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4" roundtripDataSignature="AMtx7mj+L2Ji2XIsAbQ2BNQYEAlrgUNMl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12" Type="http://schemas.openxmlformats.org/officeDocument/2006/relationships/slide" Target="slides/slide8.xml"/><Relationship Id="rId34" Type="http://customschemas.google.com/relationships/presentationmetadata" Target="meta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pt-B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3" name="Google Shape;11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3" name="Google Shape;12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4" name="Google Shape;13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6" name="Google Shape;14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58" name="Google Shape;15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0" name="Google Shape;17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90" name="Google Shape;19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03" name="Google Shape;20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15" name="Google Shape;21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27" name="Google Shape;22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39" name="Google Shape;23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50" name="Google Shape;25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62" name="Google Shape;26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4" name="Google Shape;27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86" name="Google Shape;28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7" name="Google Shape;29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08" name="Google Shape;30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31" name="Google Shape;33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57" name="Google Shape;35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71" name="Google Shape;37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85" name="Google Shape;38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97" name="Google Shape;39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1" name="Google Shape;41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30" name="Google Shape;430;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81" name="Google Shape;481;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pt-B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30" name="Google Shape;53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pt-B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647" name="Google Shape;647;p29:notes"/>
          <p:cNvSpPr/>
          <p:nvPr>
            <p:ph idx="2" type="sldImg"/>
          </p:nvPr>
        </p:nvSpPr>
        <p:spPr>
          <a:xfrm>
            <a:off x="328613" y="652463"/>
            <a:ext cx="6173787" cy="347345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648" name="Google Shape;648;p29:notes"/>
          <p:cNvSpPr txBox="1"/>
          <p:nvPr>
            <p:ph idx="1" type="body"/>
          </p:nvPr>
        </p:nvSpPr>
        <p:spPr>
          <a:xfrm>
            <a:off x="911225" y="4344988"/>
            <a:ext cx="5005388" cy="412591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e título" type="title">
  <p:cSld name="TITLE">
    <p:spTree>
      <p:nvGrpSpPr>
        <p:cNvPr id="15" name="Shape 15"/>
        <p:cNvGrpSpPr/>
        <p:nvPr/>
      </p:nvGrpSpPr>
      <p:grpSpPr>
        <a:xfrm>
          <a:off x="0" y="0"/>
          <a:ext cx="0" cy="0"/>
          <a:chOff x="0" y="0"/>
          <a:chExt cx="0" cy="0"/>
        </a:xfrm>
      </p:grpSpPr>
      <p:sp>
        <p:nvSpPr>
          <p:cNvPr id="16" name="Google Shape;16;p3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7" name="Google Shape;17;p3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marR="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marR="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marR="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marR="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marR="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marR="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marR="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marR="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conteúdo" type="obj">
  <p:cSld name="OBJECT">
    <p:spTree>
      <p:nvGrpSpPr>
        <p:cNvPr id="21" name="Shape 21"/>
        <p:cNvGrpSpPr/>
        <p:nvPr/>
      </p:nvGrpSpPr>
      <p:grpSpPr>
        <a:xfrm>
          <a:off x="0" y="0"/>
          <a:ext cx="0" cy="0"/>
          <a:chOff x="0" y="0"/>
          <a:chExt cx="0" cy="0"/>
        </a:xfrm>
      </p:grpSpPr>
      <p:sp>
        <p:nvSpPr>
          <p:cNvPr id="22" name="Google Shape;22;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23" name="Google Shape;23;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marR="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marR="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marR="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marR="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marR="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marR="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marR="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marR="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27" name="Shape 27"/>
        <p:cNvGrpSpPr/>
        <p:nvPr/>
      </p:nvGrpSpPr>
      <p:grpSpPr>
        <a:xfrm>
          <a:off x="0" y="0"/>
          <a:ext cx="0" cy="0"/>
          <a:chOff x="0" y="0"/>
          <a:chExt cx="0" cy="0"/>
        </a:xfrm>
      </p:grpSpPr>
      <p:sp>
        <p:nvSpPr>
          <p:cNvPr id="28" name="Google Shape;28;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marR="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marR="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marR="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marR="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marR="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marR="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marR="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marR="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ção" type="secHead">
  <p:cSld name="SECTION_HEADER">
    <p:spTree>
      <p:nvGrpSpPr>
        <p:cNvPr id="31" name="Shape 31"/>
        <p:cNvGrpSpPr/>
        <p:nvPr/>
      </p:nvGrpSpPr>
      <p:grpSpPr>
        <a:xfrm>
          <a:off x="0" y="0"/>
          <a:ext cx="0" cy="0"/>
          <a:chOff x="0" y="0"/>
          <a:chExt cx="0" cy="0"/>
        </a:xfrm>
      </p:grpSpPr>
      <p:sp>
        <p:nvSpPr>
          <p:cNvPr id="32" name="Google Shape;32;p3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33" name="Google Shape;33;p3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as Partes de Conteúdo" type="twoObj">
  <p:cSld name="TWO_OBJECTS">
    <p:spTree>
      <p:nvGrpSpPr>
        <p:cNvPr id="37" name="Shape 37"/>
        <p:cNvGrpSpPr/>
        <p:nvPr/>
      </p:nvGrpSpPr>
      <p:grpSpPr>
        <a:xfrm>
          <a:off x="0" y="0"/>
          <a:ext cx="0" cy="0"/>
          <a:chOff x="0" y="0"/>
          <a:chExt cx="0" cy="0"/>
        </a:xfrm>
      </p:grpSpPr>
      <p:sp>
        <p:nvSpPr>
          <p:cNvPr id="38" name="Google Shape;38;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39" name="Google Shape;39;p3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3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4" name="Shape 44"/>
        <p:cNvGrpSpPr/>
        <p:nvPr/>
      </p:nvGrpSpPr>
      <p:grpSpPr>
        <a:xfrm>
          <a:off x="0" y="0"/>
          <a:ext cx="0" cy="0"/>
          <a:chOff x="0" y="0"/>
          <a:chExt cx="0" cy="0"/>
        </a:xfrm>
      </p:grpSpPr>
      <p:sp>
        <p:nvSpPr>
          <p:cNvPr id="45" name="Google Shape;45;p3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46" name="Google Shape;46;p3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3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3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3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mente título" type="titleOnly">
  <p:cSld name="TITLE_ONLY">
    <p:spTree>
      <p:nvGrpSpPr>
        <p:cNvPr id="53" name="Shape 53"/>
        <p:cNvGrpSpPr/>
        <p:nvPr/>
      </p:nvGrpSpPr>
      <p:grpSpPr>
        <a:xfrm>
          <a:off x="0" y="0"/>
          <a:ext cx="0" cy="0"/>
          <a:chOff x="0" y="0"/>
          <a:chExt cx="0" cy="0"/>
        </a:xfrm>
      </p:grpSpPr>
      <p:sp>
        <p:nvSpPr>
          <p:cNvPr id="54" name="Google Shape;54;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55" name="Google Shape;55;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58" name="Shape 58"/>
        <p:cNvGrpSpPr/>
        <p:nvPr/>
      </p:nvGrpSpPr>
      <p:grpSpPr>
        <a:xfrm>
          <a:off x="0" y="0"/>
          <a:ext cx="0" cy="0"/>
          <a:chOff x="0" y="0"/>
          <a:chExt cx="0" cy="0"/>
        </a:xfrm>
      </p:grpSpPr>
      <p:sp>
        <p:nvSpPr>
          <p:cNvPr id="59" name="Google Shape;59;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60" name="Google Shape;60;p3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3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65" name="Shape 65"/>
        <p:cNvGrpSpPr/>
        <p:nvPr/>
      </p:nvGrpSpPr>
      <p:grpSpPr>
        <a:xfrm>
          <a:off x="0" y="0"/>
          <a:ext cx="0" cy="0"/>
          <a:chOff x="0" y="0"/>
          <a:chExt cx="0" cy="0"/>
        </a:xfrm>
      </p:grpSpPr>
      <p:sp>
        <p:nvSpPr>
          <p:cNvPr id="66" name="Google Shape;66;p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67" name="Google Shape;67;p39"/>
          <p:cNvSpPr/>
          <p:nvPr>
            <p:ph idx="2" type="pic"/>
          </p:nvPr>
        </p:nvSpPr>
        <p:spPr>
          <a:xfrm>
            <a:off x="5183188" y="987425"/>
            <a:ext cx="6172200" cy="4873625"/>
          </a:xfrm>
          <a:prstGeom prst="rect">
            <a:avLst/>
          </a:prstGeom>
          <a:noFill/>
          <a:ln>
            <a:noFill/>
          </a:ln>
        </p:spPr>
      </p:sp>
      <p:sp>
        <p:nvSpPr>
          <p:cNvPr id="68" name="Google Shape;68;p3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72" name="Shape 72"/>
        <p:cNvGrpSpPr/>
        <p:nvPr/>
      </p:nvGrpSpPr>
      <p:grpSpPr>
        <a:xfrm>
          <a:off x="0" y="0"/>
          <a:ext cx="0" cy="0"/>
          <a:chOff x="0" y="0"/>
          <a:chExt cx="0" cy="0"/>
        </a:xfrm>
      </p:grpSpPr>
      <p:sp>
        <p:nvSpPr>
          <p:cNvPr id="73" name="Google Shape;73;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74" name="Google Shape;74;p4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is" type="vertTitleAndTx">
  <p:cSld name="VERTICAL_TITLE_AND_VERTICAL_TEXT">
    <p:spTree>
      <p:nvGrpSpPr>
        <p:cNvPr id="78" name="Shape 78"/>
        <p:cNvGrpSpPr/>
        <p:nvPr/>
      </p:nvGrpSpPr>
      <p:grpSpPr>
        <a:xfrm>
          <a:off x="0" y="0"/>
          <a:ext cx="0" cy="0"/>
          <a:chOff x="0" y="0"/>
          <a:chExt cx="0" cy="0"/>
        </a:xfrm>
      </p:grpSpPr>
      <p:sp>
        <p:nvSpPr>
          <p:cNvPr id="79" name="Google Shape;79;p4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80" name="Google Shape;80;p4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 name="Google Shape;11;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www.aiag.org/" TargetMode="Externa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14.png"/><Relationship Id="rId13" Type="http://schemas.openxmlformats.org/officeDocument/2006/relationships/image" Target="../media/image20.png"/><Relationship Id="rId12"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24.png"/><Relationship Id="rId9" Type="http://schemas.openxmlformats.org/officeDocument/2006/relationships/image" Target="../media/image29.png"/><Relationship Id="rId15" Type="http://schemas.openxmlformats.org/officeDocument/2006/relationships/image" Target="../media/image13.png"/><Relationship Id="rId14" Type="http://schemas.openxmlformats.org/officeDocument/2006/relationships/image" Target="../media/image31.png"/><Relationship Id="rId17" Type="http://schemas.openxmlformats.org/officeDocument/2006/relationships/image" Target="../media/image18.png"/><Relationship Id="rId16" Type="http://schemas.openxmlformats.org/officeDocument/2006/relationships/image" Target="../media/image16.png"/><Relationship Id="rId5" Type="http://schemas.openxmlformats.org/officeDocument/2006/relationships/image" Target="../media/image23.png"/><Relationship Id="rId6" Type="http://schemas.openxmlformats.org/officeDocument/2006/relationships/image" Target="../media/image19.png"/><Relationship Id="rId18" Type="http://schemas.openxmlformats.org/officeDocument/2006/relationships/image" Target="../media/image6.png"/><Relationship Id="rId7" Type="http://schemas.openxmlformats.org/officeDocument/2006/relationships/image" Target="../media/image15.png"/><Relationship Id="rId8"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7.jpg"/><Relationship Id="rId4" Type="http://schemas.openxmlformats.org/officeDocument/2006/relationships/image" Target="../media/image6.png"/><Relationship Id="rId5" Type="http://schemas.openxmlformats.org/officeDocument/2006/relationships/image" Target="../media/image3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25.jpg"/><Relationship Id="rId5"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2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6.png"/></Relationships>
</file>

<file path=ppt/slides/_rels/slide25.xml.rels><?xml version="1.0" encoding="UTF-8" standalone="yes"?><Relationships xmlns="http://schemas.openxmlformats.org/package/2006/relationships"><Relationship Id="rId11" Type="http://schemas.openxmlformats.org/officeDocument/2006/relationships/image" Target="../media/image39.png"/><Relationship Id="rId10" Type="http://schemas.openxmlformats.org/officeDocument/2006/relationships/image" Target="../media/image33.jpg"/><Relationship Id="rId12" Type="http://schemas.openxmlformats.org/officeDocument/2006/relationships/image" Target="../media/image38.png"/><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6.jpg"/><Relationship Id="rId4" Type="http://schemas.openxmlformats.org/officeDocument/2006/relationships/hyperlink" Target="about:blank" TargetMode="External"/><Relationship Id="rId9" Type="http://schemas.openxmlformats.org/officeDocument/2006/relationships/image" Target="../media/image30.jpg"/><Relationship Id="rId5" Type="http://schemas.openxmlformats.org/officeDocument/2006/relationships/hyperlink" Target="about:blank" TargetMode="External"/><Relationship Id="rId6" Type="http://schemas.openxmlformats.org/officeDocument/2006/relationships/image" Target="../media/image34.png"/><Relationship Id="rId7" Type="http://schemas.openxmlformats.org/officeDocument/2006/relationships/image" Target="../media/image28.jpg"/><Relationship Id="rId8" Type="http://schemas.openxmlformats.org/officeDocument/2006/relationships/image" Target="../media/image2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5.jp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p:nvPr/>
        </p:nvSpPr>
        <p:spPr>
          <a:xfrm>
            <a:off x="206375" y="0"/>
            <a:ext cx="5661025" cy="6858000"/>
          </a:xfrm>
          <a:prstGeom prst="rect">
            <a:avLst/>
          </a:prstGeom>
          <a:solidFill>
            <a:schemeClr val="lt1"/>
          </a:solidFill>
          <a:ln cap="flat" cmpd="sng" w="12700">
            <a:solidFill>
              <a:srgbClr val="26415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9" name="Google Shape;89;p1"/>
          <p:cNvSpPr/>
          <p:nvPr/>
        </p:nvSpPr>
        <p:spPr>
          <a:xfrm>
            <a:off x="6254750" y="7938"/>
            <a:ext cx="5937250" cy="6850062"/>
          </a:xfrm>
          <a:prstGeom prst="roundRect">
            <a:avLst>
              <a:gd fmla="val 16667" name="adj"/>
            </a:avLst>
          </a:prstGeom>
          <a:solidFill>
            <a:schemeClr val="lt1"/>
          </a:solidFill>
          <a:ln cap="flat" cmpd="sng" w="12700">
            <a:solidFill>
              <a:srgbClr val="26415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descr="Tudo sobre Home Care: O que é, Serviços, Vantagens, Benefícios e Como  contratar – Personale Saúde – Home Care" id="90" name="Google Shape;90;p1"/>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1" name="Google Shape;91;p1"/>
          <p:cNvSpPr txBox="1"/>
          <p:nvPr/>
        </p:nvSpPr>
        <p:spPr>
          <a:xfrm>
            <a:off x="6518275" y="554038"/>
            <a:ext cx="5402263" cy="690562"/>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4400" u="none" cap="none" strike="noStrike">
                <a:solidFill>
                  <a:schemeClr val="dk1"/>
                </a:solidFill>
                <a:latin typeface="Arial"/>
                <a:ea typeface="Arial"/>
                <a:cs typeface="Arial"/>
                <a:sym typeface="Arial"/>
              </a:rPr>
              <a:t>Gestão de  Negócios</a:t>
            </a:r>
            <a:endParaRPr b="1" i="1" sz="4400" u="none" cap="none" strike="noStrike">
              <a:solidFill>
                <a:schemeClr val="dk1"/>
              </a:solidFill>
              <a:latin typeface="Arial"/>
              <a:ea typeface="Arial"/>
              <a:cs typeface="Arial"/>
              <a:sym typeface="Arial"/>
            </a:endParaRPr>
          </a:p>
        </p:txBody>
      </p:sp>
      <p:pic>
        <p:nvPicPr>
          <p:cNvPr id="92" name="Google Shape;92;p1"/>
          <p:cNvPicPr preferRelativeResize="0"/>
          <p:nvPr/>
        </p:nvPicPr>
        <p:blipFill rotWithShape="1">
          <a:blip r:embed="rId3">
            <a:alphaModFix/>
          </a:blip>
          <a:srcRect b="0" l="0" r="0" t="0"/>
          <a:stretch/>
        </p:blipFill>
        <p:spPr>
          <a:xfrm>
            <a:off x="206375" y="1692275"/>
            <a:ext cx="5661025" cy="3473450"/>
          </a:xfrm>
          <a:prstGeom prst="rect">
            <a:avLst/>
          </a:prstGeom>
          <a:noFill/>
          <a:ln>
            <a:noFill/>
          </a:ln>
        </p:spPr>
      </p:pic>
      <p:grpSp>
        <p:nvGrpSpPr>
          <p:cNvPr id="93" name="Google Shape;93;p1"/>
          <p:cNvGrpSpPr/>
          <p:nvPr/>
        </p:nvGrpSpPr>
        <p:grpSpPr>
          <a:xfrm>
            <a:off x="7040563" y="1911350"/>
            <a:ext cx="4606925" cy="3398838"/>
            <a:chOff x="7039777" y="1911181"/>
            <a:chExt cx="4608139" cy="3398989"/>
          </a:xfrm>
        </p:grpSpPr>
        <p:pic>
          <p:nvPicPr>
            <p:cNvPr id="94" name="Google Shape;94;p1"/>
            <p:cNvPicPr preferRelativeResize="0"/>
            <p:nvPr/>
          </p:nvPicPr>
          <p:blipFill rotWithShape="1">
            <a:blip r:embed="rId4">
              <a:alphaModFix/>
            </a:blip>
            <a:srcRect b="15785" l="0" r="0" t="0"/>
            <a:stretch/>
          </p:blipFill>
          <p:spPr>
            <a:xfrm>
              <a:off x="7051365" y="1911181"/>
              <a:ext cx="4502901" cy="2904296"/>
            </a:xfrm>
            <a:prstGeom prst="rect">
              <a:avLst/>
            </a:prstGeom>
            <a:noFill/>
            <a:ln>
              <a:noFill/>
            </a:ln>
          </p:spPr>
        </p:pic>
        <p:sp>
          <p:nvSpPr>
            <p:cNvPr id="95" name="Google Shape;95;p1"/>
            <p:cNvSpPr txBox="1"/>
            <p:nvPr/>
          </p:nvSpPr>
          <p:spPr>
            <a:xfrm>
              <a:off x="7039777" y="4786272"/>
              <a:ext cx="4608139" cy="5238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2800" u="none" cap="none" strike="noStrike">
                  <a:solidFill>
                    <a:schemeClr val="dk1"/>
                  </a:solidFill>
                  <a:latin typeface="Calibri"/>
                  <a:ea typeface="Calibri"/>
                  <a:cs typeface="Calibri"/>
                  <a:sym typeface="Calibri"/>
                </a:rPr>
                <a:t>Inteligência Digital &amp; Artificial</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
          <p:cNvSpPr txBox="1"/>
          <p:nvPr>
            <p:ph idx="12" type="sldNum"/>
          </p:nvPr>
        </p:nvSpPr>
        <p:spPr>
          <a:xfrm>
            <a:off x="9324975" y="6405563"/>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101" name="Google Shape;101;p2"/>
          <p:cNvSpPr txBox="1"/>
          <p:nvPr/>
        </p:nvSpPr>
        <p:spPr>
          <a:xfrm>
            <a:off x="4478171" y="885724"/>
            <a:ext cx="7200000" cy="4273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000"/>
              <a:buFont typeface="Arial"/>
              <a:buNone/>
            </a:pPr>
            <a:r>
              <a:rPr b="0" i="0" lang="pt-BR" sz="2000" u="none" cap="none" strike="noStrike">
                <a:solidFill>
                  <a:schemeClr val="dk1"/>
                </a:solidFill>
                <a:latin typeface="Arial"/>
                <a:ea typeface="Arial"/>
                <a:cs typeface="Arial"/>
                <a:sym typeface="Arial"/>
              </a:rPr>
              <a:t>Uma Consultoria de profissionais altamente qualificados em Soluções e Serviços com atuação</a:t>
            </a:r>
            <a:r>
              <a:rPr b="1" i="0" lang="pt-BR" sz="2000" u="none" cap="none" strike="noStrike">
                <a:solidFill>
                  <a:srgbClr val="FF0000"/>
                </a:solidFill>
                <a:latin typeface="Arial"/>
                <a:ea typeface="Arial"/>
                <a:cs typeface="Arial"/>
                <a:sym typeface="Arial"/>
              </a:rPr>
              <a:t> </a:t>
            </a:r>
            <a:r>
              <a:rPr b="0" i="0" lang="pt-BR" sz="2000" u="none" cap="none" strike="noStrike">
                <a:solidFill>
                  <a:schemeClr val="dk1"/>
                </a:solidFill>
                <a:latin typeface="Arial"/>
                <a:ea typeface="Arial"/>
                <a:cs typeface="Arial"/>
                <a:sym typeface="Arial"/>
              </a:rPr>
              <a:t>em grandes empresas nacionais e multinacionais.</a:t>
            </a:r>
            <a:endParaRPr b="0" i="0" sz="2100" u="none" cap="none" strike="noStrike">
              <a:solidFill>
                <a:schemeClr val="dk1"/>
              </a:solidFill>
              <a:latin typeface="Arial"/>
              <a:ea typeface="Arial"/>
              <a:cs typeface="Arial"/>
              <a:sym typeface="Arial"/>
            </a:endParaRPr>
          </a:p>
          <a:p>
            <a:pPr indent="0" lvl="0" marL="0" marR="0" rtl="0" algn="just">
              <a:lnSpc>
                <a:spcPct val="100000"/>
              </a:lnSpc>
              <a:spcBef>
                <a:spcPts val="8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just">
              <a:lnSpc>
                <a:spcPct val="100000"/>
              </a:lnSpc>
              <a:spcBef>
                <a:spcPts val="800"/>
              </a:spcBef>
              <a:spcAft>
                <a:spcPts val="0"/>
              </a:spcAft>
              <a:buClr>
                <a:schemeClr val="dk1"/>
              </a:buClr>
              <a:buSzPts val="2000"/>
              <a:buFont typeface="Arial"/>
              <a:buNone/>
            </a:pPr>
            <a:r>
              <a:rPr b="0" i="0" lang="pt-BR" sz="2000" u="none" cap="none" strike="noStrike">
                <a:solidFill>
                  <a:schemeClr val="dk1"/>
                </a:solidFill>
                <a:latin typeface="Arial"/>
                <a:ea typeface="Arial"/>
                <a:cs typeface="Arial"/>
                <a:sym typeface="Arial"/>
              </a:rPr>
              <a:t>Buscar e oferecer as melhores práticas do mercado visando  a maximização dos resultados, respeitando o DNA das empresas</a:t>
            </a:r>
            <a:endParaRPr/>
          </a:p>
          <a:p>
            <a:pPr indent="0" lvl="0" marL="0" marR="0" rtl="0" algn="just">
              <a:lnSpc>
                <a:spcPct val="100000"/>
              </a:lnSpc>
              <a:spcBef>
                <a:spcPts val="800"/>
              </a:spcBef>
              <a:spcAft>
                <a:spcPts val="0"/>
              </a:spcAft>
              <a:buClr>
                <a:schemeClr val="dk1"/>
              </a:buClr>
              <a:buSzPts val="2100"/>
              <a:buFont typeface="Arial"/>
              <a:buNone/>
            </a:pPr>
            <a:r>
              <a:t/>
            </a:r>
            <a:endParaRPr b="1" i="0" sz="2100" u="none" cap="none" strike="noStrike">
              <a:solidFill>
                <a:schemeClr val="dk1"/>
              </a:solidFill>
              <a:latin typeface="Arial"/>
              <a:ea typeface="Arial"/>
              <a:cs typeface="Arial"/>
              <a:sym typeface="Arial"/>
            </a:endParaRPr>
          </a:p>
          <a:p>
            <a:pPr indent="0" lvl="0" marL="0" marR="0" rtl="0" algn="just">
              <a:lnSpc>
                <a:spcPct val="100000"/>
              </a:lnSpc>
              <a:spcBef>
                <a:spcPts val="800"/>
              </a:spcBef>
              <a:spcAft>
                <a:spcPts val="0"/>
              </a:spcAft>
              <a:buClr>
                <a:schemeClr val="dk1"/>
              </a:buClr>
              <a:buSzPts val="2100"/>
              <a:buFont typeface="Arial"/>
              <a:buNone/>
            </a:pPr>
            <a:r>
              <a:rPr b="1" i="0" lang="pt-BR" sz="2100" u="none" cap="none" strike="noStrike">
                <a:solidFill>
                  <a:schemeClr val="dk1"/>
                </a:solidFill>
                <a:latin typeface="Arial"/>
                <a:ea typeface="Arial"/>
                <a:cs typeface="Arial"/>
                <a:sym typeface="Arial"/>
              </a:rPr>
              <a:t>OUVIR , ANALISAR, REFLETIR, DIAGNOSTICAR e RECOMENDAR </a:t>
            </a:r>
            <a:r>
              <a:rPr b="0" i="0" lang="pt-BR" sz="2100" u="none" cap="none" strike="noStrike">
                <a:solidFill>
                  <a:schemeClr val="dk1"/>
                </a:solidFill>
                <a:latin typeface="Arial"/>
                <a:ea typeface="Arial"/>
                <a:cs typeface="Arial"/>
                <a:sym typeface="Arial"/>
              </a:rPr>
              <a:t> caminhos para minimizar RISCOS,</a:t>
            </a:r>
            <a:r>
              <a:rPr b="0" i="0" lang="pt-BR" sz="2100" u="none" cap="none" strike="noStrike">
                <a:solidFill>
                  <a:srgbClr val="FF0000"/>
                </a:solidFill>
                <a:latin typeface="Arial"/>
                <a:ea typeface="Arial"/>
                <a:cs typeface="Arial"/>
                <a:sym typeface="Arial"/>
              </a:rPr>
              <a:t> </a:t>
            </a:r>
            <a:r>
              <a:rPr b="0" i="0" lang="pt-BR" sz="2100" u="none" cap="none" strike="noStrike">
                <a:solidFill>
                  <a:schemeClr val="dk1"/>
                </a:solidFill>
                <a:latin typeface="Arial"/>
                <a:ea typeface="Arial"/>
                <a:cs typeface="Arial"/>
                <a:sym typeface="Arial"/>
              </a:rPr>
              <a:t>identificando</a:t>
            </a:r>
            <a:r>
              <a:rPr b="0" i="0" lang="pt-BR" sz="2100" u="none" cap="none" strike="noStrike">
                <a:solidFill>
                  <a:srgbClr val="FF0000"/>
                </a:solidFill>
                <a:latin typeface="Arial"/>
                <a:ea typeface="Arial"/>
                <a:cs typeface="Arial"/>
                <a:sym typeface="Arial"/>
              </a:rPr>
              <a:t> </a:t>
            </a:r>
            <a:r>
              <a:rPr b="0" i="0" lang="pt-BR" sz="2100" u="none" cap="none" strike="noStrike">
                <a:solidFill>
                  <a:schemeClr val="dk1"/>
                </a:solidFill>
                <a:latin typeface="Arial"/>
                <a:ea typeface="Arial"/>
                <a:cs typeface="Arial"/>
                <a:sym typeface="Arial"/>
              </a:rPr>
              <a:t>melhorias. Analisar custos e potenciais reduções visando obter a melhor performance possível.</a:t>
            </a:r>
            <a:endParaRPr b="0" i="0" sz="2100" u="none" cap="none" strike="noStrike">
              <a:solidFill>
                <a:schemeClr val="dk1"/>
              </a:solidFill>
              <a:latin typeface="Calibri"/>
              <a:ea typeface="Calibri"/>
              <a:cs typeface="Calibri"/>
              <a:sym typeface="Calibri"/>
            </a:endParaRPr>
          </a:p>
        </p:txBody>
      </p:sp>
      <p:sp>
        <p:nvSpPr>
          <p:cNvPr id="102" name="Google Shape;102;p2"/>
          <p:cNvSpPr txBox="1"/>
          <p:nvPr/>
        </p:nvSpPr>
        <p:spPr>
          <a:xfrm>
            <a:off x="80772" y="5323847"/>
            <a:ext cx="5318543" cy="1213153"/>
          </a:xfrm>
          <a:prstGeom prst="rect">
            <a:avLst/>
          </a:prstGeom>
          <a:noFill/>
          <a:ln>
            <a:noFill/>
          </a:ln>
        </p:spPr>
        <p:txBody>
          <a:bodyPr anchorCtr="0" anchor="t" bIns="0" lIns="0" spcFirstLastPara="1" rIns="0" wrap="square" tIns="30475">
            <a:spAutoFit/>
          </a:bodyPr>
          <a:lstStyle/>
          <a:p>
            <a:pPr indent="0" lvl="0" marL="0" marR="0" rtl="0" algn="ctr">
              <a:lnSpc>
                <a:spcPct val="100000"/>
              </a:lnSpc>
              <a:spcBef>
                <a:spcPts val="0"/>
              </a:spcBef>
              <a:spcAft>
                <a:spcPts val="0"/>
              </a:spcAft>
              <a:buClr>
                <a:schemeClr val="dk1"/>
              </a:buClr>
              <a:buSzPts val="2200"/>
              <a:buFont typeface="Arial"/>
              <a:buNone/>
            </a:pPr>
            <a:r>
              <a:rPr b="1" i="1" lang="pt-BR" sz="2200" u="sng" cap="none" strike="noStrike">
                <a:solidFill>
                  <a:schemeClr val="dk1"/>
                </a:solidFill>
                <a:latin typeface="Arial"/>
                <a:ea typeface="Arial"/>
                <a:cs typeface="Arial"/>
                <a:sym typeface="Arial"/>
              </a:rPr>
              <a:t>Know-how</a:t>
            </a:r>
            <a:endParaRPr b="0" i="0" sz="2200" u="none" cap="none" strike="noStrike">
              <a:solidFill>
                <a:schemeClr val="dk1"/>
              </a:solidFill>
              <a:latin typeface="Arial"/>
              <a:ea typeface="Arial"/>
              <a:cs typeface="Arial"/>
              <a:sym typeface="Arial"/>
            </a:endParaRPr>
          </a:p>
          <a:p>
            <a:pPr indent="0" lvl="0" marL="0" marR="0" rtl="0" algn="ctr">
              <a:lnSpc>
                <a:spcPct val="100000"/>
              </a:lnSpc>
              <a:spcBef>
                <a:spcPts val="113"/>
              </a:spcBef>
              <a:spcAft>
                <a:spcPts val="0"/>
              </a:spcAft>
              <a:buClr>
                <a:schemeClr val="dk1"/>
              </a:buClr>
              <a:buSzPts val="1800"/>
              <a:buFont typeface="Arial"/>
              <a:buNone/>
            </a:pPr>
            <a:r>
              <a:rPr b="0" i="0" lang="pt-BR" sz="1800" u="none" cap="none" strike="noStrike">
                <a:solidFill>
                  <a:schemeClr val="dk1"/>
                </a:solidFill>
                <a:latin typeface="Arial"/>
                <a:ea typeface="Arial"/>
                <a:cs typeface="Arial"/>
                <a:sym typeface="Arial"/>
              </a:rPr>
              <a:t>Estamos sempre em busca de mais conhecimento. Entendemos que toda a equipe ID&amp;IA capta a fundo a necessidade de cada cliente.</a:t>
            </a:r>
            <a:endParaRPr/>
          </a:p>
        </p:txBody>
      </p:sp>
      <p:sp>
        <p:nvSpPr>
          <p:cNvPr id="103" name="Google Shape;103;p2"/>
          <p:cNvSpPr txBox="1"/>
          <p:nvPr/>
        </p:nvSpPr>
        <p:spPr>
          <a:xfrm>
            <a:off x="5575619" y="5124336"/>
            <a:ext cx="6268265" cy="1612173"/>
          </a:xfrm>
          <a:prstGeom prst="rect">
            <a:avLst/>
          </a:prstGeom>
          <a:noFill/>
          <a:ln>
            <a:noFill/>
          </a:ln>
        </p:spPr>
        <p:txBody>
          <a:bodyPr anchorCtr="0" anchor="t" bIns="0" lIns="0" spcFirstLastPara="1" rIns="0" wrap="square" tIns="40000">
            <a:spAutoFit/>
          </a:bodyPr>
          <a:lstStyle/>
          <a:p>
            <a:pPr indent="927100" lvl="0" marL="12700" marR="0" rtl="0" algn="ctr">
              <a:lnSpc>
                <a:spcPct val="106000"/>
              </a:lnSpc>
              <a:spcBef>
                <a:spcPts val="0"/>
              </a:spcBef>
              <a:spcAft>
                <a:spcPts val="0"/>
              </a:spcAft>
              <a:buClr>
                <a:schemeClr val="dk1"/>
              </a:buClr>
              <a:buSzPts val="2200"/>
              <a:buFont typeface="Arial"/>
              <a:buNone/>
            </a:pPr>
            <a:r>
              <a:rPr b="1" i="1" lang="pt-BR" sz="2200" u="sng" cap="none" strike="noStrike">
                <a:solidFill>
                  <a:schemeClr val="dk1"/>
                </a:solidFill>
                <a:latin typeface="Arial"/>
                <a:ea typeface="Arial"/>
                <a:cs typeface="Arial"/>
                <a:sym typeface="Arial"/>
              </a:rPr>
              <a:t>Tecnologia</a:t>
            </a:r>
            <a:r>
              <a:rPr b="1" i="1" lang="pt-BR" sz="2200" u="none" cap="none" strike="noStrike">
                <a:solidFill>
                  <a:schemeClr val="dk1"/>
                </a:solidFill>
                <a:latin typeface="Arial"/>
                <a:ea typeface="Arial"/>
                <a:cs typeface="Arial"/>
                <a:sym typeface="Arial"/>
              </a:rPr>
              <a:t>                            </a:t>
            </a:r>
            <a:endParaRPr b="1" i="1" sz="2200" u="none" cap="none" strike="noStrike">
              <a:solidFill>
                <a:schemeClr val="dk1"/>
              </a:solidFill>
              <a:latin typeface="Arial"/>
              <a:ea typeface="Arial"/>
              <a:cs typeface="Arial"/>
              <a:sym typeface="Arial"/>
            </a:endParaRPr>
          </a:p>
          <a:p>
            <a:pPr indent="927100" lvl="0" marL="12700" marR="0" rtl="0" algn="ctr">
              <a:lnSpc>
                <a:spcPct val="106000"/>
              </a:lnSpc>
              <a:spcBef>
                <a:spcPts val="313"/>
              </a:spcBef>
              <a:spcAft>
                <a:spcPts val="0"/>
              </a:spcAft>
              <a:buClr>
                <a:schemeClr val="dk1"/>
              </a:buClr>
              <a:buSzPts val="1800"/>
              <a:buFont typeface="Arial"/>
              <a:buNone/>
            </a:pPr>
            <a:r>
              <a:rPr b="0" i="0" lang="pt-BR" sz="1800" u="none" cap="none" strike="noStrike">
                <a:solidFill>
                  <a:schemeClr val="dk1"/>
                </a:solidFill>
                <a:latin typeface="Arial"/>
                <a:ea typeface="Arial"/>
                <a:cs typeface="Arial"/>
                <a:sym typeface="Arial"/>
              </a:rPr>
              <a:t>Mantemos uma conexão ativa com o mercado de tecnologia, buscando a inovação, melhores práticas e métodos adotados, para que possamos disponibilizar sempre as melhores opções.</a:t>
            </a:r>
            <a:endParaRPr/>
          </a:p>
        </p:txBody>
      </p:sp>
      <p:grpSp>
        <p:nvGrpSpPr>
          <p:cNvPr id="104" name="Google Shape;104;p2"/>
          <p:cNvGrpSpPr/>
          <p:nvPr/>
        </p:nvGrpSpPr>
        <p:grpSpPr>
          <a:xfrm>
            <a:off x="-25400" y="26988"/>
            <a:ext cx="2397125" cy="1768475"/>
            <a:chOff x="0" y="275485"/>
            <a:chExt cx="2397184" cy="1767772"/>
          </a:xfrm>
        </p:grpSpPr>
        <p:pic>
          <p:nvPicPr>
            <p:cNvPr id="105" name="Google Shape;105;p2"/>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106" name="Google Shape;106;p2"/>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107" name="Google Shape;107;p2"/>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
        <p:nvSpPr>
          <p:cNvPr id="108" name="Google Shape;108;p2"/>
          <p:cNvSpPr/>
          <p:nvPr/>
        </p:nvSpPr>
        <p:spPr>
          <a:xfrm>
            <a:off x="2435400" y="779800"/>
            <a:ext cx="2216225"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3000" u="none" cap="none" strike="noStrike">
                <a:solidFill>
                  <a:srgbClr val="262626"/>
                </a:solidFill>
                <a:latin typeface="Calibri"/>
                <a:ea typeface="Calibri"/>
                <a:cs typeface="Calibri"/>
                <a:sym typeface="Calibri"/>
              </a:rPr>
              <a:t>Quem Somos</a:t>
            </a:r>
            <a:endParaRPr/>
          </a:p>
        </p:txBody>
      </p:sp>
      <p:sp>
        <p:nvSpPr>
          <p:cNvPr id="109" name="Google Shape;109;p2"/>
          <p:cNvSpPr/>
          <p:nvPr/>
        </p:nvSpPr>
        <p:spPr>
          <a:xfrm>
            <a:off x="1679418" y="2380987"/>
            <a:ext cx="3210683"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3000" u="none" cap="none" strike="noStrike">
                <a:solidFill>
                  <a:schemeClr val="dk1"/>
                </a:solidFill>
                <a:latin typeface="Calibri"/>
                <a:ea typeface="Calibri"/>
                <a:cs typeface="Calibri"/>
                <a:sym typeface="Calibri"/>
              </a:rPr>
              <a:t>Nosso compromisso</a:t>
            </a:r>
            <a:endParaRPr/>
          </a:p>
        </p:txBody>
      </p:sp>
      <p:sp>
        <p:nvSpPr>
          <p:cNvPr id="110" name="Google Shape;110;p2"/>
          <p:cNvSpPr/>
          <p:nvPr/>
        </p:nvSpPr>
        <p:spPr>
          <a:xfrm>
            <a:off x="2091175" y="3913956"/>
            <a:ext cx="2617346"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3000" u="none" cap="none" strike="noStrike">
                <a:solidFill>
                  <a:srgbClr val="262626"/>
                </a:solidFill>
                <a:latin typeface="Calibri"/>
                <a:ea typeface="Calibri"/>
                <a:cs typeface="Calibri"/>
                <a:sym typeface="Calibri"/>
              </a:rPr>
              <a:t>Nossos objetivos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3"/>
          <p:cNvSpPr txBox="1"/>
          <p:nvPr>
            <p:ph idx="12" type="sldNum"/>
          </p:nvPr>
        </p:nvSpPr>
        <p:spPr>
          <a:xfrm>
            <a:off x="9328150" y="64071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116" name="Google Shape;116;p3"/>
          <p:cNvSpPr/>
          <p:nvPr/>
        </p:nvSpPr>
        <p:spPr>
          <a:xfrm>
            <a:off x="393404" y="1867903"/>
            <a:ext cx="11287125" cy="452431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400"/>
              <a:buFont typeface="Arial"/>
              <a:buNone/>
            </a:pPr>
            <a:r>
              <a:rPr b="1" i="1" lang="pt-BR" sz="2400" u="sng" cap="none" strike="noStrike">
                <a:solidFill>
                  <a:schemeClr val="dk1"/>
                </a:solidFill>
                <a:latin typeface="Arial"/>
                <a:ea typeface="Arial"/>
                <a:cs typeface="Arial"/>
                <a:sym typeface="Arial"/>
              </a:rPr>
              <a:t>Missão</a:t>
            </a:r>
            <a:r>
              <a:rPr b="1" i="0" lang="pt-BR" sz="2400" u="none" cap="none" strike="noStrike">
                <a:solidFill>
                  <a:schemeClr val="dk1"/>
                </a:solidFill>
                <a:latin typeface="Arial"/>
                <a:ea typeface="Arial"/>
                <a:cs typeface="Arial"/>
                <a:sym typeface="Arial"/>
              </a:rPr>
              <a:t> 🡺 </a:t>
            </a:r>
            <a:r>
              <a:rPr b="0" i="0" lang="pt-BR" sz="2400" u="none" cap="none" strike="noStrike">
                <a:solidFill>
                  <a:schemeClr val="dk1"/>
                </a:solidFill>
                <a:latin typeface="Arial"/>
                <a:ea typeface="Arial"/>
                <a:cs typeface="Arial"/>
                <a:sym typeface="Arial"/>
              </a:rPr>
              <a:t>Atuar junto aos nossos clientes em processos de gestão e desenvolvimento tecnológico, visando o aumento da produtividade, lucratividade e aprimoramento do relacionamento, com criação de valor para os acionistas, clientes, funcionários, fornecedores, parceiros e sociedade.</a:t>
            </a:r>
            <a:endParaRPr/>
          </a:p>
          <a:p>
            <a:pPr indent="0" lvl="0" marL="0" marR="0" rtl="0" algn="just">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2400"/>
              <a:buFont typeface="Arial"/>
              <a:buNone/>
            </a:pPr>
            <a:r>
              <a:rPr b="1" i="1" lang="pt-BR" sz="2400" u="sng" cap="none" strike="noStrike">
                <a:solidFill>
                  <a:schemeClr val="dk1"/>
                </a:solidFill>
                <a:latin typeface="Arial"/>
                <a:ea typeface="Arial"/>
                <a:cs typeface="Arial"/>
                <a:sym typeface="Arial"/>
              </a:rPr>
              <a:t>Visão</a:t>
            </a:r>
            <a:r>
              <a:rPr b="1" i="0" lang="pt-BR" sz="2400" u="none" cap="none" strike="noStrike">
                <a:solidFill>
                  <a:schemeClr val="dk1"/>
                </a:solidFill>
                <a:latin typeface="Arial"/>
                <a:ea typeface="Arial"/>
                <a:cs typeface="Arial"/>
                <a:sym typeface="Arial"/>
              </a:rPr>
              <a:t> 🡺 </a:t>
            </a:r>
            <a:r>
              <a:rPr b="0" i="0" lang="pt-BR" sz="2400" u="none" cap="none" strike="noStrike">
                <a:solidFill>
                  <a:schemeClr val="dk1"/>
                </a:solidFill>
                <a:latin typeface="Arial"/>
                <a:ea typeface="Arial"/>
                <a:cs typeface="Arial"/>
                <a:sym typeface="Arial"/>
              </a:rPr>
              <a:t>Consolidar a atuação buscando ser uma das melhores empresas dentre seus principais concorrentes no segmento, sendo a preferida pelos seus clientes e parceiros comerciais.</a:t>
            </a:r>
            <a:endParaRPr/>
          </a:p>
          <a:p>
            <a:pPr indent="0" lvl="0" marL="0" marR="0" rtl="0" algn="just">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2400"/>
              <a:buFont typeface="Arial"/>
              <a:buNone/>
            </a:pPr>
            <a:r>
              <a:rPr b="1" i="1" lang="pt-BR" sz="2400" u="sng" cap="none" strike="noStrike">
                <a:solidFill>
                  <a:schemeClr val="dk1"/>
                </a:solidFill>
                <a:latin typeface="Arial"/>
                <a:ea typeface="Arial"/>
                <a:cs typeface="Arial"/>
                <a:sym typeface="Arial"/>
              </a:rPr>
              <a:t>Objetivo</a:t>
            </a:r>
            <a:r>
              <a:rPr b="1" i="0" lang="pt-BR" sz="2400" u="none" cap="none" strike="noStrike">
                <a:solidFill>
                  <a:schemeClr val="dk1"/>
                </a:solidFill>
                <a:latin typeface="Arial"/>
                <a:ea typeface="Arial"/>
                <a:cs typeface="Arial"/>
                <a:sym typeface="Arial"/>
              </a:rPr>
              <a:t> 🡺 </a:t>
            </a:r>
            <a:r>
              <a:rPr b="0" i="0" lang="pt-BR" sz="2400" u="none" cap="none" strike="noStrike">
                <a:solidFill>
                  <a:schemeClr val="dk1"/>
                </a:solidFill>
                <a:latin typeface="Arial"/>
                <a:ea typeface="Arial"/>
                <a:cs typeface="Arial"/>
                <a:sym typeface="Arial"/>
              </a:rPr>
              <a:t>Ser reconhecida pela eficiência, capacidade de realização dos compromissos assumidos, com inovação e criatividade, incluindo melhoria contínua em sua atuação profissional.</a:t>
            </a:r>
            <a:endParaRPr b="0" i="0" sz="2400" u="none" cap="none" strike="noStrike">
              <a:solidFill>
                <a:schemeClr val="dk1"/>
              </a:solidFill>
              <a:latin typeface="Arial"/>
              <a:ea typeface="Arial"/>
              <a:cs typeface="Arial"/>
              <a:sym typeface="Arial"/>
            </a:endParaRPr>
          </a:p>
        </p:txBody>
      </p:sp>
      <p:grpSp>
        <p:nvGrpSpPr>
          <p:cNvPr id="117" name="Google Shape;117;p3"/>
          <p:cNvGrpSpPr/>
          <p:nvPr/>
        </p:nvGrpSpPr>
        <p:grpSpPr>
          <a:xfrm>
            <a:off x="-25400" y="43316"/>
            <a:ext cx="2397125" cy="1768475"/>
            <a:chOff x="0" y="275485"/>
            <a:chExt cx="2397184" cy="1767772"/>
          </a:xfrm>
        </p:grpSpPr>
        <p:pic>
          <p:nvPicPr>
            <p:cNvPr id="118" name="Google Shape;118;p3"/>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119" name="Google Shape;119;p3"/>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120" name="Google Shape;120;p3"/>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4"/>
          <p:cNvSpPr txBox="1"/>
          <p:nvPr>
            <p:ph idx="12" type="sldNum"/>
          </p:nvPr>
        </p:nvSpPr>
        <p:spPr>
          <a:xfrm>
            <a:off x="9277350" y="6403975"/>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126" name="Google Shape;126;p4"/>
          <p:cNvSpPr/>
          <p:nvPr/>
        </p:nvSpPr>
        <p:spPr>
          <a:xfrm>
            <a:off x="1036638" y="1795463"/>
            <a:ext cx="10983912" cy="4524315"/>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Tecnologia</a:t>
            </a:r>
            <a:endParaRPr/>
          </a:p>
          <a:p>
            <a:pPr indent="-342900" lvl="0" marL="342900" marR="0" rtl="0" algn="l">
              <a:lnSpc>
                <a:spcPct val="100000"/>
              </a:lnSpc>
              <a:spcBef>
                <a:spcPts val="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Telecom</a:t>
            </a:r>
            <a:endParaRPr/>
          </a:p>
          <a:p>
            <a:pPr indent="-342900" lvl="0" marL="342900" marR="0" rtl="0" algn="l">
              <a:lnSpc>
                <a:spcPct val="100000"/>
              </a:lnSpc>
              <a:spcBef>
                <a:spcPts val="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Home Care</a:t>
            </a:r>
            <a:endParaRPr b="0" i="0" sz="24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Avaliação econômica Financeira</a:t>
            </a:r>
            <a:endParaRPr/>
          </a:p>
          <a:p>
            <a:pPr indent="-342900" lvl="0" marL="342900" marR="0" rtl="0" algn="l">
              <a:lnSpc>
                <a:spcPct val="100000"/>
              </a:lnSpc>
              <a:spcBef>
                <a:spcPts val="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Saúde Hospitalar</a:t>
            </a:r>
            <a:endParaRPr/>
          </a:p>
          <a:p>
            <a:pPr indent="0" lvl="0" marL="0" marR="0" rtl="0" algn="l">
              <a:lnSpc>
                <a:spcPct val="100000"/>
              </a:lnSpc>
              <a:spcBef>
                <a:spcPts val="0"/>
              </a:spcBef>
              <a:spcAft>
                <a:spcPts val="0"/>
              </a:spcAft>
              <a:buClr>
                <a:schemeClr val="dk1"/>
              </a:buClr>
              <a:buSzPts val="2400"/>
              <a:buFont typeface="Arial"/>
              <a:buNone/>
            </a:pPr>
            <a:r>
              <a:rPr b="0" i="0" lang="pt-BR" sz="2400" u="none" cap="none" strike="noStrike">
                <a:solidFill>
                  <a:schemeClr val="dk1"/>
                </a:solidFill>
                <a:latin typeface="Arial"/>
                <a:ea typeface="Arial"/>
                <a:cs typeface="Arial"/>
                <a:sym typeface="Arial"/>
              </a:rPr>
              <a:t>   * Home Care Health – Atendimento Domiciliar</a:t>
            </a:r>
            <a:endParaRPr/>
          </a:p>
          <a:p>
            <a:pPr indent="-342900" lvl="0" marL="342900" marR="0" rtl="0" algn="l">
              <a:lnSpc>
                <a:spcPct val="100000"/>
              </a:lnSpc>
              <a:spcBef>
                <a:spcPts val="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Indústria</a:t>
            </a:r>
            <a:endParaRPr/>
          </a:p>
          <a:p>
            <a:pPr indent="-342900" lvl="0" marL="342900" marR="0" rtl="0" algn="l">
              <a:lnSpc>
                <a:spcPct val="100000"/>
              </a:lnSpc>
              <a:spcBef>
                <a:spcPts val="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Atacado, Varejo e E-Commerce</a:t>
            </a:r>
            <a:endParaRPr/>
          </a:p>
          <a:p>
            <a:pPr indent="-342900" lvl="0" marL="342900" marR="0" rtl="0" algn="l">
              <a:lnSpc>
                <a:spcPct val="100000"/>
              </a:lnSpc>
              <a:spcBef>
                <a:spcPts val="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Telecom &amp; Clould</a:t>
            </a:r>
            <a:endParaRPr b="0" i="0" sz="24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Organizações Financeiras</a:t>
            </a:r>
            <a:endParaRPr/>
          </a:p>
          <a:p>
            <a:pPr indent="-342900" lvl="0" marL="342900" marR="0" rtl="0" algn="l">
              <a:lnSpc>
                <a:spcPct val="100000"/>
              </a:lnSpc>
              <a:spcBef>
                <a:spcPts val="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Logística e Transporte</a:t>
            </a:r>
            <a:endParaRPr/>
          </a:p>
          <a:p>
            <a:pPr indent="-342900" lvl="0" marL="342900" marR="0" rtl="0" algn="l">
              <a:lnSpc>
                <a:spcPct val="100000"/>
              </a:lnSpc>
              <a:spcBef>
                <a:spcPts val="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Treinamentos orientados a executivos e gestores.</a:t>
            </a:r>
            <a:endParaRPr/>
          </a:p>
        </p:txBody>
      </p:sp>
      <p:grpSp>
        <p:nvGrpSpPr>
          <p:cNvPr id="127" name="Google Shape;127;p4"/>
          <p:cNvGrpSpPr/>
          <p:nvPr/>
        </p:nvGrpSpPr>
        <p:grpSpPr>
          <a:xfrm>
            <a:off x="-25400" y="26988"/>
            <a:ext cx="2397125" cy="1768475"/>
            <a:chOff x="0" y="275485"/>
            <a:chExt cx="2397184" cy="1767772"/>
          </a:xfrm>
        </p:grpSpPr>
        <p:pic>
          <p:nvPicPr>
            <p:cNvPr id="128" name="Google Shape;128;p4"/>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129" name="Google Shape;129;p4"/>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130" name="Google Shape;130;p4"/>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
        <p:nvSpPr>
          <p:cNvPr id="131" name="Google Shape;131;p4"/>
          <p:cNvSpPr/>
          <p:nvPr/>
        </p:nvSpPr>
        <p:spPr>
          <a:xfrm>
            <a:off x="2498085" y="711660"/>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Segmentos de atuação em expansão</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5"/>
          <p:cNvSpPr txBox="1"/>
          <p:nvPr>
            <p:ph idx="12" type="sldNum"/>
          </p:nvPr>
        </p:nvSpPr>
        <p:spPr>
          <a:xfrm>
            <a:off x="9328150" y="64071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137" name="Google Shape;137;p5"/>
          <p:cNvSpPr txBox="1"/>
          <p:nvPr/>
        </p:nvSpPr>
        <p:spPr>
          <a:xfrm>
            <a:off x="130628" y="2480811"/>
            <a:ext cx="7478485" cy="2821285"/>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Expertise na Gestão de Negócios.</a:t>
            </a:r>
            <a:endParaRPr/>
          </a:p>
          <a:p>
            <a:pPr indent="-342900" lvl="0" marL="342900" marR="0" rtl="0" algn="just">
              <a:lnSpc>
                <a:spcPct val="100000"/>
              </a:lnSpc>
              <a:spcBef>
                <a:spcPts val="80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Serviço e soluções em processos e Indicadores.</a:t>
            </a:r>
            <a:endParaRPr/>
          </a:p>
          <a:p>
            <a:pPr indent="-342900" lvl="0" marL="342900" marR="0" rtl="0" algn="just">
              <a:lnSpc>
                <a:spcPct val="100000"/>
              </a:lnSpc>
              <a:spcBef>
                <a:spcPts val="80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Integração de soluções digitais aos processos.</a:t>
            </a:r>
            <a:endParaRPr/>
          </a:p>
          <a:p>
            <a:pPr indent="-342900" lvl="0" marL="342900" marR="0" rtl="0" algn="just">
              <a:lnSpc>
                <a:spcPct val="100000"/>
              </a:lnSpc>
              <a:spcBef>
                <a:spcPts val="80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 Atendimento individualizado.</a:t>
            </a:r>
            <a:endParaRPr/>
          </a:p>
          <a:p>
            <a:pPr indent="-342900" lvl="0" marL="342900" marR="0" rtl="0" algn="just">
              <a:lnSpc>
                <a:spcPct val="100000"/>
              </a:lnSpc>
              <a:spcBef>
                <a:spcPts val="80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Resultados de alta qualidade</a:t>
            </a:r>
            <a:endParaRPr/>
          </a:p>
          <a:p>
            <a:pPr indent="-342900" lvl="0" marL="342900" marR="0" rtl="0" algn="just">
              <a:lnSpc>
                <a:spcPct val="100000"/>
              </a:lnSpc>
              <a:spcBef>
                <a:spcPts val="800"/>
              </a:spcBef>
              <a:spcAft>
                <a:spcPts val="0"/>
              </a:spcAft>
              <a:buClr>
                <a:schemeClr val="dk1"/>
              </a:buClr>
              <a:buSzPts val="2400"/>
              <a:buFont typeface="Arial"/>
              <a:buChar char="•"/>
            </a:pPr>
            <a:r>
              <a:rPr b="0" i="0" lang="pt-BR" sz="2400" u="none" cap="none" strike="noStrike">
                <a:solidFill>
                  <a:schemeClr val="dk1"/>
                </a:solidFill>
                <a:latin typeface="Arial"/>
                <a:ea typeface="Arial"/>
                <a:cs typeface="Arial"/>
                <a:sym typeface="Arial"/>
              </a:rPr>
              <a:t>Excelência e acolhimento de ponta a ponta. </a:t>
            </a:r>
            <a:endParaRPr b="0" i="0" sz="2400" u="none" cap="none" strike="noStrike">
              <a:solidFill>
                <a:schemeClr val="dk1"/>
              </a:solidFill>
              <a:latin typeface="Calibri"/>
              <a:ea typeface="Calibri"/>
              <a:cs typeface="Calibri"/>
              <a:sym typeface="Calibri"/>
            </a:endParaRPr>
          </a:p>
        </p:txBody>
      </p:sp>
      <p:pic>
        <p:nvPicPr>
          <p:cNvPr id="138" name="Google Shape;138;p5"/>
          <p:cNvPicPr preferRelativeResize="0"/>
          <p:nvPr/>
        </p:nvPicPr>
        <p:blipFill rotWithShape="1">
          <a:blip r:embed="rId3">
            <a:alphaModFix/>
          </a:blip>
          <a:srcRect b="0" l="0" r="0" t="0"/>
          <a:stretch/>
        </p:blipFill>
        <p:spPr>
          <a:xfrm>
            <a:off x="7697788" y="2144713"/>
            <a:ext cx="3636962" cy="3640137"/>
          </a:xfrm>
          <a:prstGeom prst="rect">
            <a:avLst/>
          </a:prstGeom>
          <a:noFill/>
          <a:ln>
            <a:noFill/>
          </a:ln>
        </p:spPr>
      </p:pic>
      <p:grpSp>
        <p:nvGrpSpPr>
          <p:cNvPr id="139" name="Google Shape;139;p5"/>
          <p:cNvGrpSpPr/>
          <p:nvPr/>
        </p:nvGrpSpPr>
        <p:grpSpPr>
          <a:xfrm>
            <a:off x="-25400" y="26988"/>
            <a:ext cx="2397125" cy="1768475"/>
            <a:chOff x="0" y="275485"/>
            <a:chExt cx="2397184" cy="1767772"/>
          </a:xfrm>
        </p:grpSpPr>
        <p:pic>
          <p:nvPicPr>
            <p:cNvPr id="140" name="Google Shape;140;p5"/>
            <p:cNvPicPr preferRelativeResize="0"/>
            <p:nvPr/>
          </p:nvPicPr>
          <p:blipFill rotWithShape="1">
            <a:blip r:embed="rId4">
              <a:alphaModFix/>
            </a:blip>
            <a:srcRect b="15785" l="0" r="0" t="0"/>
            <a:stretch/>
          </p:blipFill>
          <p:spPr>
            <a:xfrm>
              <a:off x="63677" y="275485"/>
              <a:ext cx="2227697" cy="1459995"/>
            </a:xfrm>
            <a:prstGeom prst="rect">
              <a:avLst/>
            </a:prstGeom>
            <a:noFill/>
            <a:ln>
              <a:noFill/>
            </a:ln>
          </p:spPr>
        </p:pic>
        <p:sp>
          <p:nvSpPr>
            <p:cNvPr id="141" name="Google Shape;141;p5"/>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142" name="Google Shape;142;p5"/>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
        <p:nvSpPr>
          <p:cNvPr id="143" name="Google Shape;143;p5"/>
          <p:cNvSpPr/>
          <p:nvPr/>
        </p:nvSpPr>
        <p:spPr>
          <a:xfrm>
            <a:off x="2498085" y="711660"/>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O que fazemos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6"/>
          <p:cNvSpPr txBox="1"/>
          <p:nvPr>
            <p:ph idx="12" type="sldNum"/>
          </p:nvPr>
        </p:nvSpPr>
        <p:spPr>
          <a:xfrm>
            <a:off x="9337675" y="6416675"/>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149" name="Google Shape;149;p6"/>
          <p:cNvSpPr/>
          <p:nvPr/>
        </p:nvSpPr>
        <p:spPr>
          <a:xfrm>
            <a:off x="17585" y="1884648"/>
            <a:ext cx="5219385"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5400" u="none" cap="none" strike="noStrike">
                <a:solidFill>
                  <a:srgbClr val="262626"/>
                </a:solidFill>
                <a:latin typeface="Calibri"/>
                <a:ea typeface="Calibri"/>
                <a:cs typeface="Calibri"/>
                <a:sym typeface="Calibri"/>
              </a:rPr>
              <a:t>O QUE FAZEMOS</a:t>
            </a:r>
            <a:endParaRPr/>
          </a:p>
        </p:txBody>
      </p:sp>
      <p:sp>
        <p:nvSpPr>
          <p:cNvPr id="150" name="Google Shape;150;p6"/>
          <p:cNvSpPr txBox="1"/>
          <p:nvPr/>
        </p:nvSpPr>
        <p:spPr>
          <a:xfrm>
            <a:off x="4938713" y="3215204"/>
            <a:ext cx="7019925" cy="2431435"/>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chemeClr val="dk1"/>
              </a:buClr>
              <a:buSzPts val="2200"/>
              <a:buFont typeface="Arial"/>
              <a:buChar char="•"/>
            </a:pPr>
            <a:r>
              <a:rPr b="0" i="0" lang="pt-BR" sz="2200" u="none" cap="none" strike="noStrike">
                <a:solidFill>
                  <a:schemeClr val="dk1"/>
                </a:solidFill>
                <a:latin typeface="Arial"/>
                <a:ea typeface="Arial"/>
                <a:cs typeface="Arial"/>
                <a:sym typeface="Arial"/>
              </a:rPr>
              <a:t>Usamos o Business Process Management / BPM,  abordagem  que  identifica, desenha, documenta, monitora e  controla processos de  negócios. </a:t>
            </a:r>
            <a:endParaRPr/>
          </a:p>
          <a:p>
            <a:pPr indent="-342900" lvl="0" marL="342900" marR="0" rtl="0" algn="just">
              <a:lnSpc>
                <a:spcPct val="100000"/>
              </a:lnSpc>
              <a:spcBef>
                <a:spcPts val="2400"/>
              </a:spcBef>
              <a:spcAft>
                <a:spcPts val="0"/>
              </a:spcAft>
              <a:buClr>
                <a:schemeClr val="dk1"/>
              </a:buClr>
              <a:buSzPts val="2200"/>
              <a:buFont typeface="Arial"/>
              <a:buChar char="•"/>
            </a:pPr>
            <a:r>
              <a:rPr b="0" i="0" lang="pt-BR" sz="2200" u="none" cap="none" strike="noStrike">
                <a:solidFill>
                  <a:schemeClr val="dk1"/>
                </a:solidFill>
                <a:latin typeface="Arial"/>
                <a:ea typeface="Arial"/>
                <a:cs typeface="Arial"/>
                <a:sym typeface="Arial"/>
              </a:rPr>
              <a:t>Gestão por Processos de Negócios com FOCO na melhoria contínua e no alcance dos objetivos da organização.</a:t>
            </a:r>
            <a:endParaRPr b="0" i="0" sz="2200" u="none" cap="none" strike="noStrike">
              <a:solidFill>
                <a:schemeClr val="dk1"/>
              </a:solidFill>
              <a:latin typeface="Arial"/>
              <a:ea typeface="Arial"/>
              <a:cs typeface="Arial"/>
              <a:sym typeface="Arial"/>
            </a:endParaRPr>
          </a:p>
        </p:txBody>
      </p:sp>
      <p:pic>
        <p:nvPicPr>
          <p:cNvPr id="151" name="Google Shape;151;p6"/>
          <p:cNvPicPr preferRelativeResize="0"/>
          <p:nvPr/>
        </p:nvPicPr>
        <p:blipFill rotWithShape="1">
          <a:blip r:embed="rId3">
            <a:alphaModFix/>
          </a:blip>
          <a:srcRect b="0" l="0" r="0" t="0"/>
          <a:stretch/>
        </p:blipFill>
        <p:spPr>
          <a:xfrm>
            <a:off x="183294" y="2998530"/>
            <a:ext cx="4627338" cy="3245795"/>
          </a:xfrm>
          <a:prstGeom prst="rect">
            <a:avLst/>
          </a:prstGeom>
          <a:noFill/>
          <a:ln>
            <a:noFill/>
          </a:ln>
        </p:spPr>
      </p:pic>
      <p:sp>
        <p:nvSpPr>
          <p:cNvPr id="152" name="Google Shape;152;p6"/>
          <p:cNvSpPr txBox="1"/>
          <p:nvPr/>
        </p:nvSpPr>
        <p:spPr>
          <a:xfrm>
            <a:off x="3189288" y="247650"/>
            <a:ext cx="7907337" cy="113347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600" u="none" cap="none" strike="noStrike">
                <a:solidFill>
                  <a:schemeClr val="dk1"/>
                </a:solidFill>
                <a:latin typeface="Arial"/>
                <a:ea typeface="Arial"/>
                <a:cs typeface="Arial"/>
                <a:sym typeface="Arial"/>
              </a:rPr>
              <a:t>ID&amp;IA Consultores Associados</a:t>
            </a:r>
            <a:endParaRPr/>
          </a:p>
          <a:p>
            <a:pPr indent="0" lvl="0" marL="12700" marR="0" rtl="0" algn="ctr">
              <a:lnSpc>
                <a:spcPct val="100000"/>
              </a:lnSpc>
              <a:spcBef>
                <a:spcPts val="95"/>
              </a:spcBef>
              <a:spcAft>
                <a:spcPts val="0"/>
              </a:spcAft>
              <a:buNone/>
            </a:pPr>
            <a:r>
              <a:rPr b="1" i="1" lang="pt-BR" sz="3600" u="none" cap="none" strike="noStrike">
                <a:solidFill>
                  <a:schemeClr val="dk1"/>
                </a:solidFill>
                <a:latin typeface="Arial"/>
                <a:ea typeface="Arial"/>
                <a:cs typeface="Arial"/>
                <a:sym typeface="Arial"/>
              </a:rPr>
              <a:t>Gestão de  Negócios</a:t>
            </a:r>
            <a:endParaRPr b="1" i="1" sz="3600" u="none" cap="none" strike="noStrike">
              <a:solidFill>
                <a:schemeClr val="dk1"/>
              </a:solidFill>
              <a:latin typeface="Arial"/>
              <a:ea typeface="Arial"/>
              <a:cs typeface="Arial"/>
              <a:sym typeface="Arial"/>
            </a:endParaRPr>
          </a:p>
        </p:txBody>
      </p:sp>
      <p:grpSp>
        <p:nvGrpSpPr>
          <p:cNvPr id="153" name="Google Shape;153;p6"/>
          <p:cNvGrpSpPr/>
          <p:nvPr/>
        </p:nvGrpSpPr>
        <p:grpSpPr>
          <a:xfrm>
            <a:off x="-25400" y="26988"/>
            <a:ext cx="2397125" cy="1768475"/>
            <a:chOff x="0" y="275485"/>
            <a:chExt cx="2397184" cy="1767772"/>
          </a:xfrm>
        </p:grpSpPr>
        <p:pic>
          <p:nvPicPr>
            <p:cNvPr id="154" name="Google Shape;154;p6"/>
            <p:cNvPicPr preferRelativeResize="0"/>
            <p:nvPr/>
          </p:nvPicPr>
          <p:blipFill rotWithShape="1">
            <a:blip r:embed="rId4">
              <a:alphaModFix/>
            </a:blip>
            <a:srcRect b="15785" l="0" r="0" t="0"/>
            <a:stretch/>
          </p:blipFill>
          <p:spPr>
            <a:xfrm>
              <a:off x="63677" y="275485"/>
              <a:ext cx="2227697" cy="1459995"/>
            </a:xfrm>
            <a:prstGeom prst="rect">
              <a:avLst/>
            </a:prstGeom>
            <a:noFill/>
            <a:ln>
              <a:noFill/>
            </a:ln>
          </p:spPr>
        </p:pic>
        <p:sp>
          <p:nvSpPr>
            <p:cNvPr id="155" name="Google Shape;155;p6"/>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7"/>
          <p:cNvSpPr txBox="1"/>
          <p:nvPr>
            <p:ph idx="12" type="sldNum"/>
          </p:nvPr>
        </p:nvSpPr>
        <p:spPr>
          <a:xfrm>
            <a:off x="9337675" y="64071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161" name="Google Shape;161;p7"/>
          <p:cNvSpPr/>
          <p:nvPr/>
        </p:nvSpPr>
        <p:spPr>
          <a:xfrm>
            <a:off x="2593295" y="696307"/>
            <a:ext cx="6488723"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2800" u="none" cap="none" strike="noStrike">
                <a:solidFill>
                  <a:srgbClr val="262626"/>
                </a:solidFill>
                <a:latin typeface="Calibri"/>
                <a:ea typeface="Calibri"/>
                <a:cs typeface="Calibri"/>
                <a:sym typeface="Calibri"/>
              </a:rPr>
              <a:t>O QUE OFERECEMOS</a:t>
            </a:r>
            <a:endParaRPr/>
          </a:p>
        </p:txBody>
      </p:sp>
      <p:sp>
        <p:nvSpPr>
          <p:cNvPr id="162" name="Google Shape;162;p7"/>
          <p:cNvSpPr txBox="1"/>
          <p:nvPr/>
        </p:nvSpPr>
        <p:spPr>
          <a:xfrm>
            <a:off x="706438" y="1877055"/>
            <a:ext cx="10445750" cy="2000548"/>
          </a:xfrm>
          <a:prstGeom prst="rect">
            <a:avLst/>
          </a:prstGeom>
          <a:noFill/>
          <a:ln>
            <a:noFill/>
          </a:ln>
        </p:spPr>
        <p:txBody>
          <a:bodyPr anchorCtr="0" anchor="t" bIns="45700" lIns="91425" spcFirstLastPara="1" rIns="91425" wrap="square" tIns="45700">
            <a:spAutoFit/>
          </a:bodyPr>
          <a:lstStyle/>
          <a:p>
            <a:pPr indent="-457200" lvl="0" marL="457200" marR="0" rtl="0" algn="just">
              <a:lnSpc>
                <a:spcPct val="100000"/>
              </a:lnSpc>
              <a:spcBef>
                <a:spcPts val="0"/>
              </a:spcBef>
              <a:spcAft>
                <a:spcPts val="0"/>
              </a:spcAft>
              <a:buClr>
                <a:schemeClr val="dk1"/>
              </a:buClr>
              <a:buSzPts val="2400"/>
              <a:buFont typeface="Arial"/>
              <a:buChar char="•"/>
            </a:pPr>
            <a:r>
              <a:rPr b="1" i="1" lang="pt-BR" sz="2400" u="sng" cap="none" strike="noStrike">
                <a:solidFill>
                  <a:schemeClr val="dk1"/>
                </a:solidFill>
                <a:latin typeface="Arial"/>
                <a:ea typeface="Arial"/>
                <a:cs typeface="Arial"/>
                <a:sym typeface="Arial"/>
              </a:rPr>
              <a:t>PLANEJAMENTO ESTRATÉGICO</a:t>
            </a:r>
            <a:endParaRPr/>
          </a:p>
          <a:p>
            <a:pPr indent="-266700" lvl="1" marL="712788" marR="0" rtl="0" algn="just">
              <a:lnSpc>
                <a:spcPct val="100000"/>
              </a:lnSpc>
              <a:spcBef>
                <a:spcPts val="0"/>
              </a:spcBef>
              <a:spcAft>
                <a:spcPts val="0"/>
              </a:spcAft>
              <a:buClr>
                <a:schemeClr val="dk1"/>
              </a:buClr>
              <a:buSzPts val="1800"/>
              <a:buFont typeface="Arial"/>
              <a:buChar char="•"/>
            </a:pPr>
            <a:r>
              <a:rPr b="0" i="0" lang="pt-BR" sz="1800" u="none" cap="none" strike="noStrike">
                <a:solidFill>
                  <a:schemeClr val="dk1"/>
                </a:solidFill>
                <a:latin typeface="Arial"/>
                <a:ea typeface="Arial"/>
                <a:cs typeface="Arial"/>
                <a:sym typeface="Arial"/>
              </a:rPr>
              <a:t> </a:t>
            </a:r>
            <a:r>
              <a:rPr b="0" i="0" lang="pt-BR" sz="2000" u="none" cap="none" strike="noStrike">
                <a:solidFill>
                  <a:schemeClr val="dk1"/>
                </a:solidFill>
                <a:latin typeface="Arial"/>
                <a:ea typeface="Arial"/>
                <a:cs typeface="Arial"/>
                <a:sym typeface="Arial"/>
              </a:rPr>
              <a:t>Desenvolvimento da Estratégia em conjunto com a diretoria.</a:t>
            </a:r>
            <a:endParaRPr/>
          </a:p>
          <a:p>
            <a:pPr indent="-266700" lvl="1" marL="712788"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 Potencialização dos Recursos da Empresa. </a:t>
            </a:r>
            <a:endParaRPr/>
          </a:p>
          <a:p>
            <a:pPr indent="-266700" lvl="1" marL="712788"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 Otimização de Oportunidades </a:t>
            </a:r>
            <a:endParaRPr/>
          </a:p>
          <a:p>
            <a:pPr indent="-266700" lvl="1" marL="712788"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 Análise conjunta com o cliente dos principais desafios e objetivos a serem alcançados.</a:t>
            </a:r>
            <a:endParaRPr/>
          </a:p>
        </p:txBody>
      </p:sp>
      <p:sp>
        <p:nvSpPr>
          <p:cNvPr id="163" name="Google Shape;163;p7"/>
          <p:cNvSpPr/>
          <p:nvPr/>
        </p:nvSpPr>
        <p:spPr>
          <a:xfrm>
            <a:off x="823401" y="4134589"/>
            <a:ext cx="10445750" cy="1631216"/>
          </a:xfrm>
          <a:prstGeom prst="rect">
            <a:avLst/>
          </a:prstGeom>
          <a:noFill/>
          <a:ln>
            <a:noFill/>
          </a:ln>
        </p:spPr>
        <p:txBody>
          <a:bodyPr anchorCtr="0" anchor="t" bIns="45700" lIns="91425" spcFirstLastPara="1" rIns="91425" wrap="square" tIns="45700">
            <a:spAutoFit/>
          </a:bodyPr>
          <a:lstStyle/>
          <a:p>
            <a:pPr indent="-361950" lvl="1" marL="712788"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Determinação do posicionamento estratégico</a:t>
            </a:r>
            <a:endParaRPr/>
          </a:p>
          <a:p>
            <a:pPr indent="-361950" lvl="1" marL="712788"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Análise de mercado e concorrência </a:t>
            </a:r>
            <a:endParaRPr/>
          </a:p>
          <a:p>
            <a:pPr indent="-361950" lvl="1" marL="712788"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Definição de metas e objetivos</a:t>
            </a:r>
            <a:endParaRPr/>
          </a:p>
          <a:p>
            <a:pPr indent="-361950" lvl="1" marL="712788"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Criação de um plano de ação</a:t>
            </a:r>
            <a:endParaRPr/>
          </a:p>
          <a:p>
            <a:pPr indent="-361950" lvl="1" marL="712788"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Execução e controle</a:t>
            </a:r>
            <a:endParaRPr/>
          </a:p>
        </p:txBody>
      </p:sp>
      <p:sp>
        <p:nvSpPr>
          <p:cNvPr id="164" name="Google Shape;164;p7"/>
          <p:cNvSpPr txBox="1"/>
          <p:nvPr/>
        </p:nvSpPr>
        <p:spPr>
          <a:xfrm>
            <a:off x="2593295" y="190700"/>
            <a:ext cx="8891587"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grpSp>
        <p:nvGrpSpPr>
          <p:cNvPr id="165" name="Google Shape;165;p7"/>
          <p:cNvGrpSpPr/>
          <p:nvPr/>
        </p:nvGrpSpPr>
        <p:grpSpPr>
          <a:xfrm>
            <a:off x="-25400" y="26988"/>
            <a:ext cx="2397125" cy="1768475"/>
            <a:chOff x="0" y="275485"/>
            <a:chExt cx="2397184" cy="1767772"/>
          </a:xfrm>
        </p:grpSpPr>
        <p:pic>
          <p:nvPicPr>
            <p:cNvPr id="166" name="Google Shape;166;p7"/>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167" name="Google Shape;167;p7"/>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8"/>
          <p:cNvSpPr txBox="1"/>
          <p:nvPr>
            <p:ph idx="12" type="sldNum"/>
          </p:nvPr>
        </p:nvSpPr>
        <p:spPr>
          <a:xfrm>
            <a:off x="9339263" y="641350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grpSp>
        <p:nvGrpSpPr>
          <p:cNvPr id="173" name="Google Shape;173;p8"/>
          <p:cNvGrpSpPr/>
          <p:nvPr/>
        </p:nvGrpSpPr>
        <p:grpSpPr>
          <a:xfrm>
            <a:off x="3797300" y="2379663"/>
            <a:ext cx="6892925" cy="4078287"/>
            <a:chOff x="3797769" y="2379563"/>
            <a:chExt cx="6892579" cy="4078387"/>
          </a:xfrm>
        </p:grpSpPr>
        <p:pic>
          <p:nvPicPr>
            <p:cNvPr id="174" name="Google Shape;174;p8"/>
            <p:cNvPicPr preferRelativeResize="0"/>
            <p:nvPr/>
          </p:nvPicPr>
          <p:blipFill rotWithShape="1">
            <a:blip r:embed="rId3">
              <a:alphaModFix/>
            </a:blip>
            <a:srcRect b="0" l="0" r="0" t="0"/>
            <a:stretch/>
          </p:blipFill>
          <p:spPr>
            <a:xfrm>
              <a:off x="3797769" y="2379563"/>
              <a:ext cx="6690144" cy="4078387"/>
            </a:xfrm>
            <a:prstGeom prst="rect">
              <a:avLst/>
            </a:prstGeom>
            <a:noFill/>
            <a:ln>
              <a:noFill/>
            </a:ln>
          </p:spPr>
        </p:pic>
        <p:sp>
          <p:nvSpPr>
            <p:cNvPr id="175" name="Google Shape;175;p8"/>
            <p:cNvSpPr txBox="1"/>
            <p:nvPr/>
          </p:nvSpPr>
          <p:spPr>
            <a:xfrm>
              <a:off x="4049318" y="5693454"/>
              <a:ext cx="2135344"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000"/>
                <a:buFont typeface="Arial"/>
                <a:buNone/>
              </a:pPr>
              <a:r>
                <a:rPr b="1" i="1" lang="pt-BR" sz="2000" u="none" cap="none" strike="noStrike">
                  <a:solidFill>
                    <a:schemeClr val="dk1"/>
                  </a:solidFill>
                  <a:latin typeface="Calibri"/>
                  <a:ea typeface="Calibri"/>
                  <a:cs typeface="Calibri"/>
                  <a:sym typeface="Calibri"/>
                </a:rPr>
                <a:t>PROCESSOS / TI</a:t>
              </a:r>
              <a:endParaRPr/>
            </a:p>
          </p:txBody>
        </p:sp>
        <p:sp>
          <p:nvSpPr>
            <p:cNvPr id="176" name="Google Shape;176;p8"/>
            <p:cNvSpPr txBox="1"/>
            <p:nvPr/>
          </p:nvSpPr>
          <p:spPr>
            <a:xfrm>
              <a:off x="4910506" y="5326594"/>
              <a:ext cx="2135344"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000"/>
                <a:buFont typeface="Arial"/>
                <a:buNone/>
              </a:pPr>
              <a:r>
                <a:rPr b="1" i="1" lang="pt-BR" sz="2000" u="none" cap="none" strike="noStrike">
                  <a:solidFill>
                    <a:schemeClr val="dk1"/>
                  </a:solidFill>
                  <a:latin typeface="Calibri"/>
                  <a:ea typeface="Calibri"/>
                  <a:cs typeface="Calibri"/>
                  <a:sym typeface="Calibri"/>
                </a:rPr>
                <a:t>SUBPROCESSOS</a:t>
              </a:r>
              <a:endParaRPr/>
            </a:p>
          </p:txBody>
        </p:sp>
        <p:sp>
          <p:nvSpPr>
            <p:cNvPr id="177" name="Google Shape;177;p8"/>
            <p:cNvSpPr txBox="1"/>
            <p:nvPr/>
          </p:nvSpPr>
          <p:spPr>
            <a:xfrm>
              <a:off x="6251162" y="4976359"/>
              <a:ext cx="1342014"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000"/>
                <a:buFont typeface="Arial"/>
                <a:buNone/>
              </a:pPr>
              <a:r>
                <a:rPr b="1" i="1" lang="pt-BR" sz="2000" u="none" cap="none" strike="noStrike">
                  <a:solidFill>
                    <a:schemeClr val="dk1"/>
                  </a:solidFill>
                  <a:latin typeface="Calibri"/>
                  <a:ea typeface="Calibri"/>
                  <a:cs typeface="Calibri"/>
                  <a:sym typeface="Calibri"/>
                </a:rPr>
                <a:t>TAREFAS</a:t>
              </a:r>
              <a:endParaRPr/>
            </a:p>
          </p:txBody>
        </p:sp>
        <p:sp>
          <p:nvSpPr>
            <p:cNvPr id="178" name="Google Shape;178;p8"/>
            <p:cNvSpPr txBox="1"/>
            <p:nvPr/>
          </p:nvSpPr>
          <p:spPr>
            <a:xfrm>
              <a:off x="6909183" y="4630938"/>
              <a:ext cx="1509450"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000"/>
                <a:buFont typeface="Arial"/>
                <a:buNone/>
              </a:pPr>
              <a:r>
                <a:rPr b="1" i="1" lang="pt-BR" sz="2000" u="none" cap="none" strike="noStrike">
                  <a:solidFill>
                    <a:schemeClr val="dk1"/>
                  </a:solidFill>
                  <a:latin typeface="Calibri"/>
                  <a:ea typeface="Calibri"/>
                  <a:cs typeface="Calibri"/>
                  <a:sym typeface="Calibri"/>
                </a:rPr>
                <a:t>ROTINAS</a:t>
              </a:r>
              <a:endParaRPr/>
            </a:p>
          </p:txBody>
        </p:sp>
        <p:sp>
          <p:nvSpPr>
            <p:cNvPr id="179" name="Google Shape;179;p8"/>
            <p:cNvSpPr txBox="1"/>
            <p:nvPr/>
          </p:nvSpPr>
          <p:spPr>
            <a:xfrm>
              <a:off x="7446204" y="4297328"/>
              <a:ext cx="1923943"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000"/>
                <a:buFont typeface="Arial"/>
                <a:buNone/>
              </a:pPr>
              <a:r>
                <a:rPr b="1" i="1" lang="pt-BR" sz="2000" u="none" cap="none" strike="noStrike">
                  <a:solidFill>
                    <a:schemeClr val="dk1"/>
                  </a:solidFill>
                  <a:latin typeface="Calibri"/>
                  <a:ea typeface="Calibri"/>
                  <a:cs typeface="Calibri"/>
                  <a:sym typeface="Calibri"/>
                </a:rPr>
                <a:t>INDICADORES</a:t>
              </a:r>
              <a:endParaRPr/>
            </a:p>
          </p:txBody>
        </p:sp>
        <p:sp>
          <p:nvSpPr>
            <p:cNvPr id="180" name="Google Shape;180;p8"/>
            <p:cNvSpPr txBox="1"/>
            <p:nvPr/>
          </p:nvSpPr>
          <p:spPr>
            <a:xfrm>
              <a:off x="8566119" y="3926992"/>
              <a:ext cx="1475056"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000"/>
                <a:buFont typeface="Arial"/>
                <a:buNone/>
              </a:pPr>
              <a:r>
                <a:rPr b="1" i="1" lang="pt-BR" sz="2000" u="none" cap="none" strike="noStrike">
                  <a:solidFill>
                    <a:schemeClr val="dk1"/>
                  </a:solidFill>
                  <a:latin typeface="Calibri"/>
                  <a:ea typeface="Calibri"/>
                  <a:cs typeface="Calibri"/>
                  <a:sym typeface="Calibri"/>
                </a:rPr>
                <a:t>MANUAIS</a:t>
              </a:r>
              <a:endParaRPr/>
            </a:p>
          </p:txBody>
        </p:sp>
        <p:sp>
          <p:nvSpPr>
            <p:cNvPr id="181" name="Google Shape;181;p8"/>
            <p:cNvSpPr txBox="1"/>
            <p:nvPr/>
          </p:nvSpPr>
          <p:spPr>
            <a:xfrm>
              <a:off x="8555004" y="3601672"/>
              <a:ext cx="2135344"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000"/>
                <a:buFont typeface="Arial"/>
                <a:buNone/>
              </a:pPr>
              <a:r>
                <a:rPr b="1" i="1" lang="pt-BR" sz="2000" u="none" cap="none" strike="noStrike">
                  <a:solidFill>
                    <a:schemeClr val="dk1"/>
                  </a:solidFill>
                  <a:latin typeface="Calibri"/>
                  <a:ea typeface="Calibri"/>
                  <a:cs typeface="Calibri"/>
                  <a:sym typeface="Calibri"/>
                </a:rPr>
                <a:t>TREINAMENTOS</a:t>
              </a:r>
              <a:endParaRPr/>
            </a:p>
          </p:txBody>
        </p:sp>
      </p:grpSp>
      <p:sp>
        <p:nvSpPr>
          <p:cNvPr id="182" name="Google Shape;182;p8"/>
          <p:cNvSpPr/>
          <p:nvPr/>
        </p:nvSpPr>
        <p:spPr>
          <a:xfrm>
            <a:off x="637603" y="2916059"/>
            <a:ext cx="2575628" cy="286232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3600" u="none" cap="none" strike="noStrike">
                <a:solidFill>
                  <a:srgbClr val="262626"/>
                </a:solidFill>
                <a:latin typeface="Calibri"/>
                <a:ea typeface="Calibri"/>
                <a:cs typeface="Calibri"/>
                <a:sym typeface="Calibri"/>
              </a:rPr>
              <a:t>2) GESTÃO POR PROCESSOS DE NEGÓCIOS</a:t>
            </a:r>
            <a:endParaRPr/>
          </a:p>
        </p:txBody>
      </p:sp>
      <p:grpSp>
        <p:nvGrpSpPr>
          <p:cNvPr id="183" name="Google Shape;183;p8"/>
          <p:cNvGrpSpPr/>
          <p:nvPr/>
        </p:nvGrpSpPr>
        <p:grpSpPr>
          <a:xfrm>
            <a:off x="-25400" y="26988"/>
            <a:ext cx="2397125" cy="1768475"/>
            <a:chOff x="0" y="275485"/>
            <a:chExt cx="2397184" cy="1767772"/>
          </a:xfrm>
        </p:grpSpPr>
        <p:pic>
          <p:nvPicPr>
            <p:cNvPr id="184" name="Google Shape;184;p8"/>
            <p:cNvPicPr preferRelativeResize="0"/>
            <p:nvPr/>
          </p:nvPicPr>
          <p:blipFill rotWithShape="1">
            <a:blip r:embed="rId4">
              <a:alphaModFix/>
            </a:blip>
            <a:srcRect b="15785" l="0" r="0" t="0"/>
            <a:stretch/>
          </p:blipFill>
          <p:spPr>
            <a:xfrm>
              <a:off x="63677" y="275485"/>
              <a:ext cx="2227697" cy="1459995"/>
            </a:xfrm>
            <a:prstGeom prst="rect">
              <a:avLst/>
            </a:prstGeom>
            <a:noFill/>
            <a:ln>
              <a:noFill/>
            </a:ln>
          </p:spPr>
        </p:pic>
        <p:sp>
          <p:nvSpPr>
            <p:cNvPr id="185" name="Google Shape;185;p8"/>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186" name="Google Shape;186;p8"/>
          <p:cNvSpPr/>
          <p:nvPr/>
        </p:nvSpPr>
        <p:spPr>
          <a:xfrm>
            <a:off x="2498086" y="727987"/>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O QUE OFERECEMOS</a:t>
            </a:r>
            <a:endParaRPr/>
          </a:p>
        </p:txBody>
      </p:sp>
      <p:sp>
        <p:nvSpPr>
          <p:cNvPr id="187" name="Google Shape;187;p8"/>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9"/>
          <p:cNvSpPr txBox="1"/>
          <p:nvPr>
            <p:ph idx="12" type="sldNum"/>
          </p:nvPr>
        </p:nvSpPr>
        <p:spPr>
          <a:xfrm>
            <a:off x="9347200" y="641350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193" name="Google Shape;193;p9"/>
          <p:cNvSpPr txBox="1"/>
          <p:nvPr/>
        </p:nvSpPr>
        <p:spPr>
          <a:xfrm>
            <a:off x="841375" y="1831752"/>
            <a:ext cx="10772775" cy="203132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200"/>
              <a:buFont typeface="Arial"/>
              <a:buNone/>
            </a:pPr>
            <a:r>
              <a:rPr b="1" i="1" lang="pt-BR" sz="2200" u="sng" cap="none" strike="noStrike">
                <a:solidFill>
                  <a:schemeClr val="dk1"/>
                </a:solidFill>
                <a:latin typeface="Arial"/>
                <a:ea typeface="Arial"/>
                <a:cs typeface="Arial"/>
                <a:sym typeface="Arial"/>
              </a:rPr>
              <a:t> MAPEAMENTO POR PROCESSOS / KPI’S E KRI’S</a:t>
            </a:r>
            <a:endParaRPr/>
          </a:p>
          <a:p>
            <a:pPr indent="-342900" lvl="0" marL="342900"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Estudo e mapeamento dos processo, seus indicadores, simplificações, identificação de oportunidades de automação.</a:t>
            </a:r>
            <a:endParaRPr/>
          </a:p>
          <a:p>
            <a:pPr indent="-342900" lvl="0" marL="342900"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Em estágios mais avançados criar um </a:t>
            </a:r>
            <a:r>
              <a:rPr b="1" i="0" lang="pt-BR" sz="2000" u="none" cap="none" strike="noStrike">
                <a:solidFill>
                  <a:schemeClr val="dk1"/>
                </a:solidFill>
                <a:latin typeface="Arial"/>
                <a:ea typeface="Arial"/>
                <a:cs typeface="Arial"/>
                <a:sym typeface="Arial"/>
              </a:rPr>
              <a:t>Cockpit de Gestão</a:t>
            </a:r>
            <a:r>
              <a:rPr b="0" i="0" lang="pt-BR" sz="2000" u="none" cap="none" strike="noStrike">
                <a:solidFill>
                  <a:schemeClr val="dk1"/>
                </a:solidFill>
                <a:latin typeface="Arial"/>
                <a:ea typeface="Arial"/>
                <a:cs typeface="Arial"/>
                <a:sym typeface="Arial"/>
              </a:rPr>
              <a:t>, onde os indicadores de Performance e Resultados possam ser visto de forma Integrada, preferencialmente num Painel Único, com gráficos, fatos e projetos</a:t>
            </a:r>
            <a:r>
              <a:rPr b="0" i="0" lang="pt-BR" sz="2200" u="none" cap="none" strike="noStrike">
                <a:solidFill>
                  <a:schemeClr val="dk1"/>
                </a:solidFill>
                <a:latin typeface="Arial"/>
                <a:ea typeface="Arial"/>
                <a:cs typeface="Arial"/>
                <a:sym typeface="Arial"/>
              </a:rPr>
              <a:t>. </a:t>
            </a:r>
            <a:r>
              <a:rPr b="0" i="0" lang="pt-BR" sz="2000" u="none" cap="none" strike="noStrike">
                <a:solidFill>
                  <a:schemeClr val="dk1"/>
                </a:solidFill>
                <a:latin typeface="Arial"/>
                <a:ea typeface="Arial"/>
                <a:cs typeface="Arial"/>
                <a:sym typeface="Arial"/>
              </a:rPr>
              <a:t>Gestão à vista</a:t>
            </a:r>
            <a:r>
              <a:rPr b="0" i="0" lang="pt-BR" sz="2400" u="none" cap="none" strike="noStrike">
                <a:solidFill>
                  <a:schemeClr val="dk1"/>
                </a:solidFill>
                <a:latin typeface="Arial"/>
                <a:ea typeface="Arial"/>
                <a:cs typeface="Arial"/>
                <a:sym typeface="Arial"/>
              </a:rPr>
              <a:t>.</a:t>
            </a:r>
            <a:r>
              <a:rPr b="0" i="0" lang="pt-BR" sz="2200" u="none" cap="none" strike="noStrike">
                <a:solidFill>
                  <a:schemeClr val="dk1"/>
                </a:solidFill>
                <a:latin typeface="Arial"/>
                <a:ea typeface="Arial"/>
                <a:cs typeface="Arial"/>
                <a:sym typeface="Arial"/>
              </a:rPr>
              <a:t> </a:t>
            </a:r>
            <a:endParaRPr/>
          </a:p>
        </p:txBody>
      </p:sp>
      <p:sp>
        <p:nvSpPr>
          <p:cNvPr id="194" name="Google Shape;194;p9"/>
          <p:cNvSpPr txBox="1"/>
          <p:nvPr/>
        </p:nvSpPr>
        <p:spPr>
          <a:xfrm>
            <a:off x="2768604" y="3940859"/>
            <a:ext cx="9200239" cy="2554545"/>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Gerenciamento por Processos de Negócios (Business Process Management – BPM). </a:t>
            </a:r>
            <a:endParaRPr/>
          </a:p>
          <a:p>
            <a:pPr indent="-342900" lvl="0" marL="342900"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Entregas no prazo determinado e time que põe a “mão na massa”, </a:t>
            </a:r>
            <a:endParaRPr/>
          </a:p>
          <a:p>
            <a:pPr indent="-342900" lvl="0" marL="342900"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Elaboração dos fluxos “AS IS” e “TO BE” até a emissão dos Manuais de Procedimentos. </a:t>
            </a:r>
            <a:endParaRPr/>
          </a:p>
          <a:p>
            <a:pPr indent="-342900" lvl="0" marL="342900"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Melhores práticas do mercado alinhadas com a cultura organizacional. </a:t>
            </a:r>
            <a:endParaRPr/>
          </a:p>
          <a:p>
            <a:pPr indent="-342900" lvl="0" marL="342900"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Treinamentos e ampla divulgação, promovendo a cultura da otimização contínua.</a:t>
            </a:r>
            <a:endParaRPr b="0" i="0" sz="2000" u="none" cap="none" strike="noStrike">
              <a:solidFill>
                <a:schemeClr val="dk1"/>
              </a:solidFill>
              <a:latin typeface="Arial"/>
              <a:ea typeface="Arial"/>
              <a:cs typeface="Arial"/>
              <a:sym typeface="Arial"/>
            </a:endParaRPr>
          </a:p>
        </p:txBody>
      </p:sp>
      <p:pic>
        <p:nvPicPr>
          <p:cNvPr id="195" name="Google Shape;195;p9"/>
          <p:cNvPicPr preferRelativeResize="0"/>
          <p:nvPr/>
        </p:nvPicPr>
        <p:blipFill rotWithShape="1">
          <a:blip r:embed="rId3">
            <a:alphaModFix/>
          </a:blip>
          <a:srcRect b="29673" l="40559" r="39982" t="38113"/>
          <a:stretch/>
        </p:blipFill>
        <p:spPr>
          <a:xfrm>
            <a:off x="237133" y="4118994"/>
            <a:ext cx="2327204" cy="2489959"/>
          </a:xfrm>
          <a:prstGeom prst="rect">
            <a:avLst/>
          </a:prstGeom>
          <a:noFill/>
          <a:ln>
            <a:noFill/>
          </a:ln>
        </p:spPr>
      </p:pic>
      <p:grpSp>
        <p:nvGrpSpPr>
          <p:cNvPr id="196" name="Google Shape;196;p9"/>
          <p:cNvGrpSpPr/>
          <p:nvPr/>
        </p:nvGrpSpPr>
        <p:grpSpPr>
          <a:xfrm>
            <a:off x="-25400" y="26988"/>
            <a:ext cx="2397125" cy="1768475"/>
            <a:chOff x="0" y="275485"/>
            <a:chExt cx="2397184" cy="1767772"/>
          </a:xfrm>
        </p:grpSpPr>
        <p:pic>
          <p:nvPicPr>
            <p:cNvPr id="197" name="Google Shape;197;p9"/>
            <p:cNvPicPr preferRelativeResize="0"/>
            <p:nvPr/>
          </p:nvPicPr>
          <p:blipFill rotWithShape="1">
            <a:blip r:embed="rId4">
              <a:alphaModFix/>
            </a:blip>
            <a:srcRect b="15785" l="0" r="0" t="0"/>
            <a:stretch/>
          </p:blipFill>
          <p:spPr>
            <a:xfrm>
              <a:off x="63677" y="275485"/>
              <a:ext cx="2227697" cy="1459995"/>
            </a:xfrm>
            <a:prstGeom prst="rect">
              <a:avLst/>
            </a:prstGeom>
            <a:noFill/>
            <a:ln>
              <a:noFill/>
            </a:ln>
          </p:spPr>
        </p:pic>
        <p:sp>
          <p:nvSpPr>
            <p:cNvPr id="198" name="Google Shape;198;p9"/>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199" name="Google Shape;199;p9"/>
          <p:cNvSpPr/>
          <p:nvPr/>
        </p:nvSpPr>
        <p:spPr>
          <a:xfrm>
            <a:off x="2498086" y="727987"/>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O QUE OFERECEMOS</a:t>
            </a:r>
            <a:endParaRPr/>
          </a:p>
        </p:txBody>
      </p:sp>
      <p:sp>
        <p:nvSpPr>
          <p:cNvPr id="200" name="Google Shape;200;p9"/>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0"/>
          <p:cNvSpPr txBox="1"/>
          <p:nvPr>
            <p:ph idx="12" type="sldNum"/>
          </p:nvPr>
        </p:nvSpPr>
        <p:spPr>
          <a:xfrm>
            <a:off x="9320213" y="6397625"/>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206" name="Google Shape;206;p10"/>
          <p:cNvSpPr txBox="1"/>
          <p:nvPr/>
        </p:nvSpPr>
        <p:spPr>
          <a:xfrm>
            <a:off x="368531" y="1797970"/>
            <a:ext cx="10744200" cy="212365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200"/>
              <a:buFont typeface="Arial"/>
              <a:buNone/>
            </a:pPr>
            <a:r>
              <a:rPr b="1" i="1" lang="pt-BR" sz="2200" u="sng" cap="none" strike="noStrike">
                <a:solidFill>
                  <a:schemeClr val="dk1"/>
                </a:solidFill>
                <a:latin typeface="Arial"/>
                <a:ea typeface="Arial"/>
                <a:cs typeface="Arial"/>
                <a:sym typeface="Arial"/>
              </a:rPr>
              <a:t>GESTÃO DA QUALIDADE </a:t>
            </a:r>
            <a:endParaRPr/>
          </a:p>
          <a:p>
            <a:pPr indent="-342900" lvl="0" marL="342900" marR="0" rtl="0" algn="just">
              <a:lnSpc>
                <a:spcPct val="100000"/>
              </a:lnSpc>
              <a:spcBef>
                <a:spcPts val="0"/>
              </a:spcBef>
              <a:spcAft>
                <a:spcPts val="0"/>
              </a:spcAft>
              <a:buClr>
                <a:schemeClr val="dk1"/>
              </a:buClr>
              <a:buSzPts val="2200"/>
              <a:buFont typeface="Arial"/>
              <a:buChar char="•"/>
            </a:pPr>
            <a:r>
              <a:rPr b="0" i="0" lang="pt-BR" sz="2200" u="none" cap="none" strike="noStrike">
                <a:solidFill>
                  <a:schemeClr val="dk1"/>
                </a:solidFill>
                <a:latin typeface="Arial"/>
                <a:ea typeface="Arial"/>
                <a:cs typeface="Arial"/>
                <a:sym typeface="Arial"/>
              </a:rPr>
              <a:t>Planejamento, implantação, monitoramento e padronização, para os diversos gaps que a empresa possa  apresentar. </a:t>
            </a:r>
            <a:endParaRPr/>
          </a:p>
          <a:p>
            <a:pPr indent="-342900" lvl="0" marL="342900" marR="0" rtl="0" algn="just">
              <a:lnSpc>
                <a:spcPct val="100000"/>
              </a:lnSpc>
              <a:spcBef>
                <a:spcPts val="0"/>
              </a:spcBef>
              <a:spcAft>
                <a:spcPts val="0"/>
              </a:spcAft>
              <a:buClr>
                <a:schemeClr val="dk1"/>
              </a:buClr>
              <a:buSzPts val="2200"/>
              <a:buFont typeface="Arial"/>
              <a:buChar char="•"/>
            </a:pPr>
            <a:r>
              <a:rPr b="0" i="0" lang="pt-BR" sz="2200" u="none" cap="none" strike="noStrike">
                <a:solidFill>
                  <a:schemeClr val="dk1"/>
                </a:solidFill>
                <a:latin typeface="Arial"/>
                <a:ea typeface="Arial"/>
                <a:cs typeface="Arial"/>
                <a:sym typeface="Arial"/>
              </a:rPr>
              <a:t>Gestão da Qualidade conforme as normas das séries ISO 9.001, TS 16.949, PBQP-H</a:t>
            </a:r>
            <a:endParaRPr/>
          </a:p>
          <a:p>
            <a:pPr indent="-342900" lvl="0" marL="342900" marR="0" rtl="0" algn="just">
              <a:lnSpc>
                <a:spcPct val="100000"/>
              </a:lnSpc>
              <a:spcBef>
                <a:spcPts val="0"/>
              </a:spcBef>
              <a:spcAft>
                <a:spcPts val="0"/>
              </a:spcAft>
              <a:buClr>
                <a:schemeClr val="dk1"/>
              </a:buClr>
              <a:buSzPts val="2200"/>
              <a:buFont typeface="Arial"/>
              <a:buChar char="•"/>
            </a:pPr>
            <a:r>
              <a:rPr b="0" i="0" lang="pt-BR" sz="2200" u="none" cap="none" strike="noStrike">
                <a:solidFill>
                  <a:schemeClr val="dk1"/>
                </a:solidFill>
                <a:latin typeface="Arial"/>
                <a:ea typeface="Arial"/>
                <a:cs typeface="Arial"/>
                <a:sym typeface="Arial"/>
              </a:rPr>
              <a:t>Programas: 5S e 8S , Manufacturing e Kaizen.</a:t>
            </a:r>
            <a:endParaRPr/>
          </a:p>
        </p:txBody>
      </p:sp>
      <p:sp>
        <p:nvSpPr>
          <p:cNvPr id="207" name="Google Shape;207;p10"/>
          <p:cNvSpPr/>
          <p:nvPr/>
        </p:nvSpPr>
        <p:spPr>
          <a:xfrm>
            <a:off x="431806" y="4271010"/>
            <a:ext cx="10787063" cy="169277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2200"/>
              <a:buFont typeface="Arial"/>
              <a:buChar char="•"/>
            </a:pPr>
            <a:r>
              <a:rPr b="1" i="0" lang="pt-BR" sz="2200" u="none" cap="none" strike="noStrike">
                <a:solidFill>
                  <a:schemeClr val="dk1"/>
                </a:solidFill>
                <a:latin typeface="Arial"/>
                <a:ea typeface="Arial"/>
                <a:cs typeface="Arial"/>
                <a:sym typeface="Arial"/>
              </a:rPr>
              <a:t>PBQP - </a:t>
            </a:r>
            <a:r>
              <a:rPr b="0" i="0" lang="pt-BR" sz="2000" u="none" cap="none" strike="noStrike">
                <a:solidFill>
                  <a:schemeClr val="dk1"/>
                </a:solidFill>
                <a:latin typeface="Arial"/>
                <a:ea typeface="Arial"/>
                <a:cs typeface="Arial"/>
                <a:sym typeface="Arial"/>
              </a:rPr>
              <a:t>Programa direcionado na Melhoria da Gestão. </a:t>
            </a:r>
            <a:endParaRPr/>
          </a:p>
          <a:p>
            <a:pPr indent="-342900" lvl="0" marL="342900"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Gestão Pública, pode se beneficiar do PBQP para melhorar a Eficiência e a qualidade dos Serviços prestados à população. </a:t>
            </a:r>
            <a:endParaRPr/>
          </a:p>
          <a:p>
            <a:pPr indent="-342900" lvl="0" marL="342900"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Os princípios do PBQP podem inspirar a melhoria da gestão em diversas áreas.</a:t>
            </a:r>
            <a:endParaRPr/>
          </a:p>
        </p:txBody>
      </p:sp>
      <p:grpSp>
        <p:nvGrpSpPr>
          <p:cNvPr id="208" name="Google Shape;208;p10"/>
          <p:cNvGrpSpPr/>
          <p:nvPr/>
        </p:nvGrpSpPr>
        <p:grpSpPr>
          <a:xfrm>
            <a:off x="-25400" y="26988"/>
            <a:ext cx="2397125" cy="1768475"/>
            <a:chOff x="0" y="275485"/>
            <a:chExt cx="2397184" cy="1767772"/>
          </a:xfrm>
        </p:grpSpPr>
        <p:pic>
          <p:nvPicPr>
            <p:cNvPr id="209" name="Google Shape;209;p10"/>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210" name="Google Shape;210;p10"/>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211" name="Google Shape;211;p10"/>
          <p:cNvSpPr/>
          <p:nvPr/>
        </p:nvSpPr>
        <p:spPr>
          <a:xfrm>
            <a:off x="2498086" y="727987"/>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O QUE OFERECEMOS</a:t>
            </a:r>
            <a:endParaRPr/>
          </a:p>
        </p:txBody>
      </p:sp>
      <p:sp>
        <p:nvSpPr>
          <p:cNvPr id="212" name="Google Shape;212;p10"/>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1"/>
          <p:cNvSpPr txBox="1"/>
          <p:nvPr>
            <p:ph idx="12" type="sldNum"/>
          </p:nvPr>
        </p:nvSpPr>
        <p:spPr>
          <a:xfrm>
            <a:off x="9329738" y="6397625"/>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218" name="Google Shape;218;p11"/>
          <p:cNvSpPr txBox="1"/>
          <p:nvPr/>
        </p:nvSpPr>
        <p:spPr>
          <a:xfrm>
            <a:off x="302079" y="1903876"/>
            <a:ext cx="7910291" cy="4302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200"/>
              <a:buFont typeface="Arial"/>
              <a:buNone/>
            </a:pPr>
            <a:r>
              <a:rPr b="1" i="1" lang="pt-BR" sz="2200" u="sng" cap="none" strike="noStrike">
                <a:solidFill>
                  <a:schemeClr val="dk1"/>
                </a:solidFill>
                <a:latin typeface="Arial"/>
                <a:ea typeface="Arial"/>
                <a:cs typeface="Arial"/>
                <a:sym typeface="Arial"/>
              </a:rPr>
              <a:t>GESTÃO DA QUALIDADE</a:t>
            </a:r>
            <a:r>
              <a:rPr b="1" i="0" lang="pt-BR" sz="2200" u="none" cap="none" strike="noStrike">
                <a:solidFill>
                  <a:schemeClr val="dk1"/>
                </a:solidFill>
                <a:latin typeface="Arial"/>
                <a:ea typeface="Arial"/>
                <a:cs typeface="Arial"/>
                <a:sym typeface="Arial"/>
              </a:rPr>
              <a:t> continuação...</a:t>
            </a:r>
            <a:endParaRPr/>
          </a:p>
        </p:txBody>
      </p:sp>
      <p:sp>
        <p:nvSpPr>
          <p:cNvPr id="219" name="Google Shape;219;p11"/>
          <p:cNvSpPr/>
          <p:nvPr/>
        </p:nvSpPr>
        <p:spPr>
          <a:xfrm>
            <a:off x="302079" y="2544763"/>
            <a:ext cx="11286671" cy="3170099"/>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PNQ - </a:t>
            </a:r>
            <a:r>
              <a:rPr b="0" i="0" lang="pt-BR" sz="2000" u="none" cap="none" strike="noStrike">
                <a:solidFill>
                  <a:schemeClr val="dk1"/>
                </a:solidFill>
                <a:latin typeface="Arial"/>
                <a:ea typeface="Arial"/>
                <a:cs typeface="Arial"/>
                <a:sym typeface="Arial"/>
              </a:rPr>
              <a:t>É uma iniciativa do PNQ</a:t>
            </a:r>
            <a:r>
              <a:rPr b="0" i="0" lang="pt-BR" sz="2000" u="none" cap="none" strike="noStrike">
                <a:solidFill>
                  <a:srgbClr val="FF0000"/>
                </a:solidFill>
                <a:latin typeface="Arial"/>
                <a:ea typeface="Arial"/>
                <a:cs typeface="Arial"/>
                <a:sym typeface="Arial"/>
              </a:rPr>
              <a:t> </a:t>
            </a:r>
            <a:r>
              <a:rPr b="0" i="0" lang="pt-BR" sz="2000" u="none" cap="none" strike="noStrike">
                <a:solidFill>
                  <a:schemeClr val="dk1"/>
                </a:solidFill>
                <a:latin typeface="Arial"/>
                <a:ea typeface="Arial"/>
                <a:cs typeface="Arial"/>
                <a:sym typeface="Arial"/>
              </a:rPr>
              <a:t>reconhecer e premiar as organizações brasileiras que se destacam pela excelência em gestão. </a:t>
            </a:r>
            <a:endParaRPr/>
          </a:p>
          <a:p>
            <a:pPr indent="-342900" lvl="0" marL="342900"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Foco no Cliente, a satisfação e fidelização dos clientes. Pessoas, o desenvolvimento e engajamento dos colaboradores. Processos, a eficiência e eficácia dos processos.</a:t>
            </a:r>
            <a:endParaRPr b="1" i="0" sz="20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PROGRAMA 8S - </a:t>
            </a:r>
            <a:r>
              <a:rPr b="0" i="0" lang="pt-BR" sz="2000" u="none" cap="none" strike="noStrike">
                <a:solidFill>
                  <a:schemeClr val="dk1"/>
                </a:solidFill>
                <a:latin typeface="Arial"/>
                <a:ea typeface="Arial"/>
                <a:cs typeface="Arial"/>
                <a:sym typeface="Arial"/>
              </a:rPr>
              <a:t>É uma adaptação brasileira do tradicional método japonês 5S, com objetivo de  promover um ambiente de trabalho ainda mais organizado, eficiente e seguro. Ele engloba os 5 sensos originais e adiciona mais 3, tornando o programa mais completo e abrangente.</a:t>
            </a:r>
            <a:endParaRPr/>
          </a:p>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KAIZEN - </a:t>
            </a:r>
            <a:r>
              <a:rPr b="0" i="0" lang="pt-BR" sz="2000" u="none" cap="none" strike="noStrike">
                <a:solidFill>
                  <a:schemeClr val="dk1"/>
                </a:solidFill>
                <a:latin typeface="Arial"/>
                <a:ea typeface="Arial"/>
                <a:cs typeface="Arial"/>
                <a:sym typeface="Arial"/>
              </a:rPr>
              <a:t>É uma filosofia japonesa que significa “Mudança para Melhor”, é um método de gestão que busca a melhoria continua de processos e produtos através de pequenas mudanças feitas de forma gradual e envolvendo todos os colaboradores de uma organização.</a:t>
            </a:r>
            <a:endParaRPr/>
          </a:p>
        </p:txBody>
      </p:sp>
      <p:grpSp>
        <p:nvGrpSpPr>
          <p:cNvPr id="220" name="Google Shape;220;p11"/>
          <p:cNvGrpSpPr/>
          <p:nvPr/>
        </p:nvGrpSpPr>
        <p:grpSpPr>
          <a:xfrm>
            <a:off x="-25400" y="26988"/>
            <a:ext cx="2397125" cy="1768475"/>
            <a:chOff x="0" y="275485"/>
            <a:chExt cx="2397184" cy="1767772"/>
          </a:xfrm>
        </p:grpSpPr>
        <p:pic>
          <p:nvPicPr>
            <p:cNvPr id="221" name="Google Shape;221;p11"/>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222" name="Google Shape;222;p11"/>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223" name="Google Shape;223;p11"/>
          <p:cNvSpPr/>
          <p:nvPr/>
        </p:nvSpPr>
        <p:spPr>
          <a:xfrm>
            <a:off x="2498086" y="727987"/>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O QUE OFERECEMOS</a:t>
            </a:r>
            <a:endParaRPr/>
          </a:p>
        </p:txBody>
      </p:sp>
      <p:sp>
        <p:nvSpPr>
          <p:cNvPr id="224" name="Google Shape;224;p11"/>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8" name="Shape 228"/>
        <p:cNvGrpSpPr/>
        <p:nvPr/>
      </p:nvGrpSpPr>
      <p:grpSpPr>
        <a:xfrm>
          <a:off x="0" y="0"/>
          <a:ext cx="0" cy="0"/>
          <a:chOff x="0" y="0"/>
          <a:chExt cx="0" cy="0"/>
        </a:xfrm>
      </p:grpSpPr>
      <p:sp>
        <p:nvSpPr>
          <p:cNvPr id="229" name="Google Shape;229;p12"/>
          <p:cNvSpPr txBox="1"/>
          <p:nvPr>
            <p:ph idx="12" type="sldNum"/>
          </p:nvPr>
        </p:nvSpPr>
        <p:spPr>
          <a:xfrm>
            <a:off x="9329738" y="64071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230" name="Google Shape;230;p12"/>
          <p:cNvSpPr txBox="1"/>
          <p:nvPr/>
        </p:nvSpPr>
        <p:spPr>
          <a:xfrm>
            <a:off x="330202" y="1814061"/>
            <a:ext cx="8194675" cy="4302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200"/>
              <a:buFont typeface="Arial"/>
              <a:buNone/>
            </a:pPr>
            <a:r>
              <a:rPr b="1" i="1" lang="pt-BR" sz="2200" u="sng" cap="none" strike="noStrike">
                <a:solidFill>
                  <a:schemeClr val="dk1"/>
                </a:solidFill>
                <a:latin typeface="Arial"/>
                <a:ea typeface="Arial"/>
                <a:cs typeface="Arial"/>
                <a:sym typeface="Arial"/>
              </a:rPr>
              <a:t>GESTÃO DA QUALIDADE</a:t>
            </a:r>
            <a:r>
              <a:rPr b="0" i="0" lang="pt-BR" sz="2200" u="none" cap="none" strike="noStrike">
                <a:solidFill>
                  <a:schemeClr val="dk1"/>
                </a:solidFill>
                <a:latin typeface="Arial"/>
                <a:ea typeface="Arial"/>
                <a:cs typeface="Arial"/>
                <a:sym typeface="Arial"/>
              </a:rPr>
              <a:t> </a:t>
            </a:r>
            <a:r>
              <a:rPr b="1" i="0" lang="pt-BR" sz="2200" u="none" cap="none" strike="noStrike">
                <a:solidFill>
                  <a:schemeClr val="dk1"/>
                </a:solidFill>
                <a:latin typeface="Arial"/>
                <a:ea typeface="Arial"/>
                <a:cs typeface="Arial"/>
                <a:sym typeface="Arial"/>
              </a:rPr>
              <a:t>continuação...</a:t>
            </a:r>
            <a:endParaRPr/>
          </a:p>
        </p:txBody>
      </p:sp>
      <p:sp>
        <p:nvSpPr>
          <p:cNvPr id="231" name="Google Shape;231;p12"/>
          <p:cNvSpPr/>
          <p:nvPr/>
        </p:nvSpPr>
        <p:spPr>
          <a:xfrm>
            <a:off x="367966" y="2554964"/>
            <a:ext cx="10748962" cy="3477875"/>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TS 16.949 : </a:t>
            </a:r>
            <a:r>
              <a:rPr b="0" i="0" lang="pt-BR" sz="1600" u="none" cap="none" strike="noStrike">
                <a:solidFill>
                  <a:schemeClr val="dk1"/>
                </a:solidFill>
                <a:latin typeface="Arial"/>
                <a:ea typeface="Arial"/>
                <a:cs typeface="Arial"/>
                <a:sym typeface="Arial"/>
              </a:rPr>
              <a:t>A IATF 16949:2016    substituiu a antiga TS 16.949 e apresenta as seguintes ferramenta chamadas de  Core Tools.</a:t>
            </a:r>
            <a:endParaRPr/>
          </a:p>
          <a:p>
            <a:pPr indent="0" lvl="0" marL="0" marR="0" rtl="0" algn="just">
              <a:lnSpc>
                <a:spcPct val="100000"/>
              </a:lnSpc>
              <a:spcBef>
                <a:spcPts val="0"/>
              </a:spcBef>
              <a:spcAft>
                <a:spcPts val="0"/>
              </a:spcAft>
              <a:buClr>
                <a:schemeClr val="dk1"/>
              </a:buClr>
              <a:buSzPts val="2000"/>
              <a:buFont typeface="Arial"/>
              <a:buNone/>
            </a:pPr>
            <a:r>
              <a:rPr b="0" i="0" lang="pt-BR" sz="2000" u="none" cap="none" strike="noStrike">
                <a:solidFill>
                  <a:schemeClr val="dk1"/>
                </a:solidFill>
                <a:latin typeface="Arial"/>
                <a:ea typeface="Arial"/>
                <a:cs typeface="Arial"/>
                <a:sym typeface="Arial"/>
              </a:rPr>
              <a:t>O </a:t>
            </a:r>
            <a:r>
              <a:rPr b="1" i="0" lang="pt-BR" sz="2000" u="sng" cap="none" strike="noStrike">
                <a:solidFill>
                  <a:schemeClr val="dk1"/>
                </a:solidFill>
                <a:latin typeface="Arial"/>
                <a:ea typeface="Arial"/>
                <a:cs typeface="Arial"/>
                <a:sym typeface="Arial"/>
                <a:hlinkClick r:id="rId3">
                  <a:extLst>
                    <a:ext uri="{A12FA001-AC4F-418D-AE19-62706E023703}">
                      <ahyp:hlinkClr val="tx"/>
                    </a:ext>
                  </a:extLst>
                </a:hlinkClick>
              </a:rPr>
              <a:t>Automotive Industry Action Group (AIAG)</a:t>
            </a:r>
            <a:r>
              <a:rPr b="0" i="0" lang="pt-BR" sz="1800" u="none" cap="none" strike="noStrike">
                <a:solidFill>
                  <a:schemeClr val="dk1"/>
                </a:solidFill>
                <a:latin typeface="Arial"/>
                <a:ea typeface="Arial"/>
                <a:cs typeface="Arial"/>
                <a:sym typeface="Arial"/>
              </a:rPr>
              <a:t> é uma organização sem fins lucrativos em que OEMs, fornecedores, prestadores de serviços, entidades governamentais e indivíduos do meio acadêmico trabalham em conjunto a muitos anos reduzir os custos e a complexidade do fornecimento automotivo cadeia. Há mais de 30 anos a AIAG desenvolveu alguns métodos e ferramentas comuns de qualidade que ficaram conhecidas como Core Tools. Core Tools são Ferramentas Essenciais da Qualidade, e como se mostraram tão úteis que foram adotadas por outros setores manufatureiros, incluindo aeroespacial, defesa, médico e farmacêutico. </a:t>
            </a:r>
            <a:endParaRPr/>
          </a:p>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APQP – Planejamento Avançado da Qualidade do Produto:</a:t>
            </a:r>
            <a:r>
              <a:rPr b="0" i="0" lang="pt-BR" sz="2000" u="none" cap="none" strike="noStrike">
                <a:solidFill>
                  <a:schemeClr val="dk1"/>
                </a:solidFill>
                <a:latin typeface="Arial"/>
                <a:ea typeface="Arial"/>
                <a:cs typeface="Arial"/>
                <a:sym typeface="Arial"/>
              </a:rPr>
              <a:t> </a:t>
            </a:r>
            <a:r>
              <a:rPr b="0" i="0" lang="pt-BR" sz="1800" u="none" cap="none" strike="noStrike">
                <a:solidFill>
                  <a:schemeClr val="dk1"/>
                </a:solidFill>
                <a:latin typeface="Arial"/>
                <a:ea typeface="Arial"/>
                <a:cs typeface="Arial"/>
                <a:sym typeface="Arial"/>
              </a:rPr>
              <a:t>método estruturado para assegurar que um produto satisfaça o cliente. Planeja todas as atividades de desenvolvimento de novos produtos e/ou processos de manufatura conforme acordado com o cliente.</a:t>
            </a:r>
            <a:endParaRPr/>
          </a:p>
        </p:txBody>
      </p:sp>
      <p:grpSp>
        <p:nvGrpSpPr>
          <p:cNvPr id="232" name="Google Shape;232;p12"/>
          <p:cNvGrpSpPr/>
          <p:nvPr/>
        </p:nvGrpSpPr>
        <p:grpSpPr>
          <a:xfrm>
            <a:off x="-25400" y="26988"/>
            <a:ext cx="2397125" cy="1768475"/>
            <a:chOff x="0" y="275485"/>
            <a:chExt cx="2397184" cy="1767772"/>
          </a:xfrm>
        </p:grpSpPr>
        <p:pic>
          <p:nvPicPr>
            <p:cNvPr id="233" name="Google Shape;233;p12"/>
            <p:cNvPicPr preferRelativeResize="0"/>
            <p:nvPr/>
          </p:nvPicPr>
          <p:blipFill rotWithShape="1">
            <a:blip r:embed="rId4">
              <a:alphaModFix/>
            </a:blip>
            <a:srcRect b="15785" l="0" r="0" t="0"/>
            <a:stretch/>
          </p:blipFill>
          <p:spPr>
            <a:xfrm>
              <a:off x="63677" y="275485"/>
              <a:ext cx="2227697" cy="1459995"/>
            </a:xfrm>
            <a:prstGeom prst="rect">
              <a:avLst/>
            </a:prstGeom>
            <a:noFill/>
            <a:ln>
              <a:noFill/>
            </a:ln>
          </p:spPr>
        </p:pic>
        <p:sp>
          <p:nvSpPr>
            <p:cNvPr id="234" name="Google Shape;234;p12"/>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235" name="Google Shape;235;p12"/>
          <p:cNvSpPr/>
          <p:nvPr/>
        </p:nvSpPr>
        <p:spPr>
          <a:xfrm>
            <a:off x="2498086" y="727987"/>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O QUE OFERECEMOS</a:t>
            </a:r>
            <a:endParaRPr/>
          </a:p>
        </p:txBody>
      </p:sp>
      <p:sp>
        <p:nvSpPr>
          <p:cNvPr id="236" name="Google Shape;236;p12"/>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0" name="Shape 240"/>
        <p:cNvGrpSpPr/>
        <p:nvPr/>
      </p:nvGrpSpPr>
      <p:grpSpPr>
        <a:xfrm>
          <a:off x="0" y="0"/>
          <a:ext cx="0" cy="0"/>
          <a:chOff x="0" y="0"/>
          <a:chExt cx="0" cy="0"/>
        </a:xfrm>
      </p:grpSpPr>
      <p:sp>
        <p:nvSpPr>
          <p:cNvPr id="241" name="Google Shape;241;p13"/>
          <p:cNvSpPr txBox="1"/>
          <p:nvPr>
            <p:ph idx="12" type="sldNum"/>
          </p:nvPr>
        </p:nvSpPr>
        <p:spPr>
          <a:xfrm>
            <a:off x="9329738" y="6397625"/>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grpSp>
        <p:nvGrpSpPr>
          <p:cNvPr id="242" name="Google Shape;242;p13"/>
          <p:cNvGrpSpPr/>
          <p:nvPr/>
        </p:nvGrpSpPr>
        <p:grpSpPr>
          <a:xfrm>
            <a:off x="-25400" y="26988"/>
            <a:ext cx="2397125" cy="1768475"/>
            <a:chOff x="0" y="275485"/>
            <a:chExt cx="2397184" cy="1767772"/>
          </a:xfrm>
        </p:grpSpPr>
        <p:pic>
          <p:nvPicPr>
            <p:cNvPr id="243" name="Google Shape;243;p13"/>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244" name="Google Shape;244;p13"/>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245" name="Google Shape;245;p13"/>
          <p:cNvSpPr/>
          <p:nvPr/>
        </p:nvSpPr>
        <p:spPr>
          <a:xfrm>
            <a:off x="2498086" y="727987"/>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O QUE OFERECEMOS</a:t>
            </a:r>
            <a:endParaRPr/>
          </a:p>
        </p:txBody>
      </p:sp>
      <p:sp>
        <p:nvSpPr>
          <p:cNvPr id="246" name="Google Shape;246;p13"/>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
        <p:nvSpPr>
          <p:cNvPr id="247" name="Google Shape;247;p13"/>
          <p:cNvSpPr txBox="1"/>
          <p:nvPr/>
        </p:nvSpPr>
        <p:spPr>
          <a:xfrm>
            <a:off x="-8167" y="1796150"/>
            <a:ext cx="12081105" cy="6247864"/>
          </a:xfrm>
          <a:prstGeom prst="rect">
            <a:avLst/>
          </a:prstGeom>
          <a:noFill/>
          <a:ln>
            <a:noFill/>
          </a:ln>
        </p:spPr>
        <p:txBody>
          <a:bodyPr anchorCtr="0" anchor="t" bIns="45700" lIns="91425" spcFirstLastPara="1" rIns="91425" wrap="square" tIns="45700">
            <a:spAutoFit/>
          </a:bodyPr>
          <a:lstStyle/>
          <a:p>
            <a:pPr indent="-171450" lvl="0" marL="171450" marR="0" rtl="0" algn="l">
              <a:spcBef>
                <a:spcPts val="0"/>
              </a:spcBef>
              <a:spcAft>
                <a:spcPts val="0"/>
              </a:spcAft>
              <a:buClr>
                <a:schemeClr val="dk1"/>
              </a:buClr>
              <a:buSzPts val="1000"/>
              <a:buFont typeface="Arial"/>
              <a:buChar char="•"/>
            </a:pPr>
            <a:r>
              <a:rPr b="0" i="0" lang="pt-BR" sz="1000" u="none" cap="none" strike="noStrike">
                <a:solidFill>
                  <a:schemeClr val="dk1"/>
                </a:solidFill>
                <a:latin typeface="Calibri"/>
                <a:ea typeface="Calibri"/>
                <a:cs typeface="Calibri"/>
                <a:sym typeface="Calibri"/>
              </a:rPr>
              <a:t>3.1 Shikari Yaro : Senso de determinação e União. Prega a participação determinada da alta administração em parceria com a união de todos os funcionários. O exemplo vem de cima. Motivação. Liderança e comunicação são as chaves deste Senso. Este primeiro Senso deve ser implantando segundo as seguintes etapas: 1- Conscientização da alta administração. 2- Reunião entre diretores e gerentes. 3- Escolha do coordenador do programa 8S. 4- Comunicação da empresa a todos os funcionários. 5- Reunião entre gerentes, supervisores e funcionários. 6- Divulgação do programa. 7- Plano para motivação dos funcionários. 8- Auditoria operacional dos recursos humanos, quando é feita uma completa avaliação do grau de satisfação dos funcionários para com todas as condições de trabalho. 9- Plano de ações imediatas para solução dos problemas críticos. 10- Avaliação de todo o Senso. É através das ações de mudança de comportamento da alta administração que os funcionários sentir-se-ão satisfeitos e motivados para participarem efetivamente do programa. Ao serem tratados com educação, respeito, justiça, equidade e ao terem boas condições de trabalho, todos participam. </a:t>
            </a:r>
            <a:endParaRPr/>
          </a:p>
          <a:p>
            <a:pPr indent="-171450" lvl="0" marL="171450" marR="0" rtl="0" algn="l">
              <a:spcBef>
                <a:spcPts val="0"/>
              </a:spcBef>
              <a:spcAft>
                <a:spcPts val="0"/>
              </a:spcAft>
              <a:buClr>
                <a:schemeClr val="dk1"/>
              </a:buClr>
              <a:buSzPts val="1000"/>
              <a:buFont typeface="Arial"/>
              <a:buChar char="•"/>
            </a:pPr>
            <a:r>
              <a:rPr b="0" i="0" lang="pt-BR" sz="1000" u="none" cap="none" strike="noStrike">
                <a:solidFill>
                  <a:schemeClr val="dk1"/>
                </a:solidFill>
                <a:latin typeface="Calibri"/>
                <a:ea typeface="Calibri"/>
                <a:cs typeface="Calibri"/>
                <a:sym typeface="Calibri"/>
              </a:rPr>
              <a:t>3.2 Shido : Senso de treinamento. Prega o treinamento do profissional e a educação do ser humano. Estas ações qualificam o profissional e engrandecem o ser humano que, passa a ter melhor empregabilidade, essencial nos tempos modernos, onde o desemprego está aumentando e os novos postos de trabalho exigem profissionais educados e treinados. Este segundo Senso também engloba o planejamento de todo o programa e deve ser implantando nas seguintes etapas: 1- Treinamento do coordenador do programa. 2- Treinamento da diretoria. 3- Montagem do escritório do programa 8S. 4- Treinamento dos gerentes. 5- Seleção e treinamento dos facilitadores. 6- Elaboração do plano diretor. 7- Treinamento de todos os funcionários. 8- Registro e análise da situação atual da empresa. 9- Elaboração dos planos de execução. 10- Avaliação de todo o Senso.</a:t>
            </a:r>
            <a:endParaRPr/>
          </a:p>
          <a:p>
            <a:pPr indent="-171450" lvl="0" marL="171450" marR="0" rtl="0" algn="l">
              <a:spcBef>
                <a:spcPts val="0"/>
              </a:spcBef>
              <a:spcAft>
                <a:spcPts val="0"/>
              </a:spcAft>
              <a:buClr>
                <a:schemeClr val="dk1"/>
              </a:buClr>
              <a:buSzPts val="1000"/>
              <a:buFont typeface="Arial"/>
              <a:buChar char="•"/>
            </a:pPr>
            <a:r>
              <a:rPr b="0" i="0" lang="pt-BR" sz="1000" u="none" cap="none" strike="noStrike">
                <a:solidFill>
                  <a:schemeClr val="dk1"/>
                </a:solidFill>
                <a:latin typeface="Calibri"/>
                <a:ea typeface="Calibri"/>
                <a:cs typeface="Calibri"/>
                <a:sym typeface="Calibri"/>
              </a:rPr>
              <a:t> 3.3 Seiri : Senso de Utilização onde, deve-se separar os objetos, documentos, dados e serviços em necessários ou não. Os necessários são separados para uso, os desnecessários são disponibilizados ou descartados, sem agressões ao meio ambiente. Este é o primeiro Senso prático e ao praticá-lo descobre-se a enorme quantidade de coisas inúteis que costuma-se guardar, causando desperdícios, bagunça, sujeira e poluição visual, além de tornar os ambientes potencialmente inseguros.  </a:t>
            </a:r>
            <a:endParaRPr/>
          </a:p>
          <a:p>
            <a:pPr indent="-171450" lvl="0" marL="171450" marR="0" rtl="0" algn="l">
              <a:spcBef>
                <a:spcPts val="0"/>
              </a:spcBef>
              <a:spcAft>
                <a:spcPts val="0"/>
              </a:spcAft>
              <a:buClr>
                <a:schemeClr val="dk1"/>
              </a:buClr>
              <a:buSzPts val="1000"/>
              <a:buFont typeface="Arial"/>
              <a:buChar char="•"/>
            </a:pPr>
            <a:r>
              <a:rPr b="0" i="0" lang="pt-BR" sz="1000" u="none" cap="none" strike="noStrike">
                <a:solidFill>
                  <a:schemeClr val="dk1"/>
                </a:solidFill>
                <a:latin typeface="Calibri"/>
                <a:ea typeface="Calibri"/>
                <a:cs typeface="Calibri"/>
                <a:sym typeface="Calibri"/>
              </a:rPr>
              <a:t>3.4 Seiton : Senso de Ordenação onde, os itens necessários são ordenadamente guardados de forma a serem usados de forma rápida e segura. Ordem e progresso. Todos os itens são identificados, ordenados e armazenados de tal maneira que sua utilização economiza tempo. Após o uso, o item deve ser recolocado no mesmo local, do mesmo modo e em boas condições. </a:t>
            </a:r>
            <a:endParaRPr/>
          </a:p>
          <a:p>
            <a:pPr indent="-171450" lvl="0" marL="171450" marR="0" rtl="0" algn="l">
              <a:spcBef>
                <a:spcPts val="0"/>
              </a:spcBef>
              <a:spcAft>
                <a:spcPts val="0"/>
              </a:spcAft>
              <a:buClr>
                <a:schemeClr val="dk1"/>
              </a:buClr>
              <a:buSzPts val="1000"/>
              <a:buFont typeface="Arial"/>
              <a:buChar char="•"/>
            </a:pPr>
            <a:r>
              <a:rPr b="0" i="0" lang="pt-BR" sz="1000" u="none" cap="none" strike="noStrike">
                <a:solidFill>
                  <a:schemeClr val="dk1"/>
                </a:solidFill>
                <a:latin typeface="Calibri"/>
                <a:ea typeface="Calibri"/>
                <a:cs typeface="Calibri"/>
                <a:sym typeface="Calibri"/>
              </a:rPr>
              <a:t>3.5 Seiso : Senso de Limpeza. Em ambientes limpos, bonitos, agradáveis e seguros existe maior motivação e as pessoas usam melhor a capacidade criativa. É durante a implantação deste Senso que se deve preparar e executar um plano permanente de coleta seletiva de lixo. A higiene e a pintura dos ambientes com cores alegres, vivas e adequadas, são a base deste Senso. Ao mesmo tempo que se limpa também se inspeciona, para detectar problemas potenciais ou efetivos, antes que causem desperdícios e ou acidentes. </a:t>
            </a:r>
            <a:endParaRPr/>
          </a:p>
          <a:p>
            <a:pPr indent="-171450" lvl="0" marL="171450" marR="0" rtl="0" algn="l">
              <a:spcBef>
                <a:spcPts val="0"/>
              </a:spcBef>
              <a:spcAft>
                <a:spcPts val="0"/>
              </a:spcAft>
              <a:buClr>
                <a:schemeClr val="dk1"/>
              </a:buClr>
              <a:buSzPts val="1000"/>
              <a:buFont typeface="Arial"/>
              <a:buChar char="•"/>
            </a:pPr>
            <a:r>
              <a:rPr b="0" i="0" lang="pt-BR" sz="1000" u="none" cap="none" strike="noStrike">
                <a:solidFill>
                  <a:schemeClr val="dk1"/>
                </a:solidFill>
                <a:latin typeface="Calibri"/>
                <a:ea typeface="Calibri"/>
                <a:cs typeface="Calibri"/>
                <a:sym typeface="Calibri"/>
              </a:rPr>
              <a:t>3.6 Seiketsu : Senso de Bem Estar. Este é resultado dos cinco Sensos anteriores. Em um ambiente de participação coletiva, união, com treinamento e educação, organizado, ordenado, limpo e seguro, o Bem Estar aflora naturalmente. As principais ações e fatores para o sucesso deste Senso são: 1- Limpeza e higiene de banheiros, vestiários e refeitórios. 2- Boas condições ambientais como iluminação, temperatura, ruído e fontes polidoras. 3- Pintura dos ambientes, inclusive artística em alguns pontos. 3- Uso de plantas ornamentais e conservação de jardins. 4- Criação de áreas de recreação e esportiva. 4- Plano de assistência médica, social e seguros. 5- Plano de cargos e salários. 6- Campanhas de saúde e alimentação saudável e balanceada. 7- Valorização da prevenção dos acidentes de trabalho e cuidados com o meio ambiente. 8- Liberdade de expressão e associação em entidades e sindicatos. 9- Delegação de autoridade e atribuição de responsabilidade. 10- Plano constante de educação e treinamento. 11- Valorização do trabalho em equipe, respeitando as individualidades.</a:t>
            </a:r>
            <a:endParaRPr/>
          </a:p>
          <a:p>
            <a:pPr indent="-171450" lvl="0" marL="171450" marR="0" rtl="0" algn="l">
              <a:spcBef>
                <a:spcPts val="0"/>
              </a:spcBef>
              <a:spcAft>
                <a:spcPts val="0"/>
              </a:spcAft>
              <a:buClr>
                <a:schemeClr val="dk1"/>
              </a:buClr>
              <a:buSzPts val="1000"/>
              <a:buFont typeface="Arial"/>
              <a:buChar char="•"/>
            </a:pPr>
            <a:r>
              <a:rPr b="0" i="0" lang="pt-BR" sz="1000" u="none" cap="none" strike="noStrike">
                <a:solidFill>
                  <a:schemeClr val="dk1"/>
                </a:solidFill>
                <a:latin typeface="Calibri"/>
                <a:ea typeface="Calibri"/>
                <a:cs typeface="Calibri"/>
                <a:sym typeface="Calibri"/>
              </a:rPr>
              <a:t> 3.7 Shitsuke : Senso de Autodisciplina. É quando todos respeitam tudo e todos. Não um respeito cego, apenas por respeitar, mas a compreensão de que todos fazem parte do elo da corrente (a empresa) e se um elo se rompe a corrente se enfraquece, causando desperdícios e prejuízos. As normas e procedimentos têm que ser seguidas e respeitadas porém, devem ser revisadas sempre que necessário, no mínimo a cada seis meses. Todos devem dar sugestões para melhorias e aperfeiçoamento contínuo. </a:t>
            </a:r>
            <a:endParaRPr/>
          </a:p>
          <a:p>
            <a:pPr indent="-171450" lvl="0" marL="171450" marR="0" rtl="0" algn="l">
              <a:spcBef>
                <a:spcPts val="0"/>
              </a:spcBef>
              <a:spcAft>
                <a:spcPts val="0"/>
              </a:spcAft>
              <a:buClr>
                <a:schemeClr val="dk1"/>
              </a:buClr>
              <a:buSzPts val="1000"/>
              <a:buFont typeface="Arial"/>
              <a:buChar char="•"/>
            </a:pPr>
            <a:r>
              <a:rPr b="0" i="0" lang="pt-BR" sz="1000" u="none" cap="none" strike="noStrike">
                <a:solidFill>
                  <a:schemeClr val="dk1"/>
                </a:solidFill>
                <a:latin typeface="Calibri"/>
                <a:ea typeface="Calibri"/>
                <a:cs typeface="Calibri"/>
                <a:sym typeface="Calibri"/>
              </a:rPr>
              <a:t>3.8 Setsuyaku : Senso de Economia e combate aos desperdícios. Este é o ponto culminante do programa 8S pois, uma vez que os sete Sensos anteriores estejam incorporados ao comportamento das pessoas, estas sentem-se motivadas para sugerir modificações e melhorias, quase sempre de baixo ou nenhum investimento, mas que combatem os desperdícios reduzindo os custos e aumentando a produtividade. É impressionante a capacidade de raciocínio e criatividade das pessoas, especialmente muitas de baixo nível hierárquico e escolar. Estas devem ser bem recompensadas, elogiadas e devese investir com atenção especial no seu desenvolvimento escolar e profissional. Para o sucesso deste Senso, é essencial o estabelecimento de um plano de combate aos desperdícios com as seguintes etapas:  1- Ampla campanha promovida pela alta administração. 2- Reunião entre diretores, gerentes e supervisores. 3- Divisão da empresa em setores de atuação e escolha dos líderes de grupos de sugestões. 4- Coleta de sugestões e idéias. Todas devem ser aceitas e nenhuma descartada antes de uma análise detalhada. 5- Análise das sugestões, separando-se as de execução simples e  imediata das que necessitam estudos projetos e investimentos. Neste caso deve-se fazer uma análise de custo x benefício. 6- Execução das melhorias. 7- Avaliação dos resultados. 8- Divulgação dos resultados. 9- Recompensa e elogios aos autores das sugestões. Devem ser adotados diversos métodos, internacionalmente consagrados, que proporcionam economia e combate aos desperdícios. A seguir são citados alguns: 1-  Implantação do controle estatístico de processo (CEP). Simples gráficos e tabelas, podem ajudar muito no controle, tanto da produção, quanto de atividades diversas. 2-  3-  4-  Valorização da engenharia de projetos. Nenhuma modificação ou acréscimo deve ser feita sem estudos e tudo deve ser documentado e arquivado. Filosofia de manutenção, especialmente com métodos preventivos e preditivos, baseados na confiabilidade. A manutenção produtiva total (MPT) deve ser implantada pois, o programa 8S já preparou a empresa para tal prática. Neste método tarefas como limpeza, lubrificação, apertos, inspeções simples e pequenos reparos, são realizados também pelos operadores e não apenas pelos profissionais específicos da manutenção. Implantação e valorização de grupos de “círculos de controle da qualidade” (CCQ). Estes pequenos grupos devem ser incentivados em todas as áreas da empresa pois, são responsáveis pela maioria das idéias bem sucedidas. Os métodos “JUST IN TIME” e “KANBAM” só devem ser tentados após a empresa ter consolidado toda a filosofia do 8S e principalmente quando existir confiança total nos subfornecedores pois, estes é que serão responsáveis pela regularidade, precisão e qualidade das matérias prima, embalagens e componentes que a empresa usa nas suas atividades. </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4"/>
          <p:cNvSpPr txBox="1"/>
          <p:nvPr>
            <p:ph idx="12" type="sldNum"/>
          </p:nvPr>
        </p:nvSpPr>
        <p:spPr>
          <a:xfrm>
            <a:off x="9323388" y="64071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253" name="Google Shape;253;p14"/>
          <p:cNvSpPr txBox="1"/>
          <p:nvPr/>
        </p:nvSpPr>
        <p:spPr>
          <a:xfrm>
            <a:off x="324757" y="1784733"/>
            <a:ext cx="8116888"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1" i="1" lang="pt-BR" sz="2000" u="sng" cap="none" strike="noStrike">
                <a:solidFill>
                  <a:schemeClr val="dk1"/>
                </a:solidFill>
                <a:latin typeface="Arial"/>
                <a:ea typeface="Arial"/>
                <a:cs typeface="Arial"/>
                <a:sym typeface="Arial"/>
              </a:rPr>
              <a:t>GESTÃO DA QUALIDADE</a:t>
            </a:r>
            <a:r>
              <a:rPr b="0" i="0" lang="pt-BR" sz="2000" u="none" cap="none" strike="noStrike">
                <a:solidFill>
                  <a:schemeClr val="dk1"/>
                </a:solidFill>
                <a:latin typeface="Arial"/>
                <a:ea typeface="Arial"/>
                <a:cs typeface="Arial"/>
                <a:sym typeface="Arial"/>
              </a:rPr>
              <a:t> </a:t>
            </a:r>
            <a:r>
              <a:rPr b="1" i="0" lang="pt-BR" sz="2000" u="none" cap="none" strike="noStrike">
                <a:solidFill>
                  <a:schemeClr val="dk1"/>
                </a:solidFill>
                <a:latin typeface="Arial"/>
                <a:ea typeface="Arial"/>
                <a:cs typeface="Arial"/>
                <a:sym typeface="Arial"/>
              </a:rPr>
              <a:t>continuação...</a:t>
            </a:r>
            <a:endParaRPr/>
          </a:p>
        </p:txBody>
      </p:sp>
      <p:sp>
        <p:nvSpPr>
          <p:cNvPr id="254" name="Google Shape;254;p14"/>
          <p:cNvSpPr/>
          <p:nvPr/>
        </p:nvSpPr>
        <p:spPr>
          <a:xfrm>
            <a:off x="261942" y="2283761"/>
            <a:ext cx="9785350" cy="4247317"/>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chemeClr val="dk1"/>
              </a:buClr>
              <a:buSzPts val="1800"/>
              <a:buFont typeface="Arial"/>
              <a:buChar char="•"/>
            </a:pPr>
            <a:r>
              <a:rPr b="1" i="0" lang="pt-BR" sz="1800" u="none" cap="none" strike="noStrike">
                <a:solidFill>
                  <a:schemeClr val="dk1"/>
                </a:solidFill>
                <a:latin typeface="Arial"/>
                <a:ea typeface="Arial"/>
                <a:cs typeface="Arial"/>
                <a:sym typeface="Arial"/>
              </a:rPr>
              <a:t>PPAP – Processo de Aprovação de Peças de Produção: - </a:t>
            </a:r>
            <a:r>
              <a:rPr b="0" i="0" lang="pt-BR" sz="1800" u="none" cap="none" strike="noStrike">
                <a:solidFill>
                  <a:schemeClr val="dk1"/>
                </a:solidFill>
                <a:latin typeface="Arial"/>
                <a:ea typeface="Arial"/>
                <a:cs typeface="Arial"/>
                <a:sym typeface="Arial"/>
              </a:rPr>
              <a:t> tem como objetivo fornecer evidências de que os requisitos de projeto e demais especificações do cliente foram atendidos durante o desenvolvimento. Também aponta se o processo de manufatura tem o potencial de fornecer produtos consistentes com tais requisitos;</a:t>
            </a:r>
            <a:endParaRPr/>
          </a:p>
          <a:p>
            <a:pPr indent="-285750" lvl="0" marL="285750" marR="0" rtl="0" algn="just">
              <a:lnSpc>
                <a:spcPct val="100000"/>
              </a:lnSpc>
              <a:spcBef>
                <a:spcPts val="0"/>
              </a:spcBef>
              <a:spcAft>
                <a:spcPts val="0"/>
              </a:spcAft>
              <a:buClr>
                <a:schemeClr val="dk1"/>
              </a:buClr>
              <a:buSzPts val="1800"/>
              <a:buFont typeface="Arial"/>
              <a:buChar char="•"/>
            </a:pPr>
            <a:r>
              <a:rPr b="1" i="1" lang="pt-BR" sz="1800" u="none" cap="none" strike="noStrike">
                <a:solidFill>
                  <a:schemeClr val="dk1"/>
                </a:solidFill>
                <a:latin typeface="Arial"/>
                <a:ea typeface="Arial"/>
                <a:cs typeface="Arial"/>
                <a:sym typeface="Arial"/>
              </a:rPr>
              <a:t>FMEA – Análise de Modo e Efeitos da Falha: - </a:t>
            </a:r>
            <a:r>
              <a:rPr b="0" i="0" lang="pt-BR" sz="1800" u="none" cap="none" strike="noStrike">
                <a:solidFill>
                  <a:schemeClr val="dk1"/>
                </a:solidFill>
                <a:latin typeface="Arial"/>
                <a:ea typeface="Arial"/>
                <a:cs typeface="Arial"/>
                <a:sym typeface="Arial"/>
              </a:rPr>
              <a:t>método baseado na identificação de todos os possíveis modos potenciais de falhas, determinando o seu efeito sobre o desempenho do componente, subsistema e sistema, os motivos de sua ocorrência e a capacidade de detectar tais falhas antes de entregar os produtos ao cliente;</a:t>
            </a:r>
            <a:endParaRPr/>
          </a:p>
          <a:p>
            <a:pPr indent="-285750" lvl="0" marL="285750" marR="0" rtl="0" algn="just">
              <a:lnSpc>
                <a:spcPct val="100000"/>
              </a:lnSpc>
              <a:spcBef>
                <a:spcPts val="0"/>
              </a:spcBef>
              <a:spcAft>
                <a:spcPts val="0"/>
              </a:spcAft>
              <a:buClr>
                <a:schemeClr val="dk1"/>
              </a:buClr>
              <a:buSzPts val="1800"/>
              <a:buFont typeface="Arial"/>
              <a:buChar char="•"/>
            </a:pPr>
            <a:r>
              <a:rPr b="1" i="0" lang="pt-BR" sz="1800" u="none" cap="none" strike="noStrike">
                <a:solidFill>
                  <a:schemeClr val="dk1"/>
                </a:solidFill>
                <a:latin typeface="Arial"/>
                <a:ea typeface="Arial"/>
                <a:cs typeface="Arial"/>
                <a:sym typeface="Arial"/>
              </a:rPr>
              <a:t>CEP – Controle Estatístico do Processo:</a:t>
            </a:r>
            <a:r>
              <a:rPr b="0" i="0" lang="pt-BR" sz="1800" u="none" cap="none" strike="noStrike">
                <a:solidFill>
                  <a:schemeClr val="dk1"/>
                </a:solidFill>
                <a:latin typeface="Arial"/>
                <a:ea typeface="Arial"/>
                <a:cs typeface="Arial"/>
                <a:sym typeface="Arial"/>
              </a:rPr>
              <a:t> - método preventivo de comparar continuamente os resultados de um processo com os padrões, identificando a partir de dados estatísticos, as tendências para variações significativas, a fim de eliminar/controlar essas variações, com o objetivo de reduzi-las cada vez mais;</a:t>
            </a:r>
            <a:endParaRPr/>
          </a:p>
          <a:p>
            <a:pPr indent="-285750" lvl="0" marL="285750" marR="0" rtl="0" algn="just">
              <a:lnSpc>
                <a:spcPct val="100000"/>
              </a:lnSpc>
              <a:spcBef>
                <a:spcPts val="0"/>
              </a:spcBef>
              <a:spcAft>
                <a:spcPts val="0"/>
              </a:spcAft>
              <a:buClr>
                <a:schemeClr val="dk1"/>
              </a:buClr>
              <a:buSzPts val="1800"/>
              <a:buFont typeface="Arial"/>
              <a:buChar char="•"/>
            </a:pPr>
            <a:r>
              <a:rPr b="1" i="0" lang="pt-BR" sz="1800" u="none" cap="none" strike="noStrike">
                <a:solidFill>
                  <a:schemeClr val="dk1"/>
                </a:solidFill>
                <a:latin typeface="Arial"/>
                <a:ea typeface="Arial"/>
                <a:cs typeface="Arial"/>
                <a:sym typeface="Arial"/>
              </a:rPr>
              <a:t>MSA – Análise do Sistema de Medição:</a:t>
            </a:r>
            <a:r>
              <a:rPr b="0" i="0" lang="pt-BR" sz="1800" u="none" cap="none" strike="noStrike">
                <a:solidFill>
                  <a:schemeClr val="dk1"/>
                </a:solidFill>
                <a:latin typeface="Arial"/>
                <a:ea typeface="Arial"/>
                <a:cs typeface="Arial"/>
                <a:sym typeface="Arial"/>
              </a:rPr>
              <a:t> - é um estudo realizado para garantir a qualidade dos dados obtidos e a capacidade de medir os resultados obtidos nas características do produto e parâmetros do processo de manufatura desenvolvidos.</a:t>
            </a:r>
            <a:endParaRPr b="0" i="0" sz="1800" u="none" cap="none" strike="noStrike">
              <a:solidFill>
                <a:schemeClr val="dk1"/>
              </a:solidFill>
              <a:latin typeface="Arial"/>
              <a:ea typeface="Arial"/>
              <a:cs typeface="Arial"/>
              <a:sym typeface="Arial"/>
            </a:endParaRPr>
          </a:p>
        </p:txBody>
      </p:sp>
      <p:grpSp>
        <p:nvGrpSpPr>
          <p:cNvPr id="255" name="Google Shape;255;p14"/>
          <p:cNvGrpSpPr/>
          <p:nvPr/>
        </p:nvGrpSpPr>
        <p:grpSpPr>
          <a:xfrm>
            <a:off x="-25400" y="26988"/>
            <a:ext cx="2397125" cy="1768475"/>
            <a:chOff x="0" y="275485"/>
            <a:chExt cx="2397184" cy="1767772"/>
          </a:xfrm>
        </p:grpSpPr>
        <p:pic>
          <p:nvPicPr>
            <p:cNvPr id="256" name="Google Shape;256;p14"/>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257" name="Google Shape;257;p14"/>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258" name="Google Shape;258;p14"/>
          <p:cNvSpPr/>
          <p:nvPr/>
        </p:nvSpPr>
        <p:spPr>
          <a:xfrm>
            <a:off x="2498085" y="711660"/>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O QUE OFERECEMOS</a:t>
            </a:r>
            <a:endParaRPr/>
          </a:p>
        </p:txBody>
      </p:sp>
      <p:sp>
        <p:nvSpPr>
          <p:cNvPr id="259" name="Google Shape;259;p14"/>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5"/>
          <p:cNvSpPr txBox="1"/>
          <p:nvPr>
            <p:ph idx="12" type="sldNum"/>
          </p:nvPr>
        </p:nvSpPr>
        <p:spPr>
          <a:xfrm>
            <a:off x="9332913" y="6397625"/>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265" name="Google Shape;265;p15"/>
          <p:cNvSpPr txBox="1"/>
          <p:nvPr/>
        </p:nvSpPr>
        <p:spPr>
          <a:xfrm>
            <a:off x="359293" y="1876905"/>
            <a:ext cx="7013575"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1" i="1" lang="pt-BR" sz="2000" u="sng" cap="none" strike="noStrike">
                <a:solidFill>
                  <a:schemeClr val="dk1"/>
                </a:solidFill>
                <a:latin typeface="Arial"/>
                <a:ea typeface="Arial"/>
                <a:cs typeface="Arial"/>
                <a:sym typeface="Arial"/>
              </a:rPr>
              <a:t>GESTÃO DA QUALIDADE</a:t>
            </a:r>
            <a:r>
              <a:rPr b="0" i="0" lang="pt-BR" sz="2000" u="none" cap="none" strike="noStrike">
                <a:solidFill>
                  <a:schemeClr val="dk1"/>
                </a:solidFill>
                <a:latin typeface="Arial"/>
                <a:ea typeface="Arial"/>
                <a:cs typeface="Arial"/>
                <a:sym typeface="Arial"/>
              </a:rPr>
              <a:t> </a:t>
            </a:r>
            <a:r>
              <a:rPr b="1" i="0" lang="pt-BR" sz="2000" u="none" cap="none" strike="noStrike">
                <a:solidFill>
                  <a:schemeClr val="dk1"/>
                </a:solidFill>
                <a:latin typeface="Arial"/>
                <a:ea typeface="Arial"/>
                <a:cs typeface="Arial"/>
                <a:sym typeface="Arial"/>
              </a:rPr>
              <a:t>continuação...</a:t>
            </a:r>
            <a:endParaRPr/>
          </a:p>
        </p:txBody>
      </p:sp>
      <p:sp>
        <p:nvSpPr>
          <p:cNvPr id="266" name="Google Shape;266;p15"/>
          <p:cNvSpPr/>
          <p:nvPr/>
        </p:nvSpPr>
        <p:spPr>
          <a:xfrm>
            <a:off x="359293" y="2429289"/>
            <a:ext cx="11283358" cy="4093428"/>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ISO 9001 - </a:t>
            </a:r>
            <a:r>
              <a:rPr b="0" i="0" lang="pt-BR" sz="2000" u="none" cap="none" strike="noStrike">
                <a:solidFill>
                  <a:schemeClr val="dk1"/>
                </a:solidFill>
                <a:latin typeface="Arial"/>
                <a:ea typeface="Arial"/>
                <a:cs typeface="Arial"/>
                <a:sym typeface="Arial"/>
              </a:rPr>
              <a:t>é um selo internacional que atesta a qualidade da empresa. A norma é baseada em princípios de gestão da qualidade, como foco no cliente, liderança, engajamento das pessoas, abordagem de processo, melhoria, tomada de decisão baseada em evidências KPI’s e KRI’s e gestão de relacionamento. </a:t>
            </a:r>
            <a:endParaRPr/>
          </a:p>
          <a:p>
            <a:pPr indent="0" lvl="0" marL="361950" marR="0" rtl="0" algn="just">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361950" marR="0" rtl="0" algn="just">
              <a:lnSpc>
                <a:spcPct val="100000"/>
              </a:lnSpc>
              <a:spcBef>
                <a:spcPts val="0"/>
              </a:spcBef>
              <a:spcAft>
                <a:spcPts val="0"/>
              </a:spcAft>
              <a:buClr>
                <a:schemeClr val="dk1"/>
              </a:buClr>
              <a:buSzPts val="2000"/>
              <a:buFont typeface="Arial"/>
              <a:buNone/>
            </a:pPr>
            <a:r>
              <a:rPr b="0" i="0" lang="pt-BR" sz="2000" u="none" cap="none" strike="noStrike">
                <a:solidFill>
                  <a:schemeClr val="dk1"/>
                </a:solidFill>
                <a:latin typeface="Arial"/>
                <a:ea typeface="Arial"/>
                <a:cs typeface="Arial"/>
                <a:sym typeface="Arial"/>
              </a:rPr>
              <a:t>A certificação ISO 9001 garante que a empresa opere de forma eficiente, atendendo às demandas do cliente e às normas estatutárias e regulamentares. </a:t>
            </a:r>
            <a:endParaRPr/>
          </a:p>
          <a:p>
            <a:pPr indent="0" lvl="0" marL="361950" marR="0" rtl="0" algn="just">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361950" marR="0" rtl="0" algn="just">
              <a:lnSpc>
                <a:spcPct val="100000"/>
              </a:lnSpc>
              <a:spcBef>
                <a:spcPts val="0"/>
              </a:spcBef>
              <a:spcAft>
                <a:spcPts val="0"/>
              </a:spcAft>
              <a:buClr>
                <a:schemeClr val="dk1"/>
              </a:buClr>
              <a:buSzPts val="2000"/>
              <a:buFont typeface="Arial"/>
              <a:buNone/>
            </a:pPr>
            <a:r>
              <a:rPr b="0" i="0" lang="pt-BR" sz="2000" u="none" cap="none" strike="noStrike">
                <a:solidFill>
                  <a:schemeClr val="dk1"/>
                </a:solidFill>
                <a:latin typeface="Arial"/>
                <a:ea typeface="Arial"/>
                <a:cs typeface="Arial"/>
                <a:sym typeface="Arial"/>
              </a:rPr>
              <a:t>A certificação ISO 9001 pode ajudar a empresa a: </a:t>
            </a:r>
            <a:endParaRPr/>
          </a:p>
          <a:p>
            <a:pPr indent="-127000" lvl="1" marL="457200"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Garantir reconhecimento global, manter a competitividade, abrir novas oportunidades de negócios, garantir parcerias benéficas e duradouras, inspirar mais confiança, atrair mais clientes. </a:t>
            </a:r>
            <a:endParaRPr/>
          </a:p>
          <a:p>
            <a:pPr indent="-127000" lvl="1" marL="457200" marR="0" rtl="0" algn="just">
              <a:lnSpc>
                <a:spcPct val="100000"/>
              </a:lnSpc>
              <a:spcBef>
                <a:spcPts val="0"/>
              </a:spcBef>
              <a:spcAft>
                <a:spcPts val="0"/>
              </a:spcAft>
              <a:buClr>
                <a:schemeClr val="dk1"/>
              </a:buClr>
              <a:buSzPts val="2000"/>
              <a:buFont typeface="Arial"/>
              <a:buChar char="•"/>
            </a:pPr>
            <a:r>
              <a:rPr b="0" i="0" lang="pt-BR" sz="2000" u="none" cap="none" strike="noStrike">
                <a:solidFill>
                  <a:schemeClr val="dk1"/>
                </a:solidFill>
                <a:latin typeface="Arial"/>
                <a:ea typeface="Arial"/>
                <a:cs typeface="Arial"/>
                <a:sym typeface="Arial"/>
              </a:rPr>
              <a:t>Negociar de forma mais lucrative e ter uma margem de lucratividade maior.</a:t>
            </a:r>
            <a:endParaRPr b="0" i="0" sz="2000" u="none" cap="none" strike="noStrike">
              <a:solidFill>
                <a:schemeClr val="dk1"/>
              </a:solidFill>
              <a:latin typeface="Arial"/>
              <a:ea typeface="Arial"/>
              <a:cs typeface="Arial"/>
              <a:sym typeface="Arial"/>
            </a:endParaRPr>
          </a:p>
        </p:txBody>
      </p:sp>
      <p:grpSp>
        <p:nvGrpSpPr>
          <p:cNvPr id="267" name="Google Shape;267;p15"/>
          <p:cNvGrpSpPr/>
          <p:nvPr/>
        </p:nvGrpSpPr>
        <p:grpSpPr>
          <a:xfrm>
            <a:off x="-25400" y="26988"/>
            <a:ext cx="2397125" cy="1768475"/>
            <a:chOff x="0" y="275485"/>
            <a:chExt cx="2397184" cy="1767772"/>
          </a:xfrm>
        </p:grpSpPr>
        <p:pic>
          <p:nvPicPr>
            <p:cNvPr id="268" name="Google Shape;268;p15"/>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269" name="Google Shape;269;p15"/>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270" name="Google Shape;270;p15"/>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
        <p:nvSpPr>
          <p:cNvPr id="271" name="Google Shape;271;p15"/>
          <p:cNvSpPr/>
          <p:nvPr/>
        </p:nvSpPr>
        <p:spPr>
          <a:xfrm>
            <a:off x="2498085" y="711660"/>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O QUE OFERECEMOS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6"/>
          <p:cNvSpPr txBox="1"/>
          <p:nvPr>
            <p:ph idx="12" type="sldNum"/>
          </p:nvPr>
        </p:nvSpPr>
        <p:spPr>
          <a:xfrm>
            <a:off x="9320213" y="6399213"/>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277" name="Google Shape;277;p16"/>
          <p:cNvSpPr txBox="1"/>
          <p:nvPr/>
        </p:nvSpPr>
        <p:spPr>
          <a:xfrm>
            <a:off x="194622" y="2312377"/>
            <a:ext cx="4834578" cy="31700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000"/>
              <a:buFont typeface="Arial"/>
              <a:buNone/>
            </a:pPr>
            <a:r>
              <a:rPr b="1" i="1" lang="pt-BR" sz="2000" u="sng" cap="none" strike="noStrike">
                <a:solidFill>
                  <a:schemeClr val="dk1"/>
                </a:solidFill>
                <a:latin typeface="Arial"/>
                <a:ea typeface="Arial"/>
                <a:cs typeface="Arial"/>
                <a:sym typeface="Arial"/>
              </a:rPr>
              <a:t>GESTÃO DE RISCOS</a:t>
            </a:r>
            <a:endParaRPr/>
          </a:p>
          <a:p>
            <a:pPr indent="-342900" lvl="0" marL="342900" marR="0" rtl="0" algn="just">
              <a:lnSpc>
                <a:spcPct val="100000"/>
              </a:lnSpc>
              <a:spcBef>
                <a:spcPts val="0"/>
              </a:spcBef>
              <a:spcAft>
                <a:spcPts val="0"/>
              </a:spcAft>
              <a:buClr>
                <a:schemeClr val="dk1"/>
              </a:buClr>
              <a:buSzPts val="1800"/>
              <a:buFont typeface="Arial"/>
              <a:buChar char="•"/>
            </a:pPr>
            <a:r>
              <a:rPr b="0" i="0" lang="pt-BR" sz="1800" u="none" cap="none" strike="noStrike">
                <a:solidFill>
                  <a:schemeClr val="dk1"/>
                </a:solidFill>
                <a:latin typeface="Arial"/>
                <a:ea typeface="Arial"/>
                <a:cs typeface="Arial"/>
                <a:sym typeface="Arial"/>
              </a:rPr>
              <a:t>Mapeamento de Riscos, Classificação e identificação de Cenários.</a:t>
            </a:r>
            <a:endParaRPr/>
          </a:p>
          <a:p>
            <a:pPr indent="-342900" lvl="0" marL="342900" marR="0" rtl="0" algn="just">
              <a:lnSpc>
                <a:spcPct val="100000"/>
              </a:lnSpc>
              <a:spcBef>
                <a:spcPts val="0"/>
              </a:spcBef>
              <a:spcAft>
                <a:spcPts val="0"/>
              </a:spcAft>
              <a:buClr>
                <a:schemeClr val="dk1"/>
              </a:buClr>
              <a:buSzPts val="1800"/>
              <a:buFont typeface="Arial"/>
              <a:buChar char="•"/>
            </a:pPr>
            <a:r>
              <a:rPr b="0" i="0" lang="pt-BR" sz="1800" u="none" cap="none" strike="noStrike">
                <a:solidFill>
                  <a:schemeClr val="dk1"/>
                </a:solidFill>
                <a:latin typeface="Arial"/>
                <a:ea typeface="Arial"/>
                <a:cs typeface="Arial"/>
                <a:sym typeface="Arial"/>
              </a:rPr>
              <a:t>Impactos e Prevenção, com atuação junto ao Conselho ou Diretorias na análise de alternativas. </a:t>
            </a:r>
            <a:endParaRPr/>
          </a:p>
          <a:p>
            <a:pPr indent="-342900" lvl="0" marL="342900" marR="0" rtl="0" algn="just">
              <a:lnSpc>
                <a:spcPct val="100000"/>
              </a:lnSpc>
              <a:spcBef>
                <a:spcPts val="0"/>
              </a:spcBef>
              <a:spcAft>
                <a:spcPts val="0"/>
              </a:spcAft>
              <a:buClr>
                <a:schemeClr val="dk1"/>
              </a:buClr>
              <a:buSzPts val="1800"/>
              <a:buFont typeface="Arial"/>
              <a:buChar char="•"/>
            </a:pPr>
            <a:r>
              <a:rPr b="0" i="0" lang="pt-BR" sz="1800" u="none" cap="none" strike="noStrike">
                <a:solidFill>
                  <a:schemeClr val="dk1"/>
                </a:solidFill>
                <a:latin typeface="Arial"/>
                <a:ea typeface="Arial"/>
                <a:cs typeface="Arial"/>
                <a:sym typeface="Arial"/>
              </a:rPr>
              <a:t>A gestão de riscos, para qualquer projeto ou iniciativa, deve ser uma disciplina  com  método e ferramentas adequadas e capaz de ponderar diversas dimensões para a avaliação dos riscos identificados.</a:t>
            </a:r>
            <a:endParaRPr b="0" i="0" sz="1800" u="none" cap="none" strike="noStrike">
              <a:solidFill>
                <a:schemeClr val="dk1"/>
              </a:solidFill>
              <a:latin typeface="Arial"/>
              <a:ea typeface="Arial"/>
              <a:cs typeface="Arial"/>
              <a:sym typeface="Arial"/>
            </a:endParaRPr>
          </a:p>
        </p:txBody>
      </p:sp>
      <p:pic>
        <p:nvPicPr>
          <p:cNvPr descr="Matriz de Riscos (Matriz de Probabilidade e Impacto) - Ferramentas da  Qualidade" id="278" name="Google Shape;278;p16"/>
          <p:cNvPicPr preferRelativeResize="0"/>
          <p:nvPr/>
        </p:nvPicPr>
        <p:blipFill rotWithShape="1">
          <a:blip r:embed="rId3">
            <a:alphaModFix/>
          </a:blip>
          <a:srcRect b="0" l="0" r="0" t="0"/>
          <a:stretch/>
        </p:blipFill>
        <p:spPr>
          <a:xfrm>
            <a:off x="5187950" y="2751138"/>
            <a:ext cx="6511925" cy="3487737"/>
          </a:xfrm>
          <a:prstGeom prst="rect">
            <a:avLst/>
          </a:prstGeom>
          <a:noFill/>
          <a:ln>
            <a:noFill/>
          </a:ln>
        </p:spPr>
      </p:pic>
      <p:grpSp>
        <p:nvGrpSpPr>
          <p:cNvPr id="279" name="Google Shape;279;p16"/>
          <p:cNvGrpSpPr/>
          <p:nvPr/>
        </p:nvGrpSpPr>
        <p:grpSpPr>
          <a:xfrm>
            <a:off x="-25400" y="26988"/>
            <a:ext cx="2397125" cy="1768475"/>
            <a:chOff x="0" y="275485"/>
            <a:chExt cx="2397184" cy="1767772"/>
          </a:xfrm>
        </p:grpSpPr>
        <p:pic>
          <p:nvPicPr>
            <p:cNvPr id="280" name="Google Shape;280;p16"/>
            <p:cNvPicPr preferRelativeResize="0"/>
            <p:nvPr/>
          </p:nvPicPr>
          <p:blipFill rotWithShape="1">
            <a:blip r:embed="rId4">
              <a:alphaModFix/>
            </a:blip>
            <a:srcRect b="15785" l="0" r="0" t="0"/>
            <a:stretch/>
          </p:blipFill>
          <p:spPr>
            <a:xfrm>
              <a:off x="63677" y="275485"/>
              <a:ext cx="2227697" cy="1459995"/>
            </a:xfrm>
            <a:prstGeom prst="rect">
              <a:avLst/>
            </a:prstGeom>
            <a:noFill/>
            <a:ln>
              <a:noFill/>
            </a:ln>
          </p:spPr>
        </p:pic>
        <p:sp>
          <p:nvSpPr>
            <p:cNvPr id="281" name="Google Shape;281;p16"/>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282" name="Google Shape;282;p16"/>
          <p:cNvSpPr/>
          <p:nvPr/>
        </p:nvSpPr>
        <p:spPr>
          <a:xfrm>
            <a:off x="2498085" y="711660"/>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O QUE OFERECEMOS</a:t>
            </a:r>
            <a:endParaRPr/>
          </a:p>
        </p:txBody>
      </p:sp>
      <p:sp>
        <p:nvSpPr>
          <p:cNvPr id="283" name="Google Shape;283;p16"/>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7"/>
          <p:cNvSpPr txBox="1"/>
          <p:nvPr>
            <p:ph idx="12" type="sldNum"/>
          </p:nvPr>
        </p:nvSpPr>
        <p:spPr>
          <a:xfrm>
            <a:off x="9326563" y="64071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289" name="Google Shape;289;p17"/>
          <p:cNvSpPr txBox="1"/>
          <p:nvPr/>
        </p:nvSpPr>
        <p:spPr>
          <a:xfrm>
            <a:off x="191181" y="2098292"/>
            <a:ext cx="11761333" cy="501675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000"/>
              <a:buFont typeface="Arial"/>
              <a:buNone/>
            </a:pPr>
            <a:r>
              <a:rPr b="1" i="0" lang="pt-BR" sz="2000" u="none" cap="none" strike="noStrike">
                <a:solidFill>
                  <a:schemeClr val="dk1"/>
                </a:solidFill>
                <a:latin typeface="Arial"/>
                <a:ea typeface="Arial"/>
                <a:cs typeface="Arial"/>
                <a:sym typeface="Arial"/>
              </a:rPr>
              <a:t>Treinamentos customizados para empresas e executivos. </a:t>
            </a:r>
            <a:endParaRPr/>
          </a:p>
          <a:p>
            <a:pPr indent="0" lvl="0" marL="0" marR="0" rtl="0" algn="just">
              <a:lnSpc>
                <a:spcPct val="100000"/>
              </a:lnSpc>
              <a:spcBef>
                <a:spcPts val="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Processos de Negócio e Métricas</a:t>
            </a:r>
            <a:endParaRPr b="1" i="0" sz="20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Análise de Risco e criação de acões para mitigação.</a:t>
            </a:r>
            <a:endParaRPr/>
          </a:p>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Balanced Scorecard  , Cadeia de Valor e Projetos associados às metas.</a:t>
            </a:r>
            <a:endParaRPr/>
          </a:p>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Levantamento de necessidades para especificaçãop de soluções sistêmicas.</a:t>
            </a:r>
            <a:endParaRPr/>
          </a:p>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Desenho e desenvolvimento de Bancos de Dados para Soluções empresariais.</a:t>
            </a:r>
            <a:endParaRPr/>
          </a:p>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Desenho e desenvolvimento de Painéis de controle (Management Cockpit).</a:t>
            </a:r>
            <a:endParaRPr/>
          </a:p>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Transferência de conhecimento para equipes internas nas metodologias adotadas.</a:t>
            </a:r>
            <a:endParaRPr/>
          </a:p>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Sessões conjuntas de avaliação de situação. ( Consultoria + Treinamento). </a:t>
            </a:r>
            <a:endParaRPr/>
          </a:p>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Performance de Aplicações e Bancos de Dados – DB2 Mainframe.</a:t>
            </a:r>
            <a:endParaRPr/>
          </a:p>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Cursos de SQL para executivos envolvendo BI (Business Inteligence).</a:t>
            </a:r>
            <a:endParaRPr b="1" i="0" sz="2000" u="none" cap="none" strike="noStrik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2000"/>
              <a:buFont typeface="Arial"/>
              <a:buChar char="•"/>
            </a:pPr>
            <a:r>
              <a:rPr b="1" i="0" lang="pt-BR" sz="2000" u="none" cap="none" strike="noStrike">
                <a:solidFill>
                  <a:schemeClr val="dk1"/>
                </a:solidFill>
                <a:latin typeface="Arial"/>
                <a:ea typeface="Arial"/>
                <a:cs typeface="Arial"/>
                <a:sym typeface="Arial"/>
              </a:rPr>
              <a:t>Treinamento e Implementação de Plataforma de Machine Learning.</a:t>
            </a:r>
            <a:endParaRPr/>
          </a:p>
          <a:p>
            <a:pPr indent="-342900" lvl="1" marL="1085850" marR="0" rtl="0" algn="just">
              <a:lnSpc>
                <a:spcPct val="100000"/>
              </a:lnSpc>
              <a:spcBef>
                <a:spcPts val="0"/>
              </a:spcBef>
              <a:spcAft>
                <a:spcPts val="0"/>
              </a:spcAft>
              <a:buClr>
                <a:schemeClr val="dk1"/>
              </a:buClr>
              <a:buSzPts val="1600"/>
              <a:buFont typeface="Arial"/>
              <a:buChar char="•"/>
            </a:pPr>
            <a:r>
              <a:rPr b="1" i="0" lang="pt-BR" sz="1600" u="none" cap="none" strike="noStrike">
                <a:solidFill>
                  <a:schemeClr val="dk1"/>
                </a:solidFill>
                <a:latin typeface="Arial"/>
                <a:ea typeface="Arial"/>
                <a:cs typeface="Arial"/>
                <a:sym typeface="Arial"/>
              </a:rPr>
              <a:t>Trata-se de controlar regras de negócio e Indicadores da Empresa de forma Automatizada</a:t>
            </a:r>
            <a:endParaRPr b="1" i="0" sz="1600" u="none" cap="none" strike="noStrike">
              <a:solidFill>
                <a:schemeClr val="dk1"/>
              </a:solidFill>
              <a:latin typeface="Arial"/>
              <a:ea typeface="Arial"/>
              <a:cs typeface="Arial"/>
              <a:sym typeface="Arial"/>
            </a:endParaRPr>
          </a:p>
          <a:p>
            <a:pPr indent="-215900" lvl="0" marL="342900" marR="0" rtl="0" algn="just">
              <a:lnSpc>
                <a:spcPct val="100000"/>
              </a:lnSpc>
              <a:spcBef>
                <a:spcPts val="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a:p>
            <a:pPr indent="-215900" lvl="0" marL="342900" marR="0" rtl="0" algn="just">
              <a:lnSpc>
                <a:spcPct val="100000"/>
              </a:lnSpc>
              <a:spcBef>
                <a:spcPts val="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p:txBody>
      </p:sp>
      <p:grpSp>
        <p:nvGrpSpPr>
          <p:cNvPr id="290" name="Google Shape;290;p17"/>
          <p:cNvGrpSpPr/>
          <p:nvPr/>
        </p:nvGrpSpPr>
        <p:grpSpPr>
          <a:xfrm>
            <a:off x="-25400" y="26988"/>
            <a:ext cx="2397125" cy="1768475"/>
            <a:chOff x="0" y="275485"/>
            <a:chExt cx="2397184" cy="1767772"/>
          </a:xfrm>
        </p:grpSpPr>
        <p:pic>
          <p:nvPicPr>
            <p:cNvPr id="291" name="Google Shape;291;p17"/>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292" name="Google Shape;292;p17"/>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293" name="Google Shape;293;p17"/>
          <p:cNvSpPr/>
          <p:nvPr/>
        </p:nvSpPr>
        <p:spPr>
          <a:xfrm>
            <a:off x="2498085" y="711660"/>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O QUE OFERECEMOS</a:t>
            </a:r>
            <a:endParaRPr/>
          </a:p>
        </p:txBody>
      </p:sp>
      <p:sp>
        <p:nvSpPr>
          <p:cNvPr id="294" name="Google Shape;294;p17"/>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8"/>
          <p:cNvSpPr txBox="1"/>
          <p:nvPr>
            <p:ph idx="12" type="sldNum"/>
          </p:nvPr>
        </p:nvSpPr>
        <p:spPr>
          <a:xfrm>
            <a:off x="9326563" y="64071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300" name="Google Shape;300;p18"/>
          <p:cNvSpPr txBox="1"/>
          <p:nvPr/>
        </p:nvSpPr>
        <p:spPr>
          <a:xfrm>
            <a:off x="191181" y="1837041"/>
            <a:ext cx="10345737" cy="430887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000"/>
              <a:buFont typeface="Arial"/>
              <a:buNone/>
            </a:pPr>
            <a:r>
              <a:rPr b="1" i="1" lang="pt-BR" sz="2000" u="sng" cap="none" strike="noStrike">
                <a:solidFill>
                  <a:schemeClr val="dk1"/>
                </a:solidFill>
                <a:latin typeface="Arial"/>
                <a:ea typeface="Arial"/>
                <a:cs typeface="Arial"/>
                <a:sym typeface="Arial"/>
              </a:rPr>
              <a:t>Identificação conjunta do Grau de Maturidade e onde podemos atuar</a:t>
            </a:r>
            <a:r>
              <a:rPr b="1" i="0" lang="pt-BR" sz="2000" u="none" cap="none" strike="noStrike">
                <a:solidFill>
                  <a:schemeClr val="dk1"/>
                </a:solidFill>
                <a:latin typeface="Arial"/>
                <a:ea typeface="Arial"/>
                <a:cs typeface="Arial"/>
                <a:sym typeface="Arial"/>
              </a:rPr>
              <a:t>:</a:t>
            </a:r>
            <a:endParaRPr/>
          </a:p>
          <a:p>
            <a:pPr indent="0" lvl="0" marL="0" marR="0" rtl="0" algn="just">
              <a:lnSpc>
                <a:spcPct val="100000"/>
              </a:lnSpc>
              <a:spcBef>
                <a:spcPts val="0"/>
              </a:spcBef>
              <a:spcAft>
                <a:spcPts val="0"/>
              </a:spcAft>
              <a:buClr>
                <a:schemeClr val="dk1"/>
              </a:buClr>
              <a:buSzPts val="1600"/>
              <a:buFont typeface="Arial"/>
              <a:buNone/>
            </a:pPr>
            <a:r>
              <a:rPr b="0" i="0" lang="pt-BR" sz="1600" u="none" cap="none" strike="noStrike">
                <a:solidFill>
                  <a:schemeClr val="dk1"/>
                </a:solidFill>
                <a:latin typeface="Arial"/>
                <a:ea typeface="Arial"/>
                <a:cs typeface="Arial"/>
                <a:sym typeface="Arial"/>
              </a:rPr>
              <a:t>A maturidade de uma empresa é um conceito que indica o nível de estruturação, gerenciamento e mensuração dos seus processos. Para avaliar o nível de maturidade de uma empresa é possível considerar critérios como: Liderança, Planejamento estratégico, Foco no cliente, Gestão do conhecimento, Foco na força de trabalho, Gerenciamento de processos e Resultados. </a:t>
            </a:r>
            <a:endParaRPr/>
          </a:p>
          <a:p>
            <a:pPr indent="0" lvl="0" marL="0" marR="0" rtl="0" algn="just">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2000"/>
              <a:buFont typeface="Arial"/>
              <a:buNone/>
            </a:pPr>
            <a:r>
              <a:rPr b="0" i="0" lang="pt-BR" sz="2000" u="none" cap="none" strike="noStrike">
                <a:solidFill>
                  <a:schemeClr val="dk1"/>
                </a:solidFill>
                <a:latin typeface="Arial"/>
                <a:ea typeface="Arial"/>
                <a:cs typeface="Arial"/>
                <a:sym typeface="Arial"/>
              </a:rPr>
              <a:t>A maturidade da gestão de uma empresa pode ser classificada em diferentes níveis, tais como:</a:t>
            </a:r>
            <a:endParaRPr/>
          </a:p>
          <a:p>
            <a:pPr indent="0" lvl="0" marL="0" marR="0" rtl="0" algn="just">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2000"/>
              <a:buFont typeface="Arial"/>
              <a:buNone/>
            </a:pPr>
            <a:r>
              <a:rPr b="1" i="0" lang="pt-BR" sz="2000" u="none" cap="none" strike="noStrike">
                <a:solidFill>
                  <a:schemeClr val="dk1"/>
                </a:solidFill>
                <a:latin typeface="Arial"/>
                <a:ea typeface="Arial"/>
                <a:cs typeface="Arial"/>
                <a:sym typeface="Arial"/>
              </a:rPr>
              <a:t>Nível 1</a:t>
            </a:r>
            <a:r>
              <a:rPr b="0" i="0" lang="pt-BR" sz="2000" u="none" cap="none" strike="noStrike">
                <a:solidFill>
                  <a:schemeClr val="dk1"/>
                </a:solidFill>
                <a:latin typeface="Arial"/>
                <a:ea typeface="Arial"/>
                <a:cs typeface="Arial"/>
                <a:sym typeface="Arial"/>
              </a:rPr>
              <a:t>: Inicial ou Ad-Hoc, a empresa é reativa e apagando incêndios;</a:t>
            </a:r>
            <a:endParaRPr/>
          </a:p>
          <a:p>
            <a:pPr indent="0" lvl="0" marL="0" marR="0" rtl="0" algn="just">
              <a:lnSpc>
                <a:spcPct val="100000"/>
              </a:lnSpc>
              <a:spcBef>
                <a:spcPts val="0"/>
              </a:spcBef>
              <a:spcAft>
                <a:spcPts val="0"/>
              </a:spcAft>
              <a:buClr>
                <a:schemeClr val="dk1"/>
              </a:buClr>
              <a:buSzPts val="2000"/>
              <a:buFont typeface="Arial"/>
              <a:buNone/>
            </a:pPr>
            <a:r>
              <a:rPr b="1" i="0" lang="pt-BR" sz="2000" u="none" cap="none" strike="noStrike">
                <a:solidFill>
                  <a:schemeClr val="dk1"/>
                </a:solidFill>
                <a:latin typeface="Arial"/>
                <a:ea typeface="Arial"/>
                <a:cs typeface="Arial"/>
                <a:sym typeface="Arial"/>
              </a:rPr>
              <a:t>Nível 2</a:t>
            </a:r>
            <a:r>
              <a:rPr b="0" i="0" lang="pt-BR" sz="2000" u="none" cap="none" strike="noStrike">
                <a:solidFill>
                  <a:schemeClr val="dk1"/>
                </a:solidFill>
                <a:latin typeface="Arial"/>
                <a:ea typeface="Arial"/>
                <a:cs typeface="Arial"/>
                <a:sym typeface="Arial"/>
              </a:rPr>
              <a:t>: Repetível/Gerenciado, os processos são repetíveis e produzem resultados consistentes;</a:t>
            </a:r>
            <a:endParaRPr/>
          </a:p>
          <a:p>
            <a:pPr indent="0" lvl="0" marL="0" marR="0" rtl="0" algn="just">
              <a:lnSpc>
                <a:spcPct val="100000"/>
              </a:lnSpc>
              <a:spcBef>
                <a:spcPts val="0"/>
              </a:spcBef>
              <a:spcAft>
                <a:spcPts val="0"/>
              </a:spcAft>
              <a:buClr>
                <a:schemeClr val="dk1"/>
              </a:buClr>
              <a:buSzPts val="2000"/>
              <a:buFont typeface="Arial"/>
              <a:buNone/>
            </a:pPr>
            <a:r>
              <a:rPr b="1" i="0" lang="pt-BR" sz="2000" u="none" cap="none" strike="noStrike">
                <a:solidFill>
                  <a:schemeClr val="dk1"/>
                </a:solidFill>
                <a:latin typeface="Arial"/>
                <a:ea typeface="Arial"/>
                <a:cs typeface="Arial"/>
                <a:sym typeface="Arial"/>
              </a:rPr>
              <a:t>Nível 3</a:t>
            </a:r>
            <a:r>
              <a:rPr b="0" i="0" lang="pt-BR" sz="2000" u="none" cap="none" strike="noStrike">
                <a:solidFill>
                  <a:schemeClr val="dk1"/>
                </a:solidFill>
                <a:latin typeface="Arial"/>
                <a:ea typeface="Arial"/>
                <a:cs typeface="Arial"/>
                <a:sym typeface="Arial"/>
              </a:rPr>
              <a:t>: Definido, a empresa conta com processos bem caracterizados e compreendidos;</a:t>
            </a:r>
            <a:endParaRPr/>
          </a:p>
          <a:p>
            <a:pPr indent="0" lvl="0" marL="0" marR="0" rtl="0" algn="just">
              <a:lnSpc>
                <a:spcPct val="100000"/>
              </a:lnSpc>
              <a:spcBef>
                <a:spcPts val="0"/>
              </a:spcBef>
              <a:spcAft>
                <a:spcPts val="0"/>
              </a:spcAft>
              <a:buClr>
                <a:schemeClr val="dk1"/>
              </a:buClr>
              <a:buSzPts val="2000"/>
              <a:buFont typeface="Arial"/>
              <a:buNone/>
            </a:pPr>
            <a:r>
              <a:rPr b="1" i="0" lang="pt-BR" sz="2000" u="none" cap="none" strike="noStrike">
                <a:solidFill>
                  <a:schemeClr val="dk1"/>
                </a:solidFill>
                <a:latin typeface="Arial"/>
                <a:ea typeface="Arial"/>
                <a:cs typeface="Arial"/>
                <a:sym typeface="Arial"/>
              </a:rPr>
              <a:t>Nível 4</a:t>
            </a:r>
            <a:r>
              <a:rPr b="0" i="0" lang="pt-BR" sz="2000" u="none" cap="none" strike="noStrike">
                <a:solidFill>
                  <a:schemeClr val="dk1"/>
                </a:solidFill>
                <a:latin typeface="Arial"/>
                <a:ea typeface="Arial"/>
                <a:cs typeface="Arial"/>
                <a:sym typeface="Arial"/>
              </a:rPr>
              <a:t>: Previsível, os processos podem ser medidos usando métricas definidas;</a:t>
            </a:r>
            <a:endParaRPr/>
          </a:p>
          <a:p>
            <a:pPr indent="0" lvl="0" marL="0" marR="0" rtl="0" algn="just">
              <a:lnSpc>
                <a:spcPct val="100000"/>
              </a:lnSpc>
              <a:spcBef>
                <a:spcPts val="0"/>
              </a:spcBef>
              <a:spcAft>
                <a:spcPts val="0"/>
              </a:spcAft>
              <a:buClr>
                <a:schemeClr val="dk1"/>
              </a:buClr>
              <a:buSzPts val="2000"/>
              <a:buFont typeface="Arial"/>
              <a:buNone/>
            </a:pPr>
            <a:r>
              <a:rPr b="1" i="0" lang="pt-BR" sz="2000" u="none" cap="none" strike="noStrike">
                <a:solidFill>
                  <a:schemeClr val="dk1"/>
                </a:solidFill>
                <a:latin typeface="Arial"/>
                <a:ea typeface="Arial"/>
                <a:cs typeface="Arial"/>
                <a:sym typeface="Arial"/>
              </a:rPr>
              <a:t>Nível 5</a:t>
            </a:r>
            <a:r>
              <a:rPr b="0" i="0" lang="pt-BR" sz="2000" u="none" cap="none" strike="noStrike">
                <a:solidFill>
                  <a:schemeClr val="dk1"/>
                </a:solidFill>
                <a:latin typeface="Arial"/>
                <a:ea typeface="Arial"/>
                <a:cs typeface="Arial"/>
                <a:sym typeface="Arial"/>
              </a:rPr>
              <a:t>: Em otimização, os processos são continuamente monitorados e aprimorados.</a:t>
            </a:r>
            <a:endParaRPr b="1" i="0" sz="2000" u="none" cap="none" strike="noStrike">
              <a:solidFill>
                <a:schemeClr val="dk1"/>
              </a:solidFill>
              <a:latin typeface="Arial"/>
              <a:ea typeface="Arial"/>
              <a:cs typeface="Arial"/>
              <a:sym typeface="Arial"/>
            </a:endParaRPr>
          </a:p>
        </p:txBody>
      </p:sp>
      <p:grpSp>
        <p:nvGrpSpPr>
          <p:cNvPr id="301" name="Google Shape;301;p18"/>
          <p:cNvGrpSpPr/>
          <p:nvPr/>
        </p:nvGrpSpPr>
        <p:grpSpPr>
          <a:xfrm>
            <a:off x="-25400" y="26988"/>
            <a:ext cx="2397125" cy="1768475"/>
            <a:chOff x="0" y="275485"/>
            <a:chExt cx="2397184" cy="1767772"/>
          </a:xfrm>
        </p:grpSpPr>
        <p:pic>
          <p:nvPicPr>
            <p:cNvPr id="302" name="Google Shape;302;p18"/>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303" name="Google Shape;303;p18"/>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304" name="Google Shape;304;p18"/>
          <p:cNvSpPr/>
          <p:nvPr/>
        </p:nvSpPr>
        <p:spPr>
          <a:xfrm>
            <a:off x="2498085" y="711660"/>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O QUE OFERECEMOS</a:t>
            </a:r>
            <a:endParaRPr/>
          </a:p>
        </p:txBody>
      </p:sp>
      <p:sp>
        <p:nvSpPr>
          <p:cNvPr id="305" name="Google Shape;305;p18"/>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9"/>
          <p:cNvSpPr txBox="1"/>
          <p:nvPr>
            <p:ph idx="12" type="sldNum"/>
          </p:nvPr>
        </p:nvSpPr>
        <p:spPr>
          <a:xfrm>
            <a:off x="9334500" y="6415088"/>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311" name="Google Shape;311;p19"/>
          <p:cNvSpPr txBox="1"/>
          <p:nvPr/>
        </p:nvSpPr>
        <p:spPr>
          <a:xfrm>
            <a:off x="792163" y="2300288"/>
            <a:ext cx="10761662"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1" i="1" lang="pt-BR" sz="2000" u="sng" cap="none" strike="noStrike">
                <a:solidFill>
                  <a:schemeClr val="dk1"/>
                </a:solidFill>
                <a:latin typeface="Arial"/>
                <a:ea typeface="Arial"/>
                <a:cs typeface="Arial"/>
                <a:sym typeface="Arial"/>
              </a:rPr>
              <a:t>Identificação conjunta do grau de maturidade e onde podemos atuar</a:t>
            </a:r>
            <a:r>
              <a:rPr b="1" i="0" lang="pt-BR" sz="2000" u="none" cap="none" strike="noStrike">
                <a:solidFill>
                  <a:schemeClr val="dk1"/>
                </a:solidFill>
                <a:latin typeface="Arial"/>
                <a:ea typeface="Arial"/>
                <a:cs typeface="Arial"/>
                <a:sym typeface="Arial"/>
              </a:rPr>
              <a:t>: continuação …</a:t>
            </a:r>
            <a:endParaRPr/>
          </a:p>
        </p:txBody>
      </p:sp>
      <p:grpSp>
        <p:nvGrpSpPr>
          <p:cNvPr id="312" name="Google Shape;312;p19"/>
          <p:cNvGrpSpPr/>
          <p:nvPr/>
        </p:nvGrpSpPr>
        <p:grpSpPr>
          <a:xfrm>
            <a:off x="2898475" y="2780305"/>
            <a:ext cx="6912275" cy="3869733"/>
            <a:chOff x="4126969" y="2689010"/>
            <a:chExt cx="6912275" cy="3869732"/>
          </a:xfrm>
        </p:grpSpPr>
        <p:sp>
          <p:nvSpPr>
            <p:cNvPr id="313" name="Google Shape;313;p19"/>
            <p:cNvSpPr/>
            <p:nvPr/>
          </p:nvSpPr>
          <p:spPr>
            <a:xfrm>
              <a:off x="4413019" y="6028517"/>
              <a:ext cx="1322388" cy="530225"/>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800" u="none" cap="none" strike="noStrike">
                  <a:solidFill>
                    <a:schemeClr val="lt1"/>
                  </a:solidFill>
                  <a:latin typeface="Calibri"/>
                  <a:ea typeface="Calibri"/>
                  <a:cs typeface="Calibri"/>
                  <a:sym typeface="Calibri"/>
                </a:rPr>
                <a:t>Nivel 1</a:t>
              </a:r>
              <a:endParaRPr/>
            </a:p>
          </p:txBody>
        </p:sp>
        <p:sp>
          <p:nvSpPr>
            <p:cNvPr id="314" name="Google Shape;314;p19"/>
            <p:cNvSpPr/>
            <p:nvPr/>
          </p:nvSpPr>
          <p:spPr>
            <a:xfrm>
              <a:off x="5749694" y="5366529"/>
              <a:ext cx="1322388" cy="1192213"/>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800" u="none" cap="none" strike="noStrike">
                  <a:solidFill>
                    <a:schemeClr val="lt1"/>
                  </a:solidFill>
                  <a:latin typeface="Calibri"/>
                  <a:ea typeface="Calibri"/>
                  <a:cs typeface="Calibri"/>
                  <a:sym typeface="Calibri"/>
                </a:rPr>
                <a:t>Nivel 2</a:t>
              </a:r>
              <a:endParaRPr/>
            </a:p>
          </p:txBody>
        </p:sp>
        <p:sp>
          <p:nvSpPr>
            <p:cNvPr id="315" name="Google Shape;315;p19"/>
            <p:cNvSpPr/>
            <p:nvPr/>
          </p:nvSpPr>
          <p:spPr>
            <a:xfrm>
              <a:off x="7072082" y="4674380"/>
              <a:ext cx="1322387" cy="1884362"/>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800" u="none" cap="none" strike="noStrike">
                  <a:solidFill>
                    <a:schemeClr val="lt1"/>
                  </a:solidFill>
                  <a:latin typeface="Calibri"/>
                  <a:ea typeface="Calibri"/>
                  <a:cs typeface="Calibri"/>
                  <a:sym typeface="Calibri"/>
                </a:rPr>
                <a:t>Nivel 3</a:t>
              </a:r>
              <a:endParaRPr/>
            </a:p>
          </p:txBody>
        </p:sp>
        <p:sp>
          <p:nvSpPr>
            <p:cNvPr id="316" name="Google Shape;316;p19"/>
            <p:cNvSpPr/>
            <p:nvPr/>
          </p:nvSpPr>
          <p:spPr>
            <a:xfrm>
              <a:off x="8394469" y="3906030"/>
              <a:ext cx="1322388" cy="2652712"/>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800" u="none" cap="none" strike="noStrike">
                  <a:solidFill>
                    <a:schemeClr val="lt1"/>
                  </a:solidFill>
                  <a:latin typeface="Calibri"/>
                  <a:ea typeface="Calibri"/>
                  <a:cs typeface="Calibri"/>
                  <a:sym typeface="Calibri"/>
                </a:rPr>
                <a:t>Nivel 4</a:t>
              </a:r>
              <a:endParaRPr/>
            </a:p>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pt-BR" sz="1800" u="none" cap="none" strike="noStrike">
                  <a:solidFill>
                    <a:schemeClr val="lt1"/>
                  </a:solidFill>
                  <a:latin typeface="Calibri"/>
                  <a:ea typeface="Calibri"/>
                  <a:cs typeface="Calibri"/>
                  <a:sym typeface="Calibri"/>
                </a:rPr>
                <a:t>Bom Lugar</a:t>
              </a:r>
              <a:endParaRPr/>
            </a:p>
            <a:p>
              <a:pPr indent="0" lvl="0" marL="0" marR="0" rtl="0" algn="ctr">
                <a:spcBef>
                  <a:spcPts val="0"/>
                </a:spcBef>
                <a:spcAft>
                  <a:spcPts val="0"/>
                </a:spcAft>
                <a:buNone/>
              </a:pPr>
              <a:r>
                <a:rPr b="0" i="0" lang="pt-BR" sz="1800" u="none" cap="none" strike="noStrike">
                  <a:solidFill>
                    <a:schemeClr val="lt1"/>
                  </a:solidFill>
                  <a:latin typeface="Calibri"/>
                  <a:ea typeface="Calibri"/>
                  <a:cs typeface="Calibri"/>
                  <a:sym typeface="Calibri"/>
                </a:rPr>
                <a:t>Para se</a:t>
              </a:r>
              <a:endParaRPr/>
            </a:p>
            <a:p>
              <a:pPr indent="0" lvl="0" marL="0" marR="0" rtl="0" algn="ctr">
                <a:spcBef>
                  <a:spcPts val="0"/>
                </a:spcBef>
                <a:spcAft>
                  <a:spcPts val="0"/>
                </a:spcAft>
                <a:buNone/>
              </a:pPr>
              <a:r>
                <a:rPr b="0" i="0" lang="pt-BR" sz="1800" u="none" cap="none" strike="noStrike">
                  <a:solidFill>
                    <a:schemeClr val="lt1"/>
                  </a:solidFill>
                  <a:latin typeface="Calibri"/>
                  <a:ea typeface="Calibri"/>
                  <a:cs typeface="Calibri"/>
                  <a:sym typeface="Calibri"/>
                </a:rPr>
                <a:t>Trabalhar</a:t>
              </a:r>
              <a:endParaRPr b="0" i="0" sz="1800" u="none" cap="none" strike="noStrike">
                <a:solidFill>
                  <a:schemeClr val="lt1"/>
                </a:solidFill>
                <a:latin typeface="Calibri"/>
                <a:ea typeface="Calibri"/>
                <a:cs typeface="Calibri"/>
                <a:sym typeface="Calibri"/>
              </a:endParaRPr>
            </a:p>
          </p:txBody>
        </p:sp>
        <p:sp>
          <p:nvSpPr>
            <p:cNvPr id="317" name="Google Shape;317;p19"/>
            <p:cNvSpPr/>
            <p:nvPr/>
          </p:nvSpPr>
          <p:spPr>
            <a:xfrm>
              <a:off x="9716857" y="3194830"/>
              <a:ext cx="1322387" cy="3363912"/>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800" u="none" cap="none" strike="noStrike">
                  <a:solidFill>
                    <a:schemeClr val="lt1"/>
                  </a:solidFill>
                  <a:latin typeface="Calibri"/>
                  <a:ea typeface="Calibri"/>
                  <a:cs typeface="Calibri"/>
                  <a:sym typeface="Calibri"/>
                </a:rPr>
                <a:t>Nivel 5</a:t>
              </a:r>
              <a:endParaRPr/>
            </a:p>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pt-BR" sz="1800" u="none" cap="none" strike="noStrike">
                  <a:solidFill>
                    <a:schemeClr val="lt1"/>
                  </a:solidFill>
                  <a:latin typeface="Calibri"/>
                  <a:ea typeface="Calibri"/>
                  <a:cs typeface="Calibri"/>
                  <a:sym typeface="Calibri"/>
                </a:rPr>
                <a:t>PNQ</a:t>
              </a:r>
              <a:endParaRPr/>
            </a:p>
            <a:p>
              <a:pPr indent="0" lvl="0" marL="0" marR="0" rtl="0" algn="ctr">
                <a:spcBef>
                  <a:spcPts val="0"/>
                </a:spcBef>
                <a:spcAft>
                  <a:spcPts val="0"/>
                </a:spcAft>
                <a:buNone/>
              </a:pPr>
              <a:r>
                <a:rPr b="0" i="0" lang="pt-BR" sz="1800" u="none" cap="none" strike="noStrike">
                  <a:solidFill>
                    <a:schemeClr val="lt1"/>
                  </a:solidFill>
                  <a:latin typeface="Calibri"/>
                  <a:ea typeface="Calibri"/>
                  <a:cs typeface="Calibri"/>
                  <a:sym typeface="Calibri"/>
                </a:rPr>
                <a:t>Premio Nacional </a:t>
              </a:r>
              <a:endParaRPr/>
            </a:p>
            <a:p>
              <a:pPr indent="0" lvl="0" marL="0" marR="0" rtl="0" algn="ctr">
                <a:spcBef>
                  <a:spcPts val="0"/>
                </a:spcBef>
                <a:spcAft>
                  <a:spcPts val="0"/>
                </a:spcAft>
                <a:buNone/>
              </a:pPr>
              <a:r>
                <a:rPr b="0" i="0" lang="pt-BR" sz="1800" u="none" cap="none" strike="noStrike">
                  <a:solidFill>
                    <a:schemeClr val="lt1"/>
                  </a:solidFill>
                  <a:latin typeface="Calibri"/>
                  <a:ea typeface="Calibri"/>
                  <a:cs typeface="Calibri"/>
                  <a:sym typeface="Calibri"/>
                </a:rPr>
                <a:t>Da</a:t>
              </a:r>
              <a:endParaRPr/>
            </a:p>
            <a:p>
              <a:pPr indent="0" lvl="0" marL="0" marR="0" rtl="0" algn="ctr">
                <a:spcBef>
                  <a:spcPts val="0"/>
                </a:spcBef>
                <a:spcAft>
                  <a:spcPts val="0"/>
                </a:spcAft>
                <a:buNone/>
              </a:pPr>
              <a:r>
                <a:rPr b="0" i="0" lang="pt-BR" sz="1800" u="none" cap="none" strike="noStrike">
                  <a:solidFill>
                    <a:schemeClr val="lt1"/>
                  </a:solidFill>
                  <a:latin typeface="Calibri"/>
                  <a:ea typeface="Calibri"/>
                  <a:cs typeface="Calibri"/>
                  <a:sym typeface="Calibri"/>
                </a:rPr>
                <a:t>Qualidade</a:t>
              </a:r>
              <a:endParaRPr b="0" i="0" sz="1800" u="none" cap="none" strike="noStrike">
                <a:solidFill>
                  <a:schemeClr val="lt1"/>
                </a:solidFill>
                <a:latin typeface="Calibri"/>
                <a:ea typeface="Calibri"/>
                <a:cs typeface="Calibri"/>
                <a:sym typeface="Calibri"/>
              </a:endParaRPr>
            </a:p>
          </p:txBody>
        </p:sp>
        <p:sp>
          <p:nvSpPr>
            <p:cNvPr id="318" name="Google Shape;318;p19"/>
            <p:cNvSpPr txBox="1"/>
            <p:nvPr/>
          </p:nvSpPr>
          <p:spPr>
            <a:xfrm>
              <a:off x="4339994" y="5145867"/>
              <a:ext cx="1460500" cy="9239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pt-BR" sz="1800" u="none" cap="none" strike="noStrike">
                  <a:solidFill>
                    <a:schemeClr val="dk1"/>
                  </a:solidFill>
                  <a:latin typeface="Calibri"/>
                  <a:ea typeface="Calibri"/>
                  <a:cs typeface="Calibri"/>
                  <a:sym typeface="Calibri"/>
                </a:rPr>
                <a:t>Processos</a:t>
              </a:r>
              <a:endParaRPr/>
            </a:p>
            <a:p>
              <a:pPr indent="0" lvl="0" marL="0" marR="0" rtl="0" algn="l">
                <a:lnSpc>
                  <a:spcPct val="100000"/>
                </a:lnSpc>
                <a:spcBef>
                  <a:spcPts val="0"/>
                </a:spcBef>
                <a:spcAft>
                  <a:spcPts val="0"/>
                </a:spcAft>
                <a:buClr>
                  <a:schemeClr val="dk1"/>
                </a:buClr>
                <a:buSzPts val="1800"/>
                <a:buFont typeface="Arial"/>
                <a:buNone/>
              </a:pPr>
              <a:r>
                <a:rPr b="0" i="0" lang="pt-BR" sz="1800" u="none" cap="none" strike="noStrike">
                  <a:solidFill>
                    <a:schemeClr val="dk1"/>
                  </a:solidFill>
                  <a:latin typeface="Calibri"/>
                  <a:ea typeface="Calibri"/>
                  <a:cs typeface="Calibri"/>
                  <a:sym typeface="Calibri"/>
                </a:rPr>
                <a:t>Não Claros</a:t>
              </a:r>
              <a:endParaRPr/>
            </a:p>
            <a:p>
              <a:pPr indent="0" lvl="0" marL="0" marR="0" rtl="0" algn="l">
                <a:lnSpc>
                  <a:spcPct val="100000"/>
                </a:lnSpc>
                <a:spcBef>
                  <a:spcPts val="0"/>
                </a:spcBef>
                <a:spcAft>
                  <a:spcPts val="0"/>
                </a:spcAft>
                <a:buClr>
                  <a:schemeClr val="dk1"/>
                </a:buClr>
                <a:buSzPts val="1800"/>
                <a:buFont typeface="Arial"/>
                <a:buNone/>
              </a:pPr>
              <a:r>
                <a:rPr b="0" i="0" lang="pt-BR" sz="1800" u="none" cap="none" strike="noStrike">
                  <a:solidFill>
                    <a:schemeClr val="dk1"/>
                  </a:solidFill>
                  <a:latin typeface="Calibri"/>
                  <a:ea typeface="Calibri"/>
                  <a:cs typeface="Calibri"/>
                  <a:sym typeface="Calibri"/>
                </a:rPr>
                <a:t>Sem Métricas</a:t>
              </a:r>
              <a:endParaRPr/>
            </a:p>
          </p:txBody>
        </p:sp>
        <p:sp>
          <p:nvSpPr>
            <p:cNvPr id="319" name="Google Shape;319;p19"/>
            <p:cNvSpPr txBox="1"/>
            <p:nvPr/>
          </p:nvSpPr>
          <p:spPr>
            <a:xfrm>
              <a:off x="5813194" y="4628342"/>
              <a:ext cx="1106488" cy="6461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pt-BR" sz="1800" u="none" cap="none" strike="noStrike">
                  <a:solidFill>
                    <a:schemeClr val="dk1"/>
                  </a:solidFill>
                  <a:latin typeface="Calibri"/>
                  <a:ea typeface="Calibri"/>
                  <a:cs typeface="Calibri"/>
                  <a:sym typeface="Calibri"/>
                </a:rPr>
                <a:t>Processos</a:t>
              </a:r>
              <a:endParaRPr/>
            </a:p>
            <a:p>
              <a:pPr indent="0" lvl="0" marL="0" marR="0" rtl="0" algn="l">
                <a:lnSpc>
                  <a:spcPct val="100000"/>
                </a:lnSpc>
                <a:spcBef>
                  <a:spcPts val="0"/>
                </a:spcBef>
                <a:spcAft>
                  <a:spcPts val="0"/>
                </a:spcAft>
                <a:buClr>
                  <a:schemeClr val="dk1"/>
                </a:buClr>
                <a:buSzPts val="1800"/>
                <a:buFont typeface="Arial"/>
                <a:buNone/>
              </a:pPr>
              <a:r>
                <a:rPr b="0" i="0" lang="pt-BR" sz="1800" u="none" cap="none" strike="noStrike">
                  <a:solidFill>
                    <a:schemeClr val="dk1"/>
                  </a:solidFill>
                  <a:latin typeface="Calibri"/>
                  <a:ea typeface="Calibri"/>
                  <a:cs typeface="Calibri"/>
                  <a:sym typeface="Calibri"/>
                </a:rPr>
                <a:t>Claros</a:t>
              </a:r>
              <a:endParaRPr/>
            </a:p>
          </p:txBody>
        </p:sp>
        <p:sp>
          <p:nvSpPr>
            <p:cNvPr id="320" name="Google Shape;320;p19"/>
            <p:cNvSpPr txBox="1"/>
            <p:nvPr/>
          </p:nvSpPr>
          <p:spPr>
            <a:xfrm>
              <a:off x="7072082" y="3786967"/>
              <a:ext cx="1322387" cy="9239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pt-BR" sz="1800" u="none" cap="none" strike="noStrike">
                  <a:solidFill>
                    <a:schemeClr val="dk1"/>
                  </a:solidFill>
                  <a:latin typeface="Calibri"/>
                  <a:ea typeface="Calibri"/>
                  <a:cs typeface="Calibri"/>
                  <a:sym typeface="Calibri"/>
                </a:rPr>
                <a:t>Gestão KPI’s</a:t>
              </a:r>
              <a:endParaRPr/>
            </a:p>
            <a:p>
              <a:pPr indent="0" lvl="0" marL="0" marR="0" rtl="0" algn="l">
                <a:lnSpc>
                  <a:spcPct val="100000"/>
                </a:lnSpc>
                <a:spcBef>
                  <a:spcPts val="0"/>
                </a:spcBef>
                <a:spcAft>
                  <a:spcPts val="0"/>
                </a:spcAft>
                <a:buClr>
                  <a:schemeClr val="dk1"/>
                </a:buClr>
                <a:buSzPts val="1800"/>
                <a:buFont typeface="Arial"/>
                <a:buNone/>
              </a:pPr>
              <a:r>
                <a:rPr b="0" i="0" lang="pt-BR" sz="1800" u="none" cap="none" strike="noStrike">
                  <a:solidFill>
                    <a:schemeClr val="dk1"/>
                  </a:solidFill>
                  <a:latin typeface="Calibri"/>
                  <a:ea typeface="Calibri"/>
                  <a:cs typeface="Calibri"/>
                  <a:sym typeface="Calibri"/>
                </a:rPr>
                <a:t>E KRI’s e</a:t>
              </a:r>
              <a:endParaRPr/>
            </a:p>
            <a:p>
              <a:pPr indent="0" lvl="0" marL="0" marR="0" rtl="0" algn="l">
                <a:lnSpc>
                  <a:spcPct val="100000"/>
                </a:lnSpc>
                <a:spcBef>
                  <a:spcPts val="0"/>
                </a:spcBef>
                <a:spcAft>
                  <a:spcPts val="0"/>
                </a:spcAft>
                <a:buClr>
                  <a:schemeClr val="dk1"/>
                </a:buClr>
                <a:buSzPts val="1800"/>
                <a:buFont typeface="Arial"/>
                <a:buNone/>
              </a:pPr>
              <a:r>
                <a:rPr b="0" i="0" lang="pt-BR" sz="1800" u="none" cap="none" strike="noStrike">
                  <a:solidFill>
                    <a:schemeClr val="dk1"/>
                  </a:solidFill>
                  <a:latin typeface="Calibri"/>
                  <a:ea typeface="Calibri"/>
                  <a:cs typeface="Calibri"/>
                  <a:sym typeface="Calibri"/>
                </a:rPr>
                <a:t>Qualidade</a:t>
              </a:r>
              <a:endParaRPr/>
            </a:p>
          </p:txBody>
        </p:sp>
        <p:sp>
          <p:nvSpPr>
            <p:cNvPr id="321" name="Google Shape;321;p19"/>
            <p:cNvSpPr txBox="1"/>
            <p:nvPr/>
          </p:nvSpPr>
          <p:spPr>
            <a:xfrm>
              <a:off x="8400819" y="3258330"/>
              <a:ext cx="1233488" cy="647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pt-BR" sz="1800" u="none" cap="none" strike="noStrike">
                  <a:solidFill>
                    <a:schemeClr val="dk1"/>
                  </a:solidFill>
                  <a:latin typeface="Calibri"/>
                  <a:ea typeface="Calibri"/>
                  <a:cs typeface="Calibri"/>
                  <a:sym typeface="Calibri"/>
                </a:rPr>
                <a:t>Previsivel e</a:t>
              </a:r>
              <a:endParaRPr/>
            </a:p>
            <a:p>
              <a:pPr indent="0" lvl="0" marL="0" marR="0" rtl="0" algn="l">
                <a:lnSpc>
                  <a:spcPct val="100000"/>
                </a:lnSpc>
                <a:spcBef>
                  <a:spcPts val="0"/>
                </a:spcBef>
                <a:spcAft>
                  <a:spcPts val="0"/>
                </a:spcAft>
                <a:buClr>
                  <a:schemeClr val="dk1"/>
                </a:buClr>
                <a:buSzPts val="1800"/>
                <a:buFont typeface="Arial"/>
                <a:buNone/>
              </a:pPr>
              <a:r>
                <a:rPr b="0" i="0" lang="pt-BR" sz="1800" u="none" cap="none" strike="noStrike">
                  <a:solidFill>
                    <a:schemeClr val="dk1"/>
                  </a:solidFill>
                  <a:latin typeface="Calibri"/>
                  <a:ea typeface="Calibri"/>
                  <a:cs typeface="Calibri"/>
                  <a:sym typeface="Calibri"/>
                </a:rPr>
                <a:t>GPTW</a:t>
              </a:r>
              <a:endParaRPr/>
            </a:p>
          </p:txBody>
        </p:sp>
        <p:sp>
          <p:nvSpPr>
            <p:cNvPr id="322" name="Google Shape;322;p19"/>
            <p:cNvSpPr txBox="1"/>
            <p:nvPr/>
          </p:nvSpPr>
          <p:spPr>
            <a:xfrm>
              <a:off x="9699394" y="2820180"/>
              <a:ext cx="1230313"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pt-BR" sz="1800" u="none" cap="none" strike="noStrike">
                  <a:solidFill>
                    <a:schemeClr val="dk1"/>
                  </a:solidFill>
                  <a:latin typeface="Calibri"/>
                  <a:ea typeface="Calibri"/>
                  <a:cs typeface="Calibri"/>
                  <a:sym typeface="Calibri"/>
                </a:rPr>
                <a:t>Otimização</a:t>
              </a:r>
              <a:endParaRPr/>
            </a:p>
          </p:txBody>
        </p:sp>
        <p:sp>
          <p:nvSpPr>
            <p:cNvPr id="323" name="Google Shape;323;p19"/>
            <p:cNvSpPr/>
            <p:nvPr/>
          </p:nvSpPr>
          <p:spPr>
            <a:xfrm flipH="1" rot="9232332">
              <a:off x="3903432" y="3850468"/>
              <a:ext cx="5326062" cy="220662"/>
            </a:xfrm>
            <a:prstGeom prst="rightArrow">
              <a:avLst>
                <a:gd fmla="val 50000" name="adj1"/>
                <a:gd fmla="val 50000" name="adj2"/>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324" name="Google Shape;324;p19"/>
          <p:cNvGrpSpPr/>
          <p:nvPr/>
        </p:nvGrpSpPr>
        <p:grpSpPr>
          <a:xfrm>
            <a:off x="-25400" y="26988"/>
            <a:ext cx="2397125" cy="1768475"/>
            <a:chOff x="0" y="275485"/>
            <a:chExt cx="2397184" cy="1767772"/>
          </a:xfrm>
        </p:grpSpPr>
        <p:pic>
          <p:nvPicPr>
            <p:cNvPr id="325" name="Google Shape;325;p19"/>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326" name="Google Shape;326;p19"/>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327" name="Google Shape;327;p19"/>
          <p:cNvSpPr/>
          <p:nvPr/>
        </p:nvSpPr>
        <p:spPr>
          <a:xfrm>
            <a:off x="2498085" y="711660"/>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O QUE OFERECEMOS</a:t>
            </a:r>
            <a:endParaRPr/>
          </a:p>
        </p:txBody>
      </p:sp>
      <p:sp>
        <p:nvSpPr>
          <p:cNvPr id="328" name="Google Shape;328;p19"/>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20"/>
          <p:cNvSpPr txBox="1"/>
          <p:nvPr>
            <p:ph idx="12" type="sldNum"/>
          </p:nvPr>
        </p:nvSpPr>
        <p:spPr>
          <a:xfrm>
            <a:off x="9326563" y="64071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334" name="Google Shape;334;p20"/>
          <p:cNvSpPr/>
          <p:nvPr/>
        </p:nvSpPr>
        <p:spPr>
          <a:xfrm>
            <a:off x="49875" y="2505621"/>
            <a:ext cx="3569446" cy="258532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5400" u="none" cap="none" strike="noStrike">
                <a:solidFill>
                  <a:srgbClr val="262626"/>
                </a:solidFill>
                <a:latin typeface="Calibri"/>
                <a:ea typeface="Calibri"/>
                <a:cs typeface="Calibri"/>
                <a:sym typeface="Calibri"/>
              </a:rPr>
              <a:t>CLIENTES</a:t>
            </a:r>
            <a:endParaRPr/>
          </a:p>
          <a:p>
            <a:pPr indent="0" lvl="0" marL="0" marR="0" rtl="0" algn="ctr">
              <a:spcBef>
                <a:spcPts val="0"/>
              </a:spcBef>
              <a:spcAft>
                <a:spcPts val="0"/>
              </a:spcAft>
              <a:buNone/>
            </a:pPr>
            <a:r>
              <a:rPr b="1" i="0" lang="pt-BR" sz="5400" u="none" cap="none" strike="noStrike">
                <a:solidFill>
                  <a:srgbClr val="262626"/>
                </a:solidFill>
                <a:latin typeface="Calibri"/>
                <a:ea typeface="Calibri"/>
                <a:cs typeface="Calibri"/>
                <a:sym typeface="Calibri"/>
              </a:rPr>
              <a:t>E PARCEIROS</a:t>
            </a:r>
            <a:endParaRPr/>
          </a:p>
        </p:txBody>
      </p:sp>
      <p:grpSp>
        <p:nvGrpSpPr>
          <p:cNvPr id="335" name="Google Shape;335;p20"/>
          <p:cNvGrpSpPr/>
          <p:nvPr/>
        </p:nvGrpSpPr>
        <p:grpSpPr>
          <a:xfrm>
            <a:off x="3840163" y="1711325"/>
            <a:ext cx="6705600" cy="4740275"/>
            <a:chOff x="4184217" y="115888"/>
            <a:chExt cx="7480967" cy="5232486"/>
          </a:xfrm>
        </p:grpSpPr>
        <p:pic>
          <p:nvPicPr>
            <p:cNvPr id="336" name="Google Shape;336;p20"/>
            <p:cNvPicPr preferRelativeResize="0"/>
            <p:nvPr/>
          </p:nvPicPr>
          <p:blipFill rotWithShape="1">
            <a:blip r:embed="rId3">
              <a:alphaModFix/>
            </a:blip>
            <a:srcRect b="0" l="0" r="0" t="0"/>
            <a:stretch/>
          </p:blipFill>
          <p:spPr>
            <a:xfrm>
              <a:off x="4187825" y="115888"/>
              <a:ext cx="2212975" cy="1471369"/>
            </a:xfrm>
            <a:prstGeom prst="rect">
              <a:avLst/>
            </a:prstGeom>
            <a:noFill/>
            <a:ln>
              <a:noFill/>
            </a:ln>
          </p:spPr>
        </p:pic>
        <p:pic>
          <p:nvPicPr>
            <p:cNvPr id="337" name="Google Shape;337;p20"/>
            <p:cNvPicPr preferRelativeResize="0"/>
            <p:nvPr/>
          </p:nvPicPr>
          <p:blipFill rotWithShape="1">
            <a:blip r:embed="rId4">
              <a:alphaModFix/>
            </a:blip>
            <a:srcRect b="0" l="0" r="0" t="0"/>
            <a:stretch/>
          </p:blipFill>
          <p:spPr>
            <a:xfrm>
              <a:off x="6543100" y="115888"/>
              <a:ext cx="1701800" cy="1481137"/>
            </a:xfrm>
            <a:prstGeom prst="rect">
              <a:avLst/>
            </a:prstGeom>
            <a:noFill/>
            <a:ln>
              <a:noFill/>
            </a:ln>
          </p:spPr>
        </p:pic>
        <p:pic>
          <p:nvPicPr>
            <p:cNvPr id="338" name="Google Shape;338;p20"/>
            <p:cNvPicPr preferRelativeResize="0"/>
            <p:nvPr/>
          </p:nvPicPr>
          <p:blipFill rotWithShape="1">
            <a:blip r:embed="rId5">
              <a:alphaModFix/>
            </a:blip>
            <a:srcRect b="0" l="0" r="0" t="0"/>
            <a:stretch/>
          </p:blipFill>
          <p:spPr>
            <a:xfrm>
              <a:off x="8359863" y="115888"/>
              <a:ext cx="1825625" cy="1481137"/>
            </a:xfrm>
            <a:prstGeom prst="rect">
              <a:avLst/>
            </a:prstGeom>
            <a:noFill/>
            <a:ln>
              <a:noFill/>
            </a:ln>
          </p:spPr>
        </p:pic>
        <p:pic>
          <p:nvPicPr>
            <p:cNvPr id="339" name="Google Shape;339;p20"/>
            <p:cNvPicPr preferRelativeResize="0"/>
            <p:nvPr/>
          </p:nvPicPr>
          <p:blipFill rotWithShape="1">
            <a:blip r:embed="rId6">
              <a:alphaModFix/>
            </a:blip>
            <a:srcRect b="0" l="0" r="0" t="0"/>
            <a:stretch/>
          </p:blipFill>
          <p:spPr>
            <a:xfrm>
              <a:off x="10283825" y="115888"/>
              <a:ext cx="1379538" cy="1481137"/>
            </a:xfrm>
            <a:prstGeom prst="rect">
              <a:avLst/>
            </a:prstGeom>
            <a:noFill/>
            <a:ln>
              <a:noFill/>
            </a:ln>
          </p:spPr>
        </p:pic>
        <p:pic>
          <p:nvPicPr>
            <p:cNvPr id="340" name="Google Shape;340;p20"/>
            <p:cNvPicPr preferRelativeResize="0"/>
            <p:nvPr/>
          </p:nvPicPr>
          <p:blipFill rotWithShape="1">
            <a:blip r:embed="rId7">
              <a:alphaModFix/>
            </a:blip>
            <a:srcRect b="0" l="0" r="0" t="0"/>
            <a:stretch/>
          </p:blipFill>
          <p:spPr>
            <a:xfrm>
              <a:off x="4184217" y="1642330"/>
              <a:ext cx="1864158" cy="1471370"/>
            </a:xfrm>
            <a:prstGeom prst="rect">
              <a:avLst/>
            </a:prstGeom>
            <a:noFill/>
            <a:ln>
              <a:noFill/>
            </a:ln>
          </p:spPr>
        </p:pic>
        <p:pic>
          <p:nvPicPr>
            <p:cNvPr id="341" name="Google Shape;341;p20"/>
            <p:cNvPicPr preferRelativeResize="0"/>
            <p:nvPr/>
          </p:nvPicPr>
          <p:blipFill rotWithShape="1">
            <a:blip r:embed="rId8">
              <a:alphaModFix/>
            </a:blip>
            <a:srcRect b="0" l="0" r="0" t="0"/>
            <a:stretch/>
          </p:blipFill>
          <p:spPr>
            <a:xfrm>
              <a:off x="6197779" y="1642330"/>
              <a:ext cx="1691188" cy="1471002"/>
            </a:xfrm>
            <a:prstGeom prst="rect">
              <a:avLst/>
            </a:prstGeom>
            <a:noFill/>
            <a:ln>
              <a:noFill/>
            </a:ln>
          </p:spPr>
        </p:pic>
        <p:pic>
          <p:nvPicPr>
            <p:cNvPr id="342" name="Google Shape;342;p20"/>
            <p:cNvPicPr preferRelativeResize="0"/>
            <p:nvPr/>
          </p:nvPicPr>
          <p:blipFill rotWithShape="1">
            <a:blip r:embed="rId9">
              <a:alphaModFix/>
            </a:blip>
            <a:srcRect b="0" l="0" r="0" t="0"/>
            <a:stretch/>
          </p:blipFill>
          <p:spPr>
            <a:xfrm>
              <a:off x="8028350" y="1657598"/>
              <a:ext cx="1691189" cy="1471002"/>
            </a:xfrm>
            <a:prstGeom prst="rect">
              <a:avLst/>
            </a:prstGeom>
            <a:noFill/>
            <a:ln>
              <a:noFill/>
            </a:ln>
          </p:spPr>
        </p:pic>
        <p:pic>
          <p:nvPicPr>
            <p:cNvPr id="343" name="Google Shape;343;p20"/>
            <p:cNvPicPr preferRelativeResize="0"/>
            <p:nvPr/>
          </p:nvPicPr>
          <p:blipFill rotWithShape="1">
            <a:blip r:embed="rId10">
              <a:alphaModFix/>
            </a:blip>
            <a:srcRect b="0" l="0" r="0" t="0"/>
            <a:stretch/>
          </p:blipFill>
          <p:spPr>
            <a:xfrm>
              <a:off x="9888900" y="1657598"/>
              <a:ext cx="1774463" cy="1471002"/>
            </a:xfrm>
            <a:prstGeom prst="rect">
              <a:avLst/>
            </a:prstGeom>
            <a:noFill/>
            <a:ln>
              <a:noFill/>
            </a:ln>
          </p:spPr>
        </p:pic>
        <p:pic>
          <p:nvPicPr>
            <p:cNvPr id="344" name="Google Shape;344;p20"/>
            <p:cNvPicPr preferRelativeResize="0"/>
            <p:nvPr/>
          </p:nvPicPr>
          <p:blipFill rotWithShape="1">
            <a:blip r:embed="rId11">
              <a:alphaModFix/>
            </a:blip>
            <a:srcRect b="0" l="0" r="0" t="0"/>
            <a:stretch/>
          </p:blipFill>
          <p:spPr>
            <a:xfrm>
              <a:off x="4234241" y="3208339"/>
              <a:ext cx="1812925" cy="1258552"/>
            </a:xfrm>
            <a:prstGeom prst="rect">
              <a:avLst/>
            </a:prstGeom>
            <a:noFill/>
            <a:ln>
              <a:noFill/>
            </a:ln>
          </p:spPr>
        </p:pic>
        <p:pic>
          <p:nvPicPr>
            <p:cNvPr descr="Strategy Icon 2022" id="345" name="Google Shape;345;p20"/>
            <p:cNvPicPr preferRelativeResize="0"/>
            <p:nvPr/>
          </p:nvPicPr>
          <p:blipFill rotWithShape="1">
            <a:blip r:embed="rId12">
              <a:alphaModFix/>
            </a:blip>
            <a:srcRect b="0" l="0" r="0" t="0"/>
            <a:stretch/>
          </p:blipFill>
          <p:spPr>
            <a:xfrm>
              <a:off x="6082328" y="3158637"/>
              <a:ext cx="2541587" cy="1429832"/>
            </a:xfrm>
            <a:prstGeom prst="rect">
              <a:avLst/>
            </a:prstGeom>
            <a:noFill/>
            <a:ln>
              <a:noFill/>
            </a:ln>
          </p:spPr>
        </p:pic>
        <p:pic>
          <p:nvPicPr>
            <p:cNvPr descr="https://synapsystem.com.br/wp-content/uploads/2022/12/logo-synapsystem.png" id="346" name="Google Shape;346;p20"/>
            <p:cNvPicPr preferRelativeResize="0"/>
            <p:nvPr/>
          </p:nvPicPr>
          <p:blipFill rotWithShape="1">
            <a:blip r:embed="rId13">
              <a:alphaModFix/>
            </a:blip>
            <a:srcRect b="0" l="0" r="0" t="0"/>
            <a:stretch/>
          </p:blipFill>
          <p:spPr>
            <a:xfrm>
              <a:off x="6310958" y="4578588"/>
              <a:ext cx="3042710" cy="676275"/>
            </a:xfrm>
            <a:prstGeom prst="rect">
              <a:avLst/>
            </a:prstGeom>
            <a:noFill/>
            <a:ln>
              <a:noFill/>
            </a:ln>
          </p:spPr>
        </p:pic>
        <p:pic>
          <p:nvPicPr>
            <p:cNvPr id="347" name="Google Shape;347;p20"/>
            <p:cNvPicPr preferRelativeResize="0"/>
            <p:nvPr/>
          </p:nvPicPr>
          <p:blipFill rotWithShape="1">
            <a:blip r:embed="rId14">
              <a:alphaModFix/>
            </a:blip>
            <a:srcRect b="0" l="0" r="0" t="0"/>
            <a:stretch/>
          </p:blipFill>
          <p:spPr>
            <a:xfrm>
              <a:off x="8606330" y="3212633"/>
              <a:ext cx="1575292" cy="1254258"/>
            </a:xfrm>
            <a:prstGeom prst="rect">
              <a:avLst/>
            </a:prstGeom>
            <a:noFill/>
            <a:ln>
              <a:noFill/>
            </a:ln>
          </p:spPr>
        </p:pic>
        <p:pic>
          <p:nvPicPr>
            <p:cNvPr id="348" name="Google Shape;348;p20"/>
            <p:cNvPicPr preferRelativeResize="0"/>
            <p:nvPr/>
          </p:nvPicPr>
          <p:blipFill rotWithShape="1">
            <a:blip r:embed="rId15">
              <a:alphaModFix/>
            </a:blip>
            <a:srcRect b="0" l="0" r="0" t="0"/>
            <a:stretch/>
          </p:blipFill>
          <p:spPr>
            <a:xfrm>
              <a:off x="10248655" y="3189174"/>
              <a:ext cx="1416529" cy="1277718"/>
            </a:xfrm>
            <a:prstGeom prst="rect">
              <a:avLst/>
            </a:prstGeom>
            <a:noFill/>
            <a:ln>
              <a:noFill/>
            </a:ln>
          </p:spPr>
        </p:pic>
        <p:pic>
          <p:nvPicPr>
            <p:cNvPr id="349" name="Google Shape;349;p20"/>
            <p:cNvPicPr preferRelativeResize="0"/>
            <p:nvPr/>
          </p:nvPicPr>
          <p:blipFill rotWithShape="1">
            <a:blip r:embed="rId16">
              <a:alphaModFix/>
            </a:blip>
            <a:srcRect b="0" l="0" r="0" t="0"/>
            <a:stretch/>
          </p:blipFill>
          <p:spPr>
            <a:xfrm>
              <a:off x="9353668" y="4466892"/>
              <a:ext cx="2309695" cy="786880"/>
            </a:xfrm>
            <a:prstGeom prst="rect">
              <a:avLst/>
            </a:prstGeom>
            <a:noFill/>
            <a:ln>
              <a:noFill/>
            </a:ln>
          </p:spPr>
        </p:pic>
        <p:pic>
          <p:nvPicPr>
            <p:cNvPr descr="https://upload.wikimedia.org/wikipedia/commons/thumb/3/3b/LOGO_TVA.svg/200px-LOGO_TVA.svg.png" id="350" name="Google Shape;350;p20"/>
            <p:cNvPicPr preferRelativeResize="0"/>
            <p:nvPr/>
          </p:nvPicPr>
          <p:blipFill rotWithShape="1">
            <a:blip r:embed="rId17">
              <a:alphaModFix/>
            </a:blip>
            <a:srcRect b="0" l="0" r="0" t="0"/>
            <a:stretch/>
          </p:blipFill>
          <p:spPr>
            <a:xfrm>
              <a:off x="4241972" y="4460388"/>
              <a:ext cx="1955807" cy="887986"/>
            </a:xfrm>
            <a:prstGeom prst="rect">
              <a:avLst/>
            </a:prstGeom>
            <a:noFill/>
            <a:ln>
              <a:noFill/>
            </a:ln>
          </p:spPr>
        </p:pic>
      </p:grpSp>
      <p:grpSp>
        <p:nvGrpSpPr>
          <p:cNvPr id="351" name="Google Shape;351;p20"/>
          <p:cNvGrpSpPr/>
          <p:nvPr/>
        </p:nvGrpSpPr>
        <p:grpSpPr>
          <a:xfrm>
            <a:off x="-25400" y="26988"/>
            <a:ext cx="2397125" cy="1768475"/>
            <a:chOff x="0" y="275485"/>
            <a:chExt cx="2397184" cy="1767772"/>
          </a:xfrm>
        </p:grpSpPr>
        <p:pic>
          <p:nvPicPr>
            <p:cNvPr id="352" name="Google Shape;352;p20"/>
            <p:cNvPicPr preferRelativeResize="0"/>
            <p:nvPr/>
          </p:nvPicPr>
          <p:blipFill rotWithShape="1">
            <a:blip r:embed="rId18">
              <a:alphaModFix/>
            </a:blip>
            <a:srcRect b="15785" l="0" r="0" t="0"/>
            <a:stretch/>
          </p:blipFill>
          <p:spPr>
            <a:xfrm>
              <a:off x="63677" y="275485"/>
              <a:ext cx="2227697" cy="1459995"/>
            </a:xfrm>
            <a:prstGeom prst="rect">
              <a:avLst/>
            </a:prstGeom>
            <a:noFill/>
            <a:ln>
              <a:noFill/>
            </a:ln>
          </p:spPr>
        </p:pic>
        <p:sp>
          <p:nvSpPr>
            <p:cNvPr id="353" name="Google Shape;353;p20"/>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354" name="Google Shape;354;p20"/>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21"/>
          <p:cNvSpPr txBox="1"/>
          <p:nvPr>
            <p:ph idx="12" type="sldNum"/>
          </p:nvPr>
        </p:nvSpPr>
        <p:spPr>
          <a:xfrm>
            <a:off x="9334500" y="6397625"/>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360" name="Google Shape;360;p21"/>
          <p:cNvSpPr txBox="1"/>
          <p:nvPr/>
        </p:nvSpPr>
        <p:spPr>
          <a:xfrm>
            <a:off x="2049463" y="2106617"/>
            <a:ext cx="9342437" cy="1858962"/>
          </a:xfrm>
          <a:prstGeom prst="rect">
            <a:avLst/>
          </a:prstGeom>
          <a:noFill/>
          <a:ln>
            <a:noFill/>
          </a:ln>
        </p:spPr>
        <p:txBody>
          <a:bodyPr anchorCtr="0" anchor="t" bIns="0" lIns="0" spcFirstLastPara="1" rIns="0" wrap="square" tIns="12050">
            <a:spAutoFit/>
          </a:bodyPr>
          <a:lstStyle/>
          <a:p>
            <a:pPr indent="0" lvl="0" marL="12700" marR="0" rtl="0" algn="just">
              <a:spcBef>
                <a:spcPts val="0"/>
              </a:spcBef>
              <a:spcAft>
                <a:spcPts val="0"/>
              </a:spcAft>
              <a:buNone/>
            </a:pPr>
            <a:r>
              <a:rPr b="1" i="1" lang="pt-BR" sz="2000" u="sng" cap="none" strike="noStrike">
                <a:solidFill>
                  <a:schemeClr val="dk1"/>
                </a:solidFill>
                <a:latin typeface="Calibri"/>
                <a:ea typeface="Calibri"/>
                <a:cs typeface="Calibri"/>
                <a:sym typeface="Calibri"/>
              </a:rPr>
              <a:t>Cibele Maciel de Miranda</a:t>
            </a:r>
            <a:endParaRPr/>
          </a:p>
          <a:p>
            <a:pPr indent="0" lvl="0" marL="12700" marR="0" rtl="0" algn="just">
              <a:spcBef>
                <a:spcPts val="0"/>
              </a:spcBef>
              <a:spcAft>
                <a:spcPts val="0"/>
              </a:spcAft>
              <a:buNone/>
            </a:pPr>
            <a:r>
              <a:rPr b="0" i="1" lang="pt-BR" sz="2000" u="none" cap="none" strike="noStrike">
                <a:solidFill>
                  <a:schemeClr val="dk1"/>
                </a:solidFill>
                <a:latin typeface="Calibri"/>
                <a:ea typeface="Calibri"/>
                <a:cs typeface="Calibri"/>
                <a:sym typeface="Calibri"/>
              </a:rPr>
              <a:t>Graduada em Educação Física, mestre em Ciências Morfofuncionais pela USP.</a:t>
            </a:r>
            <a:endParaRPr b="0" i="0" sz="2000" u="none" cap="none" strike="noStrike">
              <a:solidFill>
                <a:schemeClr val="dk1"/>
              </a:solidFill>
              <a:latin typeface="Calibri"/>
              <a:ea typeface="Calibri"/>
              <a:cs typeface="Calibri"/>
              <a:sym typeface="Calibri"/>
            </a:endParaRPr>
          </a:p>
          <a:p>
            <a:pPr indent="0" lvl="0" marL="12700" marR="0" rtl="0" algn="just">
              <a:spcBef>
                <a:spcPts val="0"/>
              </a:spcBef>
              <a:spcAft>
                <a:spcPts val="0"/>
              </a:spcAft>
              <a:buNone/>
            </a:pPr>
            <a:r>
              <a:rPr b="1" i="1" lang="pt-BR" sz="2000" u="none" cap="none" strike="noStrike">
                <a:solidFill>
                  <a:schemeClr val="dk1"/>
                </a:solidFill>
                <a:latin typeface="Calibri"/>
                <a:ea typeface="Calibri"/>
                <a:cs typeface="Calibri"/>
                <a:sym typeface="Calibri"/>
              </a:rPr>
              <a:t>Experiência profissional:</a:t>
            </a:r>
            <a:endParaRPr b="0" i="0" sz="2000" u="none" cap="none" strike="noStrike">
              <a:solidFill>
                <a:schemeClr val="dk1"/>
              </a:solidFill>
              <a:latin typeface="Calibri"/>
              <a:ea typeface="Calibri"/>
              <a:cs typeface="Calibri"/>
              <a:sym typeface="Calibri"/>
            </a:endParaRPr>
          </a:p>
          <a:p>
            <a:pPr indent="0" lvl="0" marL="12700" marR="0" rtl="0" algn="just">
              <a:spcBef>
                <a:spcPts val="0"/>
              </a:spcBef>
              <a:spcAft>
                <a:spcPts val="0"/>
              </a:spcAft>
              <a:buNone/>
            </a:pPr>
            <a:r>
              <a:rPr b="0" i="1" lang="pt-BR" sz="2000" u="none" cap="none" strike="noStrike">
                <a:solidFill>
                  <a:schemeClr val="dk1"/>
                </a:solidFill>
                <a:latin typeface="Calibri"/>
                <a:ea typeface="Calibri"/>
                <a:cs typeface="Calibri"/>
                <a:sym typeface="Calibri"/>
              </a:rPr>
              <a:t>Ex-sócia da clínica New4You, voltada à nutrição, estética e bem-estar, docente em cursos de graduação em medicina, enfermagem, fisioterapia, odontologia, biomedicina e fonoaudiologia, e pós graduação em diversas áreas da saúde.</a:t>
            </a:r>
            <a:endParaRPr b="0" i="0" sz="2000" u="none" cap="none" strike="noStrike">
              <a:solidFill>
                <a:schemeClr val="dk1"/>
              </a:solidFill>
              <a:latin typeface="Calibri"/>
              <a:ea typeface="Calibri"/>
              <a:cs typeface="Calibri"/>
              <a:sym typeface="Calibri"/>
            </a:endParaRPr>
          </a:p>
        </p:txBody>
      </p:sp>
      <p:sp>
        <p:nvSpPr>
          <p:cNvPr id="361" name="Google Shape;361;p21"/>
          <p:cNvSpPr txBox="1"/>
          <p:nvPr/>
        </p:nvSpPr>
        <p:spPr>
          <a:xfrm>
            <a:off x="2049463" y="4456113"/>
            <a:ext cx="9523412" cy="1858962"/>
          </a:xfrm>
          <a:prstGeom prst="rect">
            <a:avLst/>
          </a:prstGeom>
          <a:noFill/>
          <a:ln>
            <a:noFill/>
          </a:ln>
        </p:spPr>
        <p:txBody>
          <a:bodyPr anchorCtr="0" anchor="t" bIns="0" lIns="0" spcFirstLastPara="1" rIns="0" wrap="square" tIns="12050">
            <a:spAutoFit/>
          </a:bodyPr>
          <a:lstStyle/>
          <a:p>
            <a:pPr indent="0" lvl="0" marL="12700" marR="0" rtl="0" algn="just">
              <a:spcBef>
                <a:spcPts val="0"/>
              </a:spcBef>
              <a:spcAft>
                <a:spcPts val="0"/>
              </a:spcAft>
              <a:buNone/>
            </a:pPr>
            <a:r>
              <a:rPr b="1" i="1" lang="pt-BR" sz="2000" u="sng" cap="none" strike="noStrike">
                <a:solidFill>
                  <a:schemeClr val="dk1"/>
                </a:solidFill>
                <a:latin typeface="Calibri"/>
                <a:ea typeface="Calibri"/>
                <a:cs typeface="Calibri"/>
                <a:sym typeface="Calibri"/>
              </a:rPr>
              <a:t>Helvio José Chaves</a:t>
            </a:r>
            <a:endParaRPr/>
          </a:p>
          <a:p>
            <a:pPr indent="0" lvl="0" marL="12700" marR="0" rtl="0" algn="just">
              <a:spcBef>
                <a:spcPts val="0"/>
              </a:spcBef>
              <a:spcAft>
                <a:spcPts val="0"/>
              </a:spcAft>
              <a:buNone/>
            </a:pPr>
            <a:r>
              <a:rPr b="0" i="1" lang="pt-BR" sz="2000" u="none" cap="none" strike="noStrike">
                <a:solidFill>
                  <a:schemeClr val="dk1"/>
                </a:solidFill>
                <a:latin typeface="Calibri"/>
                <a:ea typeface="Calibri"/>
                <a:cs typeface="Calibri"/>
                <a:sym typeface="Calibri"/>
              </a:rPr>
              <a:t>Graduado em Administração de Empresas, Extensão em Sistemas de Informação, MBA em Serviços de Telecomunicações e Fundamentos em ITIL.</a:t>
            </a:r>
            <a:endParaRPr b="0" i="0" sz="2000" u="none" cap="none" strike="noStrike">
              <a:solidFill>
                <a:schemeClr val="dk1"/>
              </a:solidFill>
              <a:latin typeface="Calibri"/>
              <a:ea typeface="Calibri"/>
              <a:cs typeface="Calibri"/>
              <a:sym typeface="Calibri"/>
            </a:endParaRPr>
          </a:p>
          <a:p>
            <a:pPr indent="0" lvl="0" marL="12700" marR="0" rtl="0" algn="just">
              <a:spcBef>
                <a:spcPts val="0"/>
              </a:spcBef>
              <a:spcAft>
                <a:spcPts val="0"/>
              </a:spcAft>
              <a:buNone/>
            </a:pPr>
            <a:r>
              <a:rPr b="1" i="1" lang="pt-BR" sz="2000" u="none" cap="none" strike="noStrike">
                <a:solidFill>
                  <a:schemeClr val="dk1"/>
                </a:solidFill>
                <a:latin typeface="Calibri"/>
                <a:ea typeface="Calibri"/>
                <a:cs typeface="Calibri"/>
                <a:sym typeface="Calibri"/>
              </a:rPr>
              <a:t>Experiência profissional:</a:t>
            </a:r>
            <a:endParaRPr b="0" i="0" sz="2000" u="none" cap="none" strike="noStrike">
              <a:solidFill>
                <a:schemeClr val="dk1"/>
              </a:solidFill>
              <a:latin typeface="Calibri"/>
              <a:ea typeface="Calibri"/>
              <a:cs typeface="Calibri"/>
              <a:sym typeface="Calibri"/>
            </a:endParaRPr>
          </a:p>
          <a:p>
            <a:pPr indent="0" lvl="0" marL="12700" marR="0" rtl="0" algn="just">
              <a:spcBef>
                <a:spcPts val="0"/>
              </a:spcBef>
              <a:spcAft>
                <a:spcPts val="0"/>
              </a:spcAft>
              <a:buNone/>
            </a:pPr>
            <a:r>
              <a:rPr b="0" i="1" lang="pt-BR" sz="2000" u="none" cap="none" strike="noStrike">
                <a:solidFill>
                  <a:schemeClr val="dk1"/>
                </a:solidFill>
                <a:latin typeface="Calibri"/>
                <a:ea typeface="Calibri"/>
                <a:cs typeface="Calibri"/>
                <a:sym typeface="Calibri"/>
              </a:rPr>
              <a:t>Consultor por Processos de Negócios (BPM), com atuação em grandes empresas, tais como: Itaú Seguros, Telesp, Telefônica e Consultorias..</a:t>
            </a:r>
            <a:endParaRPr b="0" i="0" sz="2000" u="none" cap="none" strike="noStrike">
              <a:solidFill>
                <a:schemeClr val="dk1"/>
              </a:solidFill>
              <a:latin typeface="Calibri"/>
              <a:ea typeface="Calibri"/>
              <a:cs typeface="Calibri"/>
              <a:sym typeface="Calibri"/>
            </a:endParaRPr>
          </a:p>
        </p:txBody>
      </p:sp>
      <p:pic>
        <p:nvPicPr>
          <p:cNvPr id="362" name="Google Shape;362;p21"/>
          <p:cNvPicPr preferRelativeResize="0"/>
          <p:nvPr/>
        </p:nvPicPr>
        <p:blipFill rotWithShape="1">
          <a:blip r:embed="rId3">
            <a:alphaModFix/>
          </a:blip>
          <a:srcRect b="0" l="0" r="0" t="0"/>
          <a:stretch/>
        </p:blipFill>
        <p:spPr>
          <a:xfrm>
            <a:off x="347663" y="4476750"/>
            <a:ext cx="1439862" cy="1833563"/>
          </a:xfrm>
          <a:prstGeom prst="rect">
            <a:avLst/>
          </a:prstGeom>
          <a:noFill/>
          <a:ln>
            <a:noFill/>
          </a:ln>
          <a:effectLst>
            <a:outerShdw blurRad="50800" rotWithShape="0" algn="ctr" dir="5400000" dist="50800">
              <a:srgbClr val="548135"/>
            </a:outerShdw>
          </a:effectLst>
        </p:spPr>
      </p:pic>
      <p:grpSp>
        <p:nvGrpSpPr>
          <p:cNvPr id="363" name="Google Shape;363;p21"/>
          <p:cNvGrpSpPr/>
          <p:nvPr/>
        </p:nvGrpSpPr>
        <p:grpSpPr>
          <a:xfrm>
            <a:off x="-25400" y="26988"/>
            <a:ext cx="2397125" cy="1768475"/>
            <a:chOff x="0" y="275485"/>
            <a:chExt cx="2397184" cy="1767772"/>
          </a:xfrm>
        </p:grpSpPr>
        <p:pic>
          <p:nvPicPr>
            <p:cNvPr id="364" name="Google Shape;364;p21"/>
            <p:cNvPicPr preferRelativeResize="0"/>
            <p:nvPr/>
          </p:nvPicPr>
          <p:blipFill rotWithShape="1">
            <a:blip r:embed="rId4">
              <a:alphaModFix/>
            </a:blip>
            <a:srcRect b="15785" l="0" r="0" t="0"/>
            <a:stretch/>
          </p:blipFill>
          <p:spPr>
            <a:xfrm>
              <a:off x="63677" y="275485"/>
              <a:ext cx="2227697" cy="1459995"/>
            </a:xfrm>
            <a:prstGeom prst="rect">
              <a:avLst/>
            </a:prstGeom>
            <a:noFill/>
            <a:ln>
              <a:noFill/>
            </a:ln>
          </p:spPr>
        </p:pic>
        <p:sp>
          <p:nvSpPr>
            <p:cNvPr id="365" name="Google Shape;365;p21"/>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366" name="Google Shape;366;p21"/>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
        <p:nvSpPr>
          <p:cNvPr id="367" name="Google Shape;367;p21"/>
          <p:cNvSpPr/>
          <p:nvPr/>
        </p:nvSpPr>
        <p:spPr>
          <a:xfrm>
            <a:off x="2498085" y="711660"/>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Conheça nossa equipe.</a:t>
            </a:r>
            <a:endParaRPr b="1" i="0" sz="3200" u="none" cap="none" strike="noStrike">
              <a:solidFill>
                <a:srgbClr val="262626"/>
              </a:solidFill>
              <a:latin typeface="Calibri"/>
              <a:ea typeface="Calibri"/>
              <a:cs typeface="Calibri"/>
              <a:sym typeface="Calibri"/>
            </a:endParaRPr>
          </a:p>
        </p:txBody>
      </p:sp>
      <p:pic>
        <p:nvPicPr>
          <p:cNvPr id="368" name="Google Shape;368;p21"/>
          <p:cNvPicPr preferRelativeResize="0"/>
          <p:nvPr/>
        </p:nvPicPr>
        <p:blipFill>
          <a:blip r:embed="rId5">
            <a:alphaModFix/>
          </a:blip>
          <a:stretch>
            <a:fillRect/>
          </a:stretch>
        </p:blipFill>
        <p:spPr>
          <a:xfrm>
            <a:off x="363035" y="2244978"/>
            <a:ext cx="1424490" cy="207425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22"/>
          <p:cNvSpPr txBox="1"/>
          <p:nvPr>
            <p:ph idx="12" type="sldNum"/>
          </p:nvPr>
        </p:nvSpPr>
        <p:spPr>
          <a:xfrm>
            <a:off x="9326563" y="64071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374" name="Google Shape;374;p22"/>
          <p:cNvSpPr txBox="1"/>
          <p:nvPr/>
        </p:nvSpPr>
        <p:spPr>
          <a:xfrm>
            <a:off x="2387600" y="1838328"/>
            <a:ext cx="9147175" cy="2506455"/>
          </a:xfrm>
          <a:prstGeom prst="rect">
            <a:avLst/>
          </a:prstGeom>
          <a:noFill/>
          <a:ln>
            <a:noFill/>
          </a:ln>
        </p:spPr>
        <p:txBody>
          <a:bodyPr anchorCtr="0" anchor="t" bIns="0" lIns="0" spcFirstLastPara="1" rIns="0" wrap="square" tIns="13325">
            <a:spAutoFit/>
          </a:bodyPr>
          <a:lstStyle/>
          <a:p>
            <a:pPr indent="0" lvl="0" marL="12700" marR="0" rtl="0" algn="just">
              <a:spcBef>
                <a:spcPts val="0"/>
              </a:spcBef>
              <a:spcAft>
                <a:spcPts val="0"/>
              </a:spcAft>
              <a:buNone/>
            </a:pPr>
            <a:r>
              <a:rPr b="1" i="1" lang="pt-BR" sz="1800" u="sng" cap="none" strike="noStrike">
                <a:solidFill>
                  <a:schemeClr val="dk1"/>
                </a:solidFill>
                <a:latin typeface="Calibri"/>
                <a:ea typeface="Calibri"/>
                <a:cs typeface="Calibri"/>
                <a:sym typeface="Calibri"/>
              </a:rPr>
              <a:t>Nobile Oristanio</a:t>
            </a:r>
            <a:endParaRPr b="1" i="1" sz="1800" u="sng" cap="none" strike="noStrike">
              <a:solidFill>
                <a:schemeClr val="dk1"/>
              </a:solidFill>
              <a:latin typeface="Calibri"/>
              <a:ea typeface="Calibri"/>
              <a:cs typeface="Calibri"/>
              <a:sym typeface="Calibri"/>
            </a:endParaRPr>
          </a:p>
          <a:p>
            <a:pPr indent="0" lvl="0" marL="12700" marR="0" rtl="0" algn="just">
              <a:spcBef>
                <a:spcPts val="0"/>
              </a:spcBef>
              <a:spcAft>
                <a:spcPts val="0"/>
              </a:spcAft>
              <a:buNone/>
            </a:pPr>
            <a:r>
              <a:rPr b="0" i="0" lang="pt-BR" sz="1800" u="none" cap="none" strike="noStrike">
                <a:solidFill>
                  <a:schemeClr val="dk1"/>
                </a:solidFill>
                <a:latin typeface="Calibri"/>
                <a:ea typeface="Calibri"/>
                <a:cs typeface="Calibri"/>
                <a:sym typeface="Calibri"/>
              </a:rPr>
              <a:t>Tecnólogo em Construção Civil (FATEC) , Ciência da Computação (Mackenzie), MBA em Gestão empresarial (FGV) , Ex Diretor de empresas de Telecomunicações, Green Belt - Six Sigma, Executivo da VW do Brasil,BCP, Telefônica,  Professor nas áreas de Tecnologia de Bancos de Dados e Desenvolvimento de Sistemas.</a:t>
            </a:r>
            <a:endParaRPr/>
          </a:p>
          <a:p>
            <a:pPr indent="0" lvl="0" marL="12700" marR="0" rtl="0" algn="just">
              <a:spcBef>
                <a:spcPts val="0"/>
              </a:spcBef>
              <a:spcAft>
                <a:spcPts val="0"/>
              </a:spcAft>
              <a:buNone/>
            </a:pPr>
            <a:r>
              <a:rPr b="1" i="1" lang="pt-BR" sz="1800" u="none" cap="none" strike="noStrike">
                <a:solidFill>
                  <a:schemeClr val="dk1"/>
                </a:solidFill>
                <a:latin typeface="Calibri"/>
                <a:ea typeface="Calibri"/>
                <a:cs typeface="Calibri"/>
                <a:sym typeface="Calibri"/>
              </a:rPr>
              <a:t>Experiência profissional :</a:t>
            </a:r>
            <a:endParaRPr b="0" i="0" sz="1800" u="none" cap="none" strike="noStrike">
              <a:solidFill>
                <a:schemeClr val="dk1"/>
              </a:solidFill>
              <a:latin typeface="Calibri"/>
              <a:ea typeface="Calibri"/>
              <a:cs typeface="Calibri"/>
              <a:sym typeface="Calibri"/>
            </a:endParaRPr>
          </a:p>
          <a:p>
            <a:pPr indent="0" lvl="0" marL="12700" marR="0" rtl="0" algn="just">
              <a:spcBef>
                <a:spcPts val="0"/>
              </a:spcBef>
              <a:spcAft>
                <a:spcPts val="0"/>
              </a:spcAft>
              <a:buNone/>
            </a:pPr>
            <a:r>
              <a:rPr b="0" i="0" lang="pt-BR" sz="1800" u="none" cap="none" strike="noStrike">
                <a:solidFill>
                  <a:schemeClr val="dk1"/>
                </a:solidFill>
                <a:latin typeface="Calibri"/>
                <a:ea typeface="Calibri"/>
                <a:cs typeface="Calibri"/>
                <a:sym typeface="Calibri"/>
              </a:rPr>
              <a:t>Gerenciamento de Projetos, Modelos de Processos, Indicadores de Gestão, Análise de Risco de Projetos, Custos ABC x Funções empresariais, Inovação , Projetos Internacionais, Autor de Data Stewardship- The Lost Discipline (Amazon).</a:t>
            </a:r>
            <a:endParaRPr/>
          </a:p>
        </p:txBody>
      </p:sp>
      <p:sp>
        <p:nvSpPr>
          <p:cNvPr id="375" name="Google Shape;375;p22"/>
          <p:cNvSpPr txBox="1"/>
          <p:nvPr/>
        </p:nvSpPr>
        <p:spPr>
          <a:xfrm>
            <a:off x="2338388" y="4587875"/>
            <a:ext cx="9196387" cy="1952625"/>
          </a:xfrm>
          <a:prstGeom prst="rect">
            <a:avLst/>
          </a:prstGeom>
          <a:noFill/>
          <a:ln>
            <a:noFill/>
          </a:ln>
        </p:spPr>
        <p:txBody>
          <a:bodyPr anchorCtr="0" anchor="t" bIns="0" lIns="0" spcFirstLastPara="1" rIns="0" wrap="square" tIns="13325">
            <a:spAutoFit/>
          </a:bodyPr>
          <a:lstStyle/>
          <a:p>
            <a:pPr indent="0" lvl="0" marL="12700" marR="0" rtl="0" algn="just">
              <a:spcBef>
                <a:spcPts val="0"/>
              </a:spcBef>
              <a:spcAft>
                <a:spcPts val="0"/>
              </a:spcAft>
              <a:buNone/>
            </a:pPr>
            <a:r>
              <a:rPr b="1" i="1" lang="pt-BR" sz="1800" u="sng" cap="none" strike="noStrike">
                <a:solidFill>
                  <a:schemeClr val="dk1"/>
                </a:solidFill>
                <a:latin typeface="Calibri"/>
                <a:ea typeface="Calibri"/>
                <a:cs typeface="Calibri"/>
                <a:sym typeface="Calibri"/>
              </a:rPr>
              <a:t>Odair Gomes Salles</a:t>
            </a:r>
            <a:endParaRPr/>
          </a:p>
          <a:p>
            <a:pPr indent="0" lvl="0" marL="12700" marR="0" rtl="0" algn="just">
              <a:spcBef>
                <a:spcPts val="0"/>
              </a:spcBef>
              <a:spcAft>
                <a:spcPts val="0"/>
              </a:spcAft>
              <a:buNone/>
            </a:pPr>
            <a:r>
              <a:rPr b="0" i="0" lang="pt-BR" sz="1800" u="none" cap="none" strike="noStrike">
                <a:solidFill>
                  <a:schemeClr val="dk1"/>
                </a:solidFill>
                <a:latin typeface="Calibri"/>
                <a:ea typeface="Calibri"/>
                <a:cs typeface="Calibri"/>
                <a:sym typeface="Calibri"/>
              </a:rPr>
              <a:t>Economista, Empresário, Advisor, Coach em Educação Financeira, Consultor de Empresas e Professor Universitário.</a:t>
            </a:r>
            <a:endParaRPr/>
          </a:p>
          <a:p>
            <a:pPr indent="0" lvl="0" marL="12700" marR="0" rtl="0" algn="just">
              <a:spcBef>
                <a:spcPts val="0"/>
              </a:spcBef>
              <a:spcAft>
                <a:spcPts val="0"/>
              </a:spcAft>
              <a:buNone/>
            </a:pPr>
            <a:r>
              <a:rPr b="1" i="1" lang="pt-BR" sz="1800" u="none" cap="none" strike="noStrike">
                <a:solidFill>
                  <a:schemeClr val="dk1"/>
                </a:solidFill>
                <a:latin typeface="Calibri"/>
                <a:ea typeface="Calibri"/>
                <a:cs typeface="Calibri"/>
                <a:sym typeface="Calibri"/>
              </a:rPr>
              <a:t>Experiência profissional</a:t>
            </a:r>
            <a:r>
              <a:rPr b="0" i="0" lang="pt-BR" sz="1800" u="none" cap="none" strike="noStrike">
                <a:solidFill>
                  <a:schemeClr val="dk1"/>
                </a:solidFill>
                <a:latin typeface="Calibri"/>
                <a:ea typeface="Calibri"/>
                <a:cs typeface="Calibri"/>
                <a:sym typeface="Calibri"/>
              </a:rPr>
              <a:t>:</a:t>
            </a:r>
            <a:endParaRPr/>
          </a:p>
          <a:p>
            <a:pPr indent="0" lvl="0" marL="12700" marR="0" rtl="0" algn="just">
              <a:spcBef>
                <a:spcPts val="0"/>
              </a:spcBef>
              <a:spcAft>
                <a:spcPts val="0"/>
              </a:spcAft>
              <a:buNone/>
            </a:pPr>
            <a:r>
              <a:rPr b="0" i="0" lang="pt-BR" sz="1800" u="none" cap="none" strike="noStrike">
                <a:solidFill>
                  <a:schemeClr val="dk1"/>
                </a:solidFill>
                <a:latin typeface="Calibri"/>
                <a:ea typeface="Calibri"/>
                <a:cs typeface="Calibri"/>
                <a:sym typeface="Calibri"/>
              </a:rPr>
              <a:t>Diagnóstico e análise financeira empresarial, relacionamento com clientes, fortalecimento do mercado atual da empresa, prospecção de novos mercados, especialista em mapeamento de processos e apoio às decisões empresariais.</a:t>
            </a:r>
            <a:endParaRPr/>
          </a:p>
        </p:txBody>
      </p:sp>
      <p:grpSp>
        <p:nvGrpSpPr>
          <p:cNvPr id="376" name="Google Shape;376;p22"/>
          <p:cNvGrpSpPr/>
          <p:nvPr/>
        </p:nvGrpSpPr>
        <p:grpSpPr>
          <a:xfrm>
            <a:off x="-25400" y="26988"/>
            <a:ext cx="2397125" cy="1768475"/>
            <a:chOff x="0" y="275485"/>
            <a:chExt cx="2397184" cy="1767772"/>
          </a:xfrm>
        </p:grpSpPr>
        <p:pic>
          <p:nvPicPr>
            <p:cNvPr id="377" name="Google Shape;377;p22"/>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378" name="Google Shape;378;p22"/>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379" name="Google Shape;379;p22"/>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
        <p:nvSpPr>
          <p:cNvPr id="380" name="Google Shape;380;p22"/>
          <p:cNvSpPr/>
          <p:nvPr/>
        </p:nvSpPr>
        <p:spPr>
          <a:xfrm>
            <a:off x="2498085" y="711660"/>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Conheça nossa equipe.</a:t>
            </a:r>
            <a:endParaRPr b="1" i="0" sz="3200" u="none" cap="none" strike="noStrike">
              <a:solidFill>
                <a:srgbClr val="262626"/>
              </a:solidFill>
              <a:latin typeface="Calibri"/>
              <a:ea typeface="Calibri"/>
              <a:cs typeface="Calibri"/>
              <a:sym typeface="Calibri"/>
            </a:endParaRPr>
          </a:p>
        </p:txBody>
      </p:sp>
      <p:pic>
        <p:nvPicPr>
          <p:cNvPr descr="Nobile Oristanio" id="381" name="Google Shape;381;p22"/>
          <p:cNvPicPr preferRelativeResize="0"/>
          <p:nvPr/>
        </p:nvPicPr>
        <p:blipFill>
          <a:blip r:embed="rId4">
            <a:alphaModFix/>
          </a:blip>
          <a:stretch>
            <a:fillRect/>
          </a:stretch>
        </p:blipFill>
        <p:spPr>
          <a:xfrm>
            <a:off x="229052" y="2189916"/>
            <a:ext cx="1916721" cy="1916721"/>
          </a:xfrm>
          <a:prstGeom prst="rect">
            <a:avLst/>
          </a:prstGeom>
          <a:noFill/>
          <a:ln>
            <a:noFill/>
          </a:ln>
        </p:spPr>
      </p:pic>
      <p:pic>
        <p:nvPicPr>
          <p:cNvPr id="382" name="Google Shape;382;p22"/>
          <p:cNvPicPr preferRelativeResize="0"/>
          <p:nvPr/>
        </p:nvPicPr>
        <p:blipFill rotWithShape="1">
          <a:blip r:embed="rId5">
            <a:alphaModFix/>
          </a:blip>
          <a:srcRect b="0" l="0" r="0" t="0"/>
          <a:stretch/>
        </p:blipFill>
        <p:spPr>
          <a:xfrm>
            <a:off x="229052" y="4555764"/>
            <a:ext cx="1916721" cy="218883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23"/>
          <p:cNvSpPr txBox="1"/>
          <p:nvPr>
            <p:ph idx="12" type="sldNum"/>
          </p:nvPr>
        </p:nvSpPr>
        <p:spPr>
          <a:xfrm>
            <a:off x="9334500" y="6397625"/>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388" name="Google Shape;388;p23"/>
          <p:cNvSpPr txBox="1"/>
          <p:nvPr/>
        </p:nvSpPr>
        <p:spPr>
          <a:xfrm>
            <a:off x="2559050" y="2471738"/>
            <a:ext cx="8778875" cy="2819400"/>
          </a:xfrm>
          <a:prstGeom prst="rect">
            <a:avLst/>
          </a:prstGeom>
          <a:noFill/>
          <a:ln>
            <a:noFill/>
          </a:ln>
        </p:spPr>
        <p:txBody>
          <a:bodyPr anchorCtr="0" anchor="t" bIns="45700" lIns="91425" spcFirstLastPara="1" rIns="91425" wrap="square" tIns="13325">
            <a:noAutofit/>
          </a:bodyPr>
          <a:lstStyle/>
          <a:p>
            <a:pPr indent="0" lvl="0" marL="0" marR="0" rtl="0" algn="just">
              <a:lnSpc>
                <a:spcPct val="90000"/>
              </a:lnSpc>
              <a:spcBef>
                <a:spcPts val="0"/>
              </a:spcBef>
              <a:spcAft>
                <a:spcPts val="0"/>
              </a:spcAft>
              <a:buClr>
                <a:schemeClr val="dk1"/>
              </a:buClr>
              <a:buSzPts val="2000"/>
              <a:buFont typeface="Arial"/>
              <a:buNone/>
            </a:pPr>
            <a:r>
              <a:rPr b="1" i="1" lang="pt-BR" sz="2000" u="sng" cap="none" strike="noStrike">
                <a:solidFill>
                  <a:schemeClr val="dk1"/>
                </a:solidFill>
                <a:latin typeface="Calibri"/>
                <a:ea typeface="Calibri"/>
                <a:cs typeface="Calibri"/>
                <a:sym typeface="Calibri"/>
              </a:rPr>
              <a:t>Pio Armando Benini Filho</a:t>
            </a:r>
            <a:endParaRPr/>
          </a:p>
          <a:p>
            <a:pPr indent="0" lvl="0" marL="0" marR="0" rtl="0" algn="just">
              <a:lnSpc>
                <a:spcPct val="90000"/>
              </a:lnSpc>
              <a:spcBef>
                <a:spcPts val="0"/>
              </a:spcBef>
              <a:spcAft>
                <a:spcPts val="0"/>
              </a:spcAft>
              <a:buClr>
                <a:schemeClr val="dk1"/>
              </a:buClr>
              <a:buSzPts val="2000"/>
              <a:buFont typeface="Arial"/>
              <a:buNone/>
            </a:pPr>
            <a:r>
              <a:rPr b="0" i="0" lang="pt-BR" sz="2000" u="none" cap="none" strike="noStrike">
                <a:solidFill>
                  <a:schemeClr val="dk1"/>
                </a:solidFill>
                <a:latin typeface="Calibri"/>
                <a:ea typeface="Calibri"/>
                <a:cs typeface="Calibri"/>
                <a:sym typeface="Calibri"/>
              </a:rPr>
              <a:t>Graduado em Administração pela Faculdade de Administração de São Paulo (1978) e mestrado em Engenharia de Produção pela Universidade Paulista (2001). Professor Universitário.</a:t>
            </a:r>
            <a:endParaRPr/>
          </a:p>
          <a:p>
            <a:pPr indent="0" lvl="0" marL="0" marR="0" rtl="0" algn="just">
              <a:lnSpc>
                <a:spcPct val="90000"/>
              </a:lnSpc>
              <a:spcBef>
                <a:spcPts val="0"/>
              </a:spcBef>
              <a:spcAft>
                <a:spcPts val="0"/>
              </a:spcAft>
              <a:buClr>
                <a:schemeClr val="dk1"/>
              </a:buClr>
              <a:buSzPts val="2000"/>
              <a:buFont typeface="Arial"/>
              <a:buNone/>
            </a:pPr>
            <a:r>
              <a:rPr b="1" i="0" lang="pt-BR" sz="2000" u="none" cap="none" strike="noStrike">
                <a:solidFill>
                  <a:schemeClr val="dk1"/>
                </a:solidFill>
                <a:latin typeface="Calibri"/>
                <a:ea typeface="Calibri"/>
                <a:cs typeface="Calibri"/>
                <a:sym typeface="Calibri"/>
              </a:rPr>
              <a:t>Experiência Profissional:</a:t>
            </a:r>
            <a:endParaRPr/>
          </a:p>
          <a:p>
            <a:pPr indent="0" lvl="0" marL="0" marR="0" rtl="0" algn="just">
              <a:lnSpc>
                <a:spcPct val="90000"/>
              </a:lnSpc>
              <a:spcBef>
                <a:spcPts val="0"/>
              </a:spcBef>
              <a:spcAft>
                <a:spcPts val="0"/>
              </a:spcAft>
              <a:buClr>
                <a:schemeClr val="dk1"/>
              </a:buClr>
              <a:buSzPts val="2000"/>
              <a:buFont typeface="Arial"/>
              <a:buNone/>
            </a:pPr>
            <a:r>
              <a:rPr b="0" i="0" lang="pt-BR" sz="2000" u="none" cap="none" strike="noStrike">
                <a:solidFill>
                  <a:schemeClr val="dk1"/>
                </a:solidFill>
                <a:latin typeface="Calibri"/>
                <a:ea typeface="Calibri"/>
                <a:cs typeface="Calibri"/>
                <a:sym typeface="Calibri"/>
              </a:rPr>
              <a:t>Experiência na área de Ciência da Computação, com ênfase em Sistemas de Informação, atuando principalmente nos seguintes temas: Projetos Administrativos, Planejamento e Controle da Produção em Pequenas e Médias empresas. Gerenciamento de Projetos, Implantação de Projetos de sistemas, Diretor administrativo de instituição de Ensino, , Co- autor do livro “informática conceitos e aplicações”.</a:t>
            </a:r>
            <a:endParaRPr/>
          </a:p>
        </p:txBody>
      </p:sp>
      <p:grpSp>
        <p:nvGrpSpPr>
          <p:cNvPr id="389" name="Google Shape;389;p23"/>
          <p:cNvGrpSpPr/>
          <p:nvPr/>
        </p:nvGrpSpPr>
        <p:grpSpPr>
          <a:xfrm>
            <a:off x="-25400" y="26988"/>
            <a:ext cx="2397125" cy="1768475"/>
            <a:chOff x="0" y="275485"/>
            <a:chExt cx="2397184" cy="1767772"/>
          </a:xfrm>
        </p:grpSpPr>
        <p:pic>
          <p:nvPicPr>
            <p:cNvPr id="390" name="Google Shape;390;p23"/>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391" name="Google Shape;391;p23"/>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392" name="Google Shape;392;p23"/>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
        <p:nvSpPr>
          <p:cNvPr id="393" name="Google Shape;393;p23"/>
          <p:cNvSpPr/>
          <p:nvPr/>
        </p:nvSpPr>
        <p:spPr>
          <a:xfrm>
            <a:off x="2498085" y="711660"/>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Conheça nossa equipe.</a:t>
            </a:r>
            <a:endParaRPr b="1" i="0" sz="3200" u="none" cap="none" strike="noStrike">
              <a:solidFill>
                <a:srgbClr val="262626"/>
              </a:solidFill>
              <a:latin typeface="Calibri"/>
              <a:ea typeface="Calibri"/>
              <a:cs typeface="Calibri"/>
              <a:sym typeface="Calibri"/>
            </a:endParaRPr>
          </a:p>
        </p:txBody>
      </p:sp>
      <p:pic>
        <p:nvPicPr>
          <p:cNvPr id="394" name="Google Shape;394;p23"/>
          <p:cNvPicPr preferRelativeResize="0"/>
          <p:nvPr/>
        </p:nvPicPr>
        <p:blipFill rotWithShape="1">
          <a:blip r:embed="rId4">
            <a:alphaModFix/>
          </a:blip>
          <a:srcRect b="0" l="0" r="0" t="0"/>
          <a:stretch/>
        </p:blipFill>
        <p:spPr>
          <a:xfrm>
            <a:off x="269470" y="2471738"/>
            <a:ext cx="1815193" cy="242025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24"/>
          <p:cNvSpPr txBox="1"/>
          <p:nvPr>
            <p:ph idx="12" type="sldNum"/>
          </p:nvPr>
        </p:nvSpPr>
        <p:spPr>
          <a:xfrm>
            <a:off x="9326563" y="64071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400" name="Google Shape;400;p24"/>
          <p:cNvSpPr txBox="1"/>
          <p:nvPr/>
        </p:nvSpPr>
        <p:spPr>
          <a:xfrm>
            <a:off x="1846263" y="2470150"/>
            <a:ext cx="9356725" cy="2178050"/>
          </a:xfrm>
          <a:prstGeom prst="rect">
            <a:avLst/>
          </a:prstGeom>
          <a:noFill/>
          <a:ln>
            <a:noFill/>
          </a:ln>
        </p:spPr>
        <p:txBody>
          <a:bodyPr anchorCtr="0" anchor="t" bIns="0" lIns="0" spcFirstLastPara="1" rIns="0" wrap="square" tIns="16500">
            <a:spAutoFit/>
          </a:bodyPr>
          <a:lstStyle/>
          <a:p>
            <a:pPr indent="0" lvl="0" marL="12700" marR="0" rtl="0" algn="just">
              <a:lnSpc>
                <a:spcPct val="90000"/>
              </a:lnSpc>
              <a:spcBef>
                <a:spcPts val="0"/>
              </a:spcBef>
              <a:spcAft>
                <a:spcPts val="0"/>
              </a:spcAft>
              <a:buClr>
                <a:schemeClr val="dk1"/>
              </a:buClr>
              <a:buSzPts val="2600"/>
              <a:buFont typeface="Arial"/>
              <a:buNone/>
            </a:pPr>
            <a:r>
              <a:rPr b="0" i="0" lang="pt-BR" sz="2600" u="none" cap="none" strike="noStrike">
                <a:solidFill>
                  <a:schemeClr val="dk1"/>
                </a:solidFill>
                <a:latin typeface="Arial"/>
                <a:ea typeface="Arial"/>
                <a:cs typeface="Arial"/>
                <a:sym typeface="Arial"/>
              </a:rPr>
              <a:t>Oferecemos a oportunidade de proporcionar conforto e qualidade para os clientes, mediante a busca constante por melhorias nas atuações, que envolvem processos, planejamento, produtos, soluções, atendimento e tudo mais que possa imprimir uma certeza e segurança de que poderá ser feito algo para mudar o curso de uma história.</a:t>
            </a:r>
            <a:endParaRPr/>
          </a:p>
        </p:txBody>
      </p:sp>
      <p:sp>
        <p:nvSpPr>
          <p:cNvPr id="401" name="Google Shape;401;p24"/>
          <p:cNvSpPr/>
          <p:nvPr/>
        </p:nvSpPr>
        <p:spPr>
          <a:xfrm>
            <a:off x="1173163" y="2359025"/>
            <a:ext cx="620712" cy="538163"/>
          </a:xfrm>
          <a:prstGeom prst="star5">
            <a:avLst>
              <a:gd fmla="val 19098" name="adj"/>
              <a:gd fmla="val 105146" name="hf"/>
              <a:gd fmla="val 110557" name="vf"/>
            </a:avLst>
          </a:prstGeom>
          <a:solidFill>
            <a:srgbClr val="C00000"/>
          </a:solidFill>
          <a:ln cap="flat" cmpd="sng" w="12700">
            <a:solidFill>
              <a:srgbClr val="26415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highlight>
                <a:srgbClr val="800000"/>
              </a:highlight>
              <a:latin typeface="Calibri"/>
              <a:ea typeface="Calibri"/>
              <a:cs typeface="Calibri"/>
              <a:sym typeface="Calibri"/>
            </a:endParaRPr>
          </a:p>
        </p:txBody>
      </p:sp>
      <p:sp>
        <p:nvSpPr>
          <p:cNvPr id="402" name="Google Shape;402;p24"/>
          <p:cNvSpPr txBox="1"/>
          <p:nvPr/>
        </p:nvSpPr>
        <p:spPr>
          <a:xfrm>
            <a:off x="1814513" y="4819650"/>
            <a:ext cx="9393237" cy="1617663"/>
          </a:xfrm>
          <a:prstGeom prst="rect">
            <a:avLst/>
          </a:prstGeom>
          <a:noFill/>
          <a:ln>
            <a:noFill/>
          </a:ln>
        </p:spPr>
        <p:txBody>
          <a:bodyPr anchorCtr="0" anchor="t" bIns="0" lIns="0" spcFirstLastPara="1" rIns="0" wrap="square" tIns="16500">
            <a:spAutoFit/>
          </a:bodyPr>
          <a:lstStyle/>
          <a:p>
            <a:pPr indent="0" lvl="0" marL="12700" marR="0" rtl="0" algn="just">
              <a:lnSpc>
                <a:spcPct val="100000"/>
              </a:lnSpc>
              <a:spcBef>
                <a:spcPts val="0"/>
              </a:spcBef>
              <a:spcAft>
                <a:spcPts val="0"/>
              </a:spcAft>
              <a:buClr>
                <a:schemeClr val="dk1"/>
              </a:buClr>
              <a:buSzPts val="2600"/>
              <a:buFont typeface="Arial"/>
              <a:buNone/>
            </a:pPr>
            <a:r>
              <a:rPr b="0" i="0" lang="pt-BR" sz="2600" u="none" cap="none" strike="noStrike">
                <a:solidFill>
                  <a:schemeClr val="dk1"/>
                </a:solidFill>
                <a:latin typeface="Arial"/>
                <a:ea typeface="Arial"/>
                <a:cs typeface="Arial"/>
                <a:sym typeface="Arial"/>
              </a:rPr>
              <a:t>Contar com os serviços e soluções da ID&amp;IA é a garantia de uma parceria determinada em amparar e oferecer a melhor solução para sua necessidade de forma integrada, que inclui a saúde da empresa e sua viabilidade financeira.</a:t>
            </a:r>
            <a:endParaRPr/>
          </a:p>
        </p:txBody>
      </p:sp>
      <p:sp>
        <p:nvSpPr>
          <p:cNvPr id="403" name="Google Shape;403;p24"/>
          <p:cNvSpPr/>
          <p:nvPr/>
        </p:nvSpPr>
        <p:spPr>
          <a:xfrm>
            <a:off x="1085850" y="4714875"/>
            <a:ext cx="620713" cy="539750"/>
          </a:xfrm>
          <a:prstGeom prst="star5">
            <a:avLst>
              <a:gd fmla="val 19098" name="adj"/>
              <a:gd fmla="val 105146" name="hf"/>
              <a:gd fmla="val 110557" name="vf"/>
            </a:avLst>
          </a:prstGeom>
          <a:solidFill>
            <a:srgbClr val="C00000"/>
          </a:solidFill>
          <a:ln cap="flat" cmpd="sng" w="12700">
            <a:solidFill>
              <a:srgbClr val="26415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highlight>
                <a:srgbClr val="800000"/>
              </a:highlight>
              <a:latin typeface="Calibri"/>
              <a:ea typeface="Calibri"/>
              <a:cs typeface="Calibri"/>
              <a:sym typeface="Calibri"/>
            </a:endParaRPr>
          </a:p>
        </p:txBody>
      </p:sp>
      <p:grpSp>
        <p:nvGrpSpPr>
          <p:cNvPr id="404" name="Google Shape;404;p24"/>
          <p:cNvGrpSpPr/>
          <p:nvPr/>
        </p:nvGrpSpPr>
        <p:grpSpPr>
          <a:xfrm>
            <a:off x="-25400" y="26988"/>
            <a:ext cx="2397125" cy="1768475"/>
            <a:chOff x="0" y="275485"/>
            <a:chExt cx="2397184" cy="1767772"/>
          </a:xfrm>
        </p:grpSpPr>
        <p:pic>
          <p:nvPicPr>
            <p:cNvPr id="405" name="Google Shape;405;p24"/>
            <p:cNvPicPr preferRelativeResize="0"/>
            <p:nvPr/>
          </p:nvPicPr>
          <p:blipFill rotWithShape="1">
            <a:blip r:embed="rId3">
              <a:alphaModFix/>
            </a:blip>
            <a:srcRect b="15785" l="0" r="0" t="0"/>
            <a:stretch/>
          </p:blipFill>
          <p:spPr>
            <a:xfrm>
              <a:off x="63677" y="275485"/>
              <a:ext cx="2227697" cy="1459995"/>
            </a:xfrm>
            <a:prstGeom prst="rect">
              <a:avLst/>
            </a:prstGeom>
            <a:noFill/>
            <a:ln>
              <a:noFill/>
            </a:ln>
          </p:spPr>
        </p:pic>
        <p:sp>
          <p:nvSpPr>
            <p:cNvPr id="406" name="Google Shape;406;p24"/>
            <p:cNvSpPr txBox="1"/>
            <p:nvPr/>
          </p:nvSpPr>
          <p:spPr>
            <a:xfrm>
              <a:off x="0" y="1735404"/>
              <a:ext cx="2397184" cy="307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400" u="none" cap="none" strike="noStrike">
                  <a:solidFill>
                    <a:schemeClr val="dk1"/>
                  </a:solidFill>
                  <a:latin typeface="Calibri"/>
                  <a:ea typeface="Calibri"/>
                  <a:cs typeface="Calibri"/>
                  <a:sym typeface="Calibri"/>
                </a:rPr>
                <a:t>Inteligência Digital &amp; Artificial</a:t>
              </a:r>
              <a:endParaRPr/>
            </a:p>
          </p:txBody>
        </p:sp>
      </p:grpSp>
      <p:sp>
        <p:nvSpPr>
          <p:cNvPr id="407" name="Google Shape;407;p24"/>
          <p:cNvSpPr txBox="1"/>
          <p:nvPr/>
        </p:nvSpPr>
        <p:spPr>
          <a:xfrm>
            <a:off x="2084663" y="223362"/>
            <a:ext cx="9759221" cy="504625"/>
          </a:xfrm>
          <a:prstGeom prst="rect">
            <a:avLst/>
          </a:prstGeom>
          <a:noFill/>
          <a:ln>
            <a:noFill/>
          </a:ln>
        </p:spPr>
        <p:txBody>
          <a:bodyPr anchorCtr="0" anchor="b" bIns="0" lIns="0" spcFirstLastPara="1" rIns="0" wrap="square" tIns="12050">
            <a:spAutoFit/>
          </a:bodyPr>
          <a:lstStyle/>
          <a:p>
            <a:pPr indent="0" lvl="0" marL="12700" marR="0" rtl="0" algn="ctr">
              <a:lnSpc>
                <a:spcPct val="100000"/>
              </a:lnSpc>
              <a:spcBef>
                <a:spcPts val="0"/>
              </a:spcBef>
              <a:spcAft>
                <a:spcPts val="0"/>
              </a:spcAft>
              <a:buNone/>
            </a:pPr>
            <a:r>
              <a:rPr b="1" i="1" lang="pt-BR" sz="3200" u="none" cap="none" strike="noStrike">
                <a:solidFill>
                  <a:schemeClr val="dk1"/>
                </a:solidFill>
                <a:latin typeface="Arial"/>
                <a:ea typeface="Arial"/>
                <a:cs typeface="Arial"/>
                <a:sym typeface="Arial"/>
              </a:rPr>
              <a:t>ID&amp;IA Consultores Associados  Gestão de  Negócios</a:t>
            </a:r>
            <a:endParaRPr b="1" i="1" sz="3200" u="none" cap="none" strike="noStrike">
              <a:solidFill>
                <a:schemeClr val="dk1"/>
              </a:solidFill>
              <a:latin typeface="Arial"/>
              <a:ea typeface="Arial"/>
              <a:cs typeface="Arial"/>
              <a:sym typeface="Arial"/>
            </a:endParaRPr>
          </a:p>
        </p:txBody>
      </p:sp>
      <p:sp>
        <p:nvSpPr>
          <p:cNvPr id="408" name="Google Shape;408;p24"/>
          <p:cNvSpPr/>
          <p:nvPr/>
        </p:nvSpPr>
        <p:spPr>
          <a:xfrm>
            <a:off x="2498085" y="711660"/>
            <a:ext cx="64887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3200" u="none" cap="none" strike="noStrike">
                <a:solidFill>
                  <a:srgbClr val="262626"/>
                </a:solidFill>
                <a:latin typeface="Calibri"/>
                <a:ea typeface="Calibri"/>
                <a:cs typeface="Calibri"/>
                <a:sym typeface="Calibri"/>
              </a:rPr>
              <a:t>Porque escolher a ID&amp;IA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25"/>
          <p:cNvSpPr/>
          <p:nvPr/>
        </p:nvSpPr>
        <p:spPr>
          <a:xfrm>
            <a:off x="-9525" y="26988"/>
            <a:ext cx="4132263" cy="5016500"/>
          </a:xfrm>
          <a:prstGeom prst="rect">
            <a:avLst/>
          </a:prstGeom>
          <a:solidFill>
            <a:srgbClr val="9CC2E5"/>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0" i="0" sz="4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i="0" sz="4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i="0" sz="4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i="0" sz="4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i="0" sz="4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i="0" sz="4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i="0" sz="4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i="0" sz="4000" u="none" cap="none" strike="noStrike">
              <a:solidFill>
                <a:schemeClr val="dk1"/>
              </a:solidFill>
              <a:latin typeface="Calibri"/>
              <a:ea typeface="Calibri"/>
              <a:cs typeface="Calibri"/>
              <a:sym typeface="Calibri"/>
            </a:endParaRPr>
          </a:p>
        </p:txBody>
      </p:sp>
      <p:pic>
        <p:nvPicPr>
          <p:cNvPr id="414" name="Google Shape;414;p25"/>
          <p:cNvPicPr preferRelativeResize="0"/>
          <p:nvPr/>
        </p:nvPicPr>
        <p:blipFill rotWithShape="1">
          <a:blip r:embed="rId3">
            <a:alphaModFix/>
          </a:blip>
          <a:srcRect b="0" l="0" r="0" t="0"/>
          <a:stretch/>
        </p:blipFill>
        <p:spPr>
          <a:xfrm>
            <a:off x="0" y="4059238"/>
            <a:ext cx="4100513" cy="2798762"/>
          </a:xfrm>
          <a:prstGeom prst="rect">
            <a:avLst/>
          </a:prstGeom>
          <a:noFill/>
          <a:ln>
            <a:noFill/>
          </a:ln>
        </p:spPr>
      </p:pic>
      <p:sp>
        <p:nvSpPr>
          <p:cNvPr id="415" name="Google Shape;415;p25"/>
          <p:cNvSpPr/>
          <p:nvPr/>
        </p:nvSpPr>
        <p:spPr>
          <a:xfrm>
            <a:off x="4748213" y="627063"/>
            <a:ext cx="6802437" cy="5630862"/>
          </a:xfrm>
          <a:prstGeom prst="roundRect">
            <a:avLst>
              <a:gd fmla="val 16667" name="adj"/>
            </a:avLst>
          </a:prstGeom>
          <a:solidFill>
            <a:schemeClr val="lt1"/>
          </a:solidFill>
          <a:ln cap="flat" cmpd="sng" w="12700">
            <a:solidFill>
              <a:srgbClr val="26415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16" name="Google Shape;416;p25"/>
          <p:cNvSpPr/>
          <p:nvPr/>
        </p:nvSpPr>
        <p:spPr>
          <a:xfrm>
            <a:off x="6048375" y="855663"/>
            <a:ext cx="5759450" cy="52625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1" lang="pt-BR" sz="2400" u="sng" cap="none" strike="noStrike">
                <a:solidFill>
                  <a:schemeClr val="dk1"/>
                </a:solidFill>
                <a:latin typeface="Calibri"/>
                <a:ea typeface="Calibri"/>
                <a:cs typeface="Calibri"/>
                <a:sym typeface="Calibri"/>
                <a:hlinkClick r:id="rId4">
                  <a:extLst>
                    <a:ext uri="{A12FA001-AC4F-418D-AE19-62706E023703}">
                      <ahyp:hlinkClr val="tx"/>
                    </a:ext>
                  </a:extLst>
                </a:hlinkClick>
              </a:rPr>
              <a:t>www.ia&amp;id.com.br</a:t>
            </a:r>
            <a:endParaRPr b="0" i="1"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t/>
            </a:r>
            <a:endParaRPr b="1" i="1"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rPr b="0" i="1" lang="pt-BR" sz="2400" u="none" cap="none" strike="noStrike">
                <a:solidFill>
                  <a:schemeClr val="dk1"/>
                </a:solidFill>
                <a:latin typeface="Calibri"/>
                <a:ea typeface="Calibri"/>
                <a:cs typeface="Calibri"/>
                <a:sym typeface="Calibri"/>
              </a:rPr>
              <a:t>Odair Gomes Salles</a:t>
            </a:r>
            <a:endParaRPr/>
          </a:p>
          <a:p>
            <a:pPr indent="0" lvl="0" marL="0" marR="0" rtl="0" algn="l">
              <a:lnSpc>
                <a:spcPct val="100000"/>
              </a:lnSpc>
              <a:spcBef>
                <a:spcPts val="0"/>
              </a:spcBef>
              <a:spcAft>
                <a:spcPts val="0"/>
              </a:spcAft>
              <a:buClr>
                <a:schemeClr val="dk1"/>
              </a:buClr>
              <a:buSzPts val="2400"/>
              <a:buFont typeface="Arial"/>
              <a:buNone/>
            </a:pPr>
            <a:r>
              <a:rPr b="0" i="1" lang="pt-BR" sz="2400" u="none" cap="none" strike="noStrike">
                <a:solidFill>
                  <a:schemeClr val="dk1"/>
                </a:solidFill>
                <a:latin typeface="Calibri"/>
                <a:ea typeface="Calibri"/>
                <a:cs typeface="Calibri"/>
                <a:sym typeface="Calibri"/>
              </a:rPr>
              <a:t>+5511 9 9985-2317</a:t>
            </a:r>
            <a:br>
              <a:rPr b="0" i="0" lang="pt-BR" sz="2400" u="none" cap="none" strike="noStrike">
                <a:solidFill>
                  <a:schemeClr val="dk1"/>
                </a:solidFill>
                <a:latin typeface="Calibri"/>
                <a:ea typeface="Calibri"/>
                <a:cs typeface="Calibri"/>
                <a:sym typeface="Calibri"/>
              </a:rPr>
            </a:br>
            <a:r>
              <a:rPr b="0" i="1" lang="pt-BR" sz="2400" u="none" cap="none" strike="noStrike">
                <a:solidFill>
                  <a:schemeClr val="dk1"/>
                </a:solidFill>
                <a:latin typeface="Calibri"/>
                <a:ea typeface="Calibri"/>
                <a:cs typeface="Calibri"/>
                <a:sym typeface="Calibri"/>
              </a:rPr>
              <a:t>Nobile Oristanio</a:t>
            </a:r>
            <a:endParaRPr b="0" i="1"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rPr b="0" i="1" lang="pt-BR" sz="2400" u="none" cap="none" strike="noStrike">
                <a:solidFill>
                  <a:schemeClr val="dk1"/>
                </a:solidFill>
                <a:latin typeface="Calibri"/>
                <a:ea typeface="Calibri"/>
                <a:cs typeface="Calibri"/>
                <a:sym typeface="Calibri"/>
              </a:rPr>
              <a:t>+5511 9 9232-0005</a:t>
            </a:r>
            <a:endParaRPr/>
          </a:p>
          <a:p>
            <a:pPr indent="0" lvl="0" marL="0" marR="0" rtl="0" algn="l">
              <a:lnSpc>
                <a:spcPct val="100000"/>
              </a:lnSpc>
              <a:spcBef>
                <a:spcPts val="0"/>
              </a:spcBef>
              <a:spcAft>
                <a:spcPts val="0"/>
              </a:spcAft>
              <a:buClr>
                <a:schemeClr val="dk1"/>
              </a:buClr>
              <a:buSzPts val="2400"/>
              <a:buFont typeface="Arial"/>
              <a:buNone/>
            </a:pPr>
            <a:r>
              <a:t/>
            </a:r>
            <a:endParaRPr b="1" i="1"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rPr b="0" i="0" lang="pt-BR" sz="2400" u="none" cap="none" strike="noStrike">
                <a:solidFill>
                  <a:schemeClr val="dk1"/>
                </a:solidFill>
                <a:latin typeface="Calibri"/>
                <a:ea typeface="Calibri"/>
                <a:cs typeface="Calibri"/>
                <a:sym typeface="Calibri"/>
              </a:rPr>
              <a:t>11 9999.9999</a:t>
            </a:r>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rPr b="0" i="0" lang="pt-BR" sz="2400" u="sng" cap="none" strike="noStrike">
                <a:solidFill>
                  <a:schemeClr val="dk1"/>
                </a:solidFill>
                <a:latin typeface="Calibri"/>
                <a:ea typeface="Calibri"/>
                <a:cs typeface="Calibri"/>
                <a:sym typeface="Calibri"/>
                <a:hlinkClick r:id="rId5">
                  <a:extLst>
                    <a:ext uri="{A12FA001-AC4F-418D-AE19-62706E023703}">
                      <ahyp:hlinkClr val="tx"/>
                    </a:ext>
                  </a:extLst>
                </a:hlinkClick>
              </a:rPr>
              <a:t>contato@ia&amp;id.com.br</a:t>
            </a:r>
            <a:r>
              <a:rPr b="0" i="0" lang="pt-BR" sz="2400" u="none" cap="none" strike="noStrike">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400"/>
              <a:buFont typeface="Arial"/>
              <a:buNone/>
            </a:pPr>
            <a:r>
              <a:rPr b="0" i="0" lang="pt-BR" sz="2400" u="none" cap="none" strike="noStrike">
                <a:solidFill>
                  <a:schemeClr val="dk1"/>
                </a:solidFill>
                <a:latin typeface="Calibri"/>
                <a:ea typeface="Calibri"/>
                <a:cs typeface="Calibri"/>
                <a:sym typeface="Calibri"/>
              </a:rPr>
              <a:t>Rua da Felicidade, 33 – 1o. Andar - SL. 13</a:t>
            </a:r>
            <a:endParaRPr/>
          </a:p>
          <a:p>
            <a:pPr indent="0" lvl="0" marL="0" marR="0" rtl="0" algn="l">
              <a:lnSpc>
                <a:spcPct val="100000"/>
              </a:lnSpc>
              <a:spcBef>
                <a:spcPts val="0"/>
              </a:spcBef>
              <a:spcAft>
                <a:spcPts val="0"/>
              </a:spcAft>
              <a:buClr>
                <a:schemeClr val="dk1"/>
              </a:buClr>
              <a:buSzPts val="2400"/>
              <a:buFont typeface="Arial"/>
              <a:buNone/>
            </a:pPr>
            <a:r>
              <a:rPr b="0" i="0" lang="pt-BR" sz="2400" u="none" cap="none" strike="noStrike">
                <a:solidFill>
                  <a:schemeClr val="dk1"/>
                </a:solidFill>
                <a:latin typeface="Calibri"/>
                <a:ea typeface="Calibri"/>
                <a:cs typeface="Calibri"/>
                <a:sym typeface="Calibri"/>
              </a:rPr>
              <a:t>Cep 99999-999 – Saúde – SP/SP</a:t>
            </a:r>
            <a:endParaRPr/>
          </a:p>
          <a:p>
            <a:pPr indent="0" lvl="0" marL="0" marR="0" rtl="0" algn="l">
              <a:lnSpc>
                <a:spcPct val="100000"/>
              </a:lnSpc>
              <a:spcBef>
                <a:spcPts val="0"/>
              </a:spcBef>
              <a:spcAft>
                <a:spcPts val="0"/>
              </a:spcAft>
              <a:buClr>
                <a:schemeClr val="dk1"/>
              </a:buClr>
              <a:buSzPts val="2400"/>
              <a:buFont typeface="Arial"/>
              <a:buNone/>
            </a:pPr>
            <a:r>
              <a:rPr b="0" i="0" lang="pt-BR" sz="2400" u="none" cap="none" strike="noStrike">
                <a:solidFill>
                  <a:schemeClr val="dk1"/>
                </a:solidFill>
                <a:latin typeface="Calibri"/>
                <a:ea typeface="Calibri"/>
                <a:cs typeface="Calibri"/>
                <a:sym typeface="Calibri"/>
              </a:rPr>
              <a:t>Atendimento: 2a. a 6a. Feira / 9h as 18h</a:t>
            </a:r>
            <a:endParaRPr/>
          </a:p>
        </p:txBody>
      </p:sp>
      <p:pic>
        <p:nvPicPr>
          <p:cNvPr id="417" name="Google Shape;417;p25"/>
          <p:cNvPicPr preferRelativeResize="0"/>
          <p:nvPr/>
        </p:nvPicPr>
        <p:blipFill rotWithShape="1">
          <a:blip r:embed="rId6">
            <a:alphaModFix/>
          </a:blip>
          <a:srcRect b="0" l="0" r="0" t="0"/>
          <a:stretch/>
        </p:blipFill>
        <p:spPr>
          <a:xfrm>
            <a:off x="5257800" y="792163"/>
            <a:ext cx="714375" cy="706437"/>
          </a:xfrm>
          <a:prstGeom prst="rect">
            <a:avLst/>
          </a:prstGeom>
          <a:noFill/>
          <a:ln>
            <a:noFill/>
          </a:ln>
        </p:spPr>
      </p:pic>
      <p:pic>
        <p:nvPicPr>
          <p:cNvPr id="418" name="Google Shape;418;p25"/>
          <p:cNvPicPr preferRelativeResize="0"/>
          <p:nvPr/>
        </p:nvPicPr>
        <p:blipFill rotWithShape="1">
          <a:blip r:embed="rId7">
            <a:alphaModFix/>
          </a:blip>
          <a:srcRect b="0" l="0" r="0" t="0"/>
          <a:stretch/>
        </p:blipFill>
        <p:spPr>
          <a:xfrm>
            <a:off x="5264150" y="1692275"/>
            <a:ext cx="706438" cy="706438"/>
          </a:xfrm>
          <a:prstGeom prst="rect">
            <a:avLst/>
          </a:prstGeom>
          <a:noFill/>
          <a:ln>
            <a:noFill/>
          </a:ln>
        </p:spPr>
      </p:pic>
      <p:pic>
        <p:nvPicPr>
          <p:cNvPr id="419" name="Google Shape;419;p25"/>
          <p:cNvPicPr preferRelativeResize="0"/>
          <p:nvPr/>
        </p:nvPicPr>
        <p:blipFill rotWithShape="1">
          <a:blip r:embed="rId8">
            <a:alphaModFix/>
          </a:blip>
          <a:srcRect b="0" l="0" r="0" t="0"/>
          <a:stretch/>
        </p:blipFill>
        <p:spPr>
          <a:xfrm>
            <a:off x="5251450" y="3282950"/>
            <a:ext cx="719138" cy="711200"/>
          </a:xfrm>
          <a:prstGeom prst="rect">
            <a:avLst/>
          </a:prstGeom>
          <a:noFill/>
          <a:ln>
            <a:noFill/>
          </a:ln>
        </p:spPr>
      </p:pic>
      <p:pic>
        <p:nvPicPr>
          <p:cNvPr id="420" name="Google Shape;420;p25"/>
          <p:cNvPicPr preferRelativeResize="0"/>
          <p:nvPr/>
        </p:nvPicPr>
        <p:blipFill rotWithShape="1">
          <a:blip r:embed="rId9">
            <a:alphaModFix/>
          </a:blip>
          <a:srcRect b="0" l="0" r="0" t="0"/>
          <a:stretch/>
        </p:blipFill>
        <p:spPr>
          <a:xfrm>
            <a:off x="5243513" y="4111625"/>
            <a:ext cx="742950" cy="733425"/>
          </a:xfrm>
          <a:prstGeom prst="rect">
            <a:avLst/>
          </a:prstGeom>
          <a:noFill/>
          <a:ln>
            <a:noFill/>
          </a:ln>
        </p:spPr>
      </p:pic>
      <p:pic>
        <p:nvPicPr>
          <p:cNvPr id="421" name="Google Shape;421;p25"/>
          <p:cNvPicPr preferRelativeResize="0"/>
          <p:nvPr/>
        </p:nvPicPr>
        <p:blipFill rotWithShape="1">
          <a:blip r:embed="rId10">
            <a:alphaModFix/>
          </a:blip>
          <a:srcRect b="0" l="0" r="0" t="0"/>
          <a:stretch/>
        </p:blipFill>
        <p:spPr>
          <a:xfrm>
            <a:off x="5257800" y="4946650"/>
            <a:ext cx="728663" cy="727075"/>
          </a:xfrm>
          <a:prstGeom prst="rect">
            <a:avLst/>
          </a:prstGeom>
          <a:noFill/>
          <a:ln>
            <a:noFill/>
          </a:ln>
        </p:spPr>
      </p:pic>
      <p:pic>
        <p:nvPicPr>
          <p:cNvPr id="422" name="Google Shape;422;p25"/>
          <p:cNvPicPr preferRelativeResize="0"/>
          <p:nvPr/>
        </p:nvPicPr>
        <p:blipFill rotWithShape="1">
          <a:blip r:embed="rId11">
            <a:alphaModFix/>
          </a:blip>
          <a:srcRect b="0" l="0" r="0" t="0"/>
          <a:stretch/>
        </p:blipFill>
        <p:spPr>
          <a:xfrm>
            <a:off x="2965450" y="2697163"/>
            <a:ext cx="1238250" cy="1230312"/>
          </a:xfrm>
          <a:prstGeom prst="rect">
            <a:avLst/>
          </a:prstGeom>
          <a:noFill/>
          <a:ln>
            <a:noFill/>
          </a:ln>
        </p:spPr>
      </p:pic>
      <p:sp>
        <p:nvSpPr>
          <p:cNvPr id="423" name="Google Shape;423;p25"/>
          <p:cNvSpPr txBox="1"/>
          <p:nvPr>
            <p:ph idx="12" type="sldNum"/>
          </p:nvPr>
        </p:nvSpPr>
        <p:spPr>
          <a:xfrm>
            <a:off x="9317038" y="64071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rgbClr val="000000"/>
                </a:solidFill>
                <a:latin typeface="Verdana"/>
                <a:ea typeface="Verdana"/>
                <a:cs typeface="Verdana"/>
                <a:sym typeface="Verdana"/>
              </a:rPr>
              <a:t>‹#›</a:t>
            </a:fld>
            <a:endParaRPr b="0" i="0" sz="1200" u="none" cap="none" strike="noStrike">
              <a:solidFill>
                <a:srgbClr val="000000"/>
              </a:solidFill>
              <a:latin typeface="Verdana"/>
              <a:ea typeface="Verdana"/>
              <a:cs typeface="Verdana"/>
              <a:sym typeface="Verdana"/>
            </a:endParaRPr>
          </a:p>
        </p:txBody>
      </p:sp>
      <p:sp>
        <p:nvSpPr>
          <p:cNvPr id="424" name="Google Shape;424;p25"/>
          <p:cNvSpPr/>
          <p:nvPr/>
        </p:nvSpPr>
        <p:spPr>
          <a:xfrm>
            <a:off x="38040" y="1119510"/>
            <a:ext cx="4062473" cy="310854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pt-BR" sz="4400" u="none" cap="none" strike="noStrike">
                <a:solidFill>
                  <a:srgbClr val="0C0C0C"/>
                </a:solidFill>
                <a:latin typeface="Calibri"/>
                <a:ea typeface="Calibri"/>
                <a:cs typeface="Calibri"/>
                <a:sym typeface="Calibri"/>
              </a:rPr>
              <a:t>Como podemos ajudar?</a:t>
            </a:r>
            <a:endParaRPr/>
          </a:p>
          <a:p>
            <a:pPr indent="0" lvl="0" marL="0" marR="0" rtl="0" algn="ctr">
              <a:spcBef>
                <a:spcPts val="0"/>
              </a:spcBef>
              <a:spcAft>
                <a:spcPts val="0"/>
              </a:spcAft>
              <a:buNone/>
            </a:pPr>
            <a:r>
              <a:t/>
            </a:r>
            <a:endParaRPr b="1" i="1" sz="2000" u="none" cap="none" strike="noStrike">
              <a:solidFill>
                <a:srgbClr val="0C0C0C"/>
              </a:solidFill>
              <a:latin typeface="Calibri"/>
              <a:ea typeface="Calibri"/>
              <a:cs typeface="Calibri"/>
              <a:sym typeface="Calibri"/>
            </a:endParaRPr>
          </a:p>
          <a:p>
            <a:pPr indent="0" lvl="0" marL="0" marR="0" rtl="0" algn="ctr">
              <a:spcBef>
                <a:spcPts val="0"/>
              </a:spcBef>
              <a:spcAft>
                <a:spcPts val="0"/>
              </a:spcAft>
              <a:buNone/>
            </a:pPr>
            <a:r>
              <a:rPr b="1" i="1" lang="pt-BR" sz="4400" u="none" cap="none" strike="noStrike">
                <a:solidFill>
                  <a:srgbClr val="0C0C0C"/>
                </a:solidFill>
                <a:latin typeface="Calibri"/>
                <a:ea typeface="Calibri"/>
                <a:cs typeface="Calibri"/>
                <a:sym typeface="Calibri"/>
              </a:rPr>
              <a:t>Fale</a:t>
            </a:r>
            <a:endParaRPr/>
          </a:p>
          <a:p>
            <a:pPr indent="0" lvl="0" marL="0" marR="0" rtl="0" algn="ctr">
              <a:spcBef>
                <a:spcPts val="0"/>
              </a:spcBef>
              <a:spcAft>
                <a:spcPts val="0"/>
              </a:spcAft>
              <a:buNone/>
            </a:pPr>
            <a:r>
              <a:rPr b="1" i="1" lang="pt-BR" sz="4400" u="none" cap="none" strike="noStrike">
                <a:solidFill>
                  <a:srgbClr val="0C0C0C"/>
                </a:solidFill>
                <a:latin typeface="Calibri"/>
                <a:ea typeface="Calibri"/>
                <a:cs typeface="Calibri"/>
                <a:sym typeface="Calibri"/>
              </a:rPr>
              <a:t>conosco</a:t>
            </a:r>
            <a:endParaRPr/>
          </a:p>
        </p:txBody>
      </p:sp>
      <p:grpSp>
        <p:nvGrpSpPr>
          <p:cNvPr id="425" name="Google Shape;425;p25"/>
          <p:cNvGrpSpPr/>
          <p:nvPr/>
        </p:nvGrpSpPr>
        <p:grpSpPr>
          <a:xfrm>
            <a:off x="0" y="26988"/>
            <a:ext cx="1811338" cy="1322387"/>
            <a:chOff x="0" y="27651"/>
            <a:chExt cx="1811710" cy="1321651"/>
          </a:xfrm>
        </p:grpSpPr>
        <p:pic>
          <p:nvPicPr>
            <p:cNvPr id="426" name="Google Shape;426;p25"/>
            <p:cNvPicPr preferRelativeResize="0"/>
            <p:nvPr/>
          </p:nvPicPr>
          <p:blipFill rotWithShape="1">
            <a:blip r:embed="rId12">
              <a:alphaModFix/>
            </a:blip>
            <a:srcRect b="15785" l="0" r="0" t="0"/>
            <a:stretch/>
          </p:blipFill>
          <p:spPr>
            <a:xfrm>
              <a:off x="38040" y="27651"/>
              <a:ext cx="1665986" cy="1091859"/>
            </a:xfrm>
            <a:prstGeom prst="rect">
              <a:avLst/>
            </a:prstGeom>
            <a:noFill/>
            <a:ln>
              <a:noFill/>
            </a:ln>
          </p:spPr>
        </p:pic>
        <p:sp>
          <p:nvSpPr>
            <p:cNvPr id="427" name="Google Shape;427;p25"/>
            <p:cNvSpPr txBox="1"/>
            <p:nvPr/>
          </p:nvSpPr>
          <p:spPr>
            <a:xfrm>
              <a:off x="0" y="1103377"/>
              <a:ext cx="1811710" cy="2459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000" u="none" cap="none" strike="noStrike">
                  <a:solidFill>
                    <a:schemeClr val="dk1"/>
                  </a:solidFill>
                  <a:latin typeface="Calibri"/>
                  <a:ea typeface="Calibri"/>
                  <a:cs typeface="Calibri"/>
                  <a:sym typeface="Calibri"/>
                </a:rPr>
                <a:t>Inteligência Digital &amp; Artificial</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grpSp>
        <p:nvGrpSpPr>
          <p:cNvPr id="432" name="Google Shape;432;p26"/>
          <p:cNvGrpSpPr/>
          <p:nvPr/>
        </p:nvGrpSpPr>
        <p:grpSpPr>
          <a:xfrm>
            <a:off x="8581271" y="1402406"/>
            <a:ext cx="1852033" cy="4228727"/>
            <a:chOff x="7057273" y="1402404"/>
            <a:chExt cx="1852033" cy="4228727"/>
          </a:xfrm>
        </p:grpSpPr>
        <p:sp>
          <p:nvSpPr>
            <p:cNvPr id="433" name="Google Shape;433;p26"/>
            <p:cNvSpPr/>
            <p:nvPr/>
          </p:nvSpPr>
          <p:spPr>
            <a:xfrm>
              <a:off x="7236296" y="1402404"/>
              <a:ext cx="1598610" cy="4228727"/>
            </a:xfrm>
            <a:prstGeom prst="rect">
              <a:avLst/>
            </a:prstGeom>
            <a:solidFill>
              <a:srgbClr val="92D050"/>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34" name="Google Shape;434;p26"/>
            <p:cNvSpPr/>
            <p:nvPr/>
          </p:nvSpPr>
          <p:spPr>
            <a:xfrm>
              <a:off x="7057273" y="1426871"/>
              <a:ext cx="1852033" cy="307777"/>
            </a:xfrm>
            <a:prstGeom prst="rect">
              <a:avLst/>
            </a:prstGeom>
            <a:solidFill>
              <a:srgbClr val="92D05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1400" u="none" cap="none" strike="noStrike">
                  <a:solidFill>
                    <a:srgbClr val="FF7300"/>
                  </a:solidFill>
                  <a:latin typeface="Calibri"/>
                  <a:ea typeface="Calibri"/>
                  <a:cs typeface="Calibri"/>
                  <a:sym typeface="Calibri"/>
                </a:rPr>
                <a:t>Faturamento /Caixa</a:t>
              </a:r>
              <a:endParaRPr/>
            </a:p>
          </p:txBody>
        </p:sp>
      </p:grpSp>
      <p:grpSp>
        <p:nvGrpSpPr>
          <p:cNvPr id="435" name="Google Shape;435;p26"/>
          <p:cNvGrpSpPr/>
          <p:nvPr/>
        </p:nvGrpSpPr>
        <p:grpSpPr>
          <a:xfrm>
            <a:off x="5360711" y="1402406"/>
            <a:ext cx="3327579" cy="4228727"/>
            <a:chOff x="3836709" y="1402404"/>
            <a:chExt cx="3327579" cy="4228727"/>
          </a:xfrm>
        </p:grpSpPr>
        <p:sp>
          <p:nvSpPr>
            <p:cNvPr id="436" name="Google Shape;436;p26"/>
            <p:cNvSpPr/>
            <p:nvPr/>
          </p:nvSpPr>
          <p:spPr>
            <a:xfrm>
              <a:off x="3836709" y="1402404"/>
              <a:ext cx="3327579" cy="4228727"/>
            </a:xfrm>
            <a:prstGeom prst="rect">
              <a:avLst/>
            </a:prstGeom>
            <a:solidFill>
              <a:srgbClr val="FBE4D4"/>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37" name="Google Shape;437;p26"/>
            <p:cNvSpPr/>
            <p:nvPr/>
          </p:nvSpPr>
          <p:spPr>
            <a:xfrm>
              <a:off x="4465827" y="1426871"/>
              <a:ext cx="1963871" cy="307777"/>
            </a:xfrm>
            <a:prstGeom prst="rect">
              <a:avLst/>
            </a:prstGeom>
            <a:solidFill>
              <a:srgbClr val="FBE4D4"/>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1400" u="none" cap="none" strike="noStrike">
                  <a:solidFill>
                    <a:srgbClr val="FF7300"/>
                  </a:solidFill>
                  <a:latin typeface="Calibri"/>
                  <a:ea typeface="Calibri"/>
                  <a:cs typeface="Calibri"/>
                  <a:sym typeface="Calibri"/>
                </a:rPr>
                <a:t>Garantia dos  Serviços</a:t>
              </a:r>
              <a:endParaRPr/>
            </a:p>
          </p:txBody>
        </p:sp>
      </p:grpSp>
      <p:grpSp>
        <p:nvGrpSpPr>
          <p:cNvPr id="438" name="Google Shape;438;p26"/>
          <p:cNvGrpSpPr/>
          <p:nvPr/>
        </p:nvGrpSpPr>
        <p:grpSpPr>
          <a:xfrm>
            <a:off x="1775520" y="1412776"/>
            <a:ext cx="3528392" cy="4248472"/>
            <a:chOff x="251520" y="1412776"/>
            <a:chExt cx="3528392" cy="4248472"/>
          </a:xfrm>
        </p:grpSpPr>
        <p:sp>
          <p:nvSpPr>
            <p:cNvPr id="439" name="Google Shape;439;p26"/>
            <p:cNvSpPr/>
            <p:nvPr/>
          </p:nvSpPr>
          <p:spPr>
            <a:xfrm>
              <a:off x="251520" y="1432521"/>
              <a:ext cx="3528392" cy="4228727"/>
            </a:xfrm>
            <a:prstGeom prst="rect">
              <a:avLst/>
            </a:prstGeom>
            <a:solidFill>
              <a:srgbClr val="FFFF00"/>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40" name="Google Shape;440;p26"/>
            <p:cNvSpPr/>
            <p:nvPr/>
          </p:nvSpPr>
          <p:spPr>
            <a:xfrm>
              <a:off x="276358" y="1412776"/>
              <a:ext cx="3357522" cy="307777"/>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1400" u="none" cap="none" strike="noStrike">
                  <a:solidFill>
                    <a:srgbClr val="FF7300"/>
                  </a:solidFill>
                  <a:latin typeface="Calibri"/>
                  <a:ea typeface="Calibri"/>
                  <a:cs typeface="Calibri"/>
                  <a:sym typeface="Calibri"/>
                </a:rPr>
                <a:t>Oferta e Criação de Produtos e Serviços</a:t>
              </a:r>
              <a:endParaRPr/>
            </a:p>
          </p:txBody>
        </p:sp>
      </p:grpSp>
      <p:sp>
        <p:nvSpPr>
          <p:cNvPr id="441" name="Google Shape;441;p26"/>
          <p:cNvSpPr/>
          <p:nvPr/>
        </p:nvSpPr>
        <p:spPr>
          <a:xfrm>
            <a:off x="1798638" y="188913"/>
            <a:ext cx="8785225" cy="1152525"/>
          </a:xfrm>
          <a:prstGeom prst="roundRect">
            <a:avLst>
              <a:gd fmla="val 16667" name="adj"/>
            </a:avLst>
          </a:prstGeom>
          <a:solidFill>
            <a:srgbClr val="CBD3DD"/>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42" name="Google Shape;442;p26"/>
          <p:cNvSpPr/>
          <p:nvPr/>
        </p:nvSpPr>
        <p:spPr>
          <a:xfrm>
            <a:off x="1992313" y="260350"/>
            <a:ext cx="1439862" cy="1008063"/>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200" u="none" cap="none" strike="noStrike">
                <a:solidFill>
                  <a:srgbClr val="7030A0"/>
                </a:solidFill>
                <a:latin typeface="Calibri"/>
                <a:ea typeface="Calibri"/>
                <a:cs typeface="Calibri"/>
                <a:sym typeface="Calibri"/>
              </a:rPr>
              <a:t>Plano de</a:t>
            </a:r>
            <a:endParaRPr/>
          </a:p>
          <a:p>
            <a:pPr indent="0" lvl="0" marL="0" marR="0" rtl="0" algn="ctr">
              <a:spcBef>
                <a:spcPts val="0"/>
              </a:spcBef>
              <a:spcAft>
                <a:spcPts val="0"/>
              </a:spcAft>
              <a:buNone/>
            </a:pPr>
            <a:r>
              <a:rPr b="1" i="0" lang="pt-BR" sz="1200" u="none" cap="none" strike="noStrike">
                <a:solidFill>
                  <a:srgbClr val="7030A0"/>
                </a:solidFill>
                <a:latin typeface="Calibri"/>
                <a:ea typeface="Calibri"/>
                <a:cs typeface="Calibri"/>
                <a:sym typeface="Calibri"/>
              </a:rPr>
              <a:t>Negócio</a:t>
            </a:r>
            <a:endParaRPr/>
          </a:p>
        </p:txBody>
      </p:sp>
      <p:sp>
        <p:nvSpPr>
          <p:cNvPr id="443" name="Google Shape;443;p26"/>
          <p:cNvSpPr/>
          <p:nvPr/>
        </p:nvSpPr>
        <p:spPr>
          <a:xfrm>
            <a:off x="3648075" y="260350"/>
            <a:ext cx="1439863" cy="1008063"/>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200" u="none" cap="none" strike="noStrike">
                <a:solidFill>
                  <a:srgbClr val="7030A0"/>
                </a:solidFill>
                <a:latin typeface="Calibri"/>
                <a:ea typeface="Calibri"/>
                <a:cs typeface="Calibri"/>
                <a:sym typeface="Calibri"/>
              </a:rPr>
              <a:t>Projetos de   Investimento</a:t>
            </a:r>
            <a:endParaRPr/>
          </a:p>
        </p:txBody>
      </p:sp>
      <p:sp>
        <p:nvSpPr>
          <p:cNvPr id="444" name="Google Shape;444;p26"/>
          <p:cNvSpPr/>
          <p:nvPr/>
        </p:nvSpPr>
        <p:spPr>
          <a:xfrm>
            <a:off x="5448300" y="260350"/>
            <a:ext cx="1439863" cy="1008063"/>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200" u="none" cap="none" strike="noStrike">
                <a:solidFill>
                  <a:srgbClr val="7030A0"/>
                </a:solidFill>
                <a:latin typeface="Calibri"/>
                <a:ea typeface="Calibri"/>
                <a:cs typeface="Calibri"/>
                <a:sym typeface="Calibri"/>
              </a:rPr>
              <a:t>Relaçoes com</a:t>
            </a:r>
            <a:endParaRPr/>
          </a:p>
          <a:p>
            <a:pPr indent="0" lvl="0" marL="0" marR="0" rtl="0" algn="ctr">
              <a:spcBef>
                <a:spcPts val="0"/>
              </a:spcBef>
              <a:spcAft>
                <a:spcPts val="0"/>
              </a:spcAft>
              <a:buNone/>
            </a:pPr>
            <a:r>
              <a:rPr b="1" i="0" lang="pt-BR" sz="1200" u="none" cap="none" strike="noStrike">
                <a:solidFill>
                  <a:srgbClr val="7030A0"/>
                </a:solidFill>
                <a:latin typeface="Calibri"/>
                <a:ea typeface="Calibri"/>
                <a:cs typeface="Calibri"/>
                <a:sym typeface="Calibri"/>
              </a:rPr>
              <a:t>Governo</a:t>
            </a:r>
            <a:endParaRPr/>
          </a:p>
          <a:p>
            <a:pPr indent="0" lvl="0" marL="0" marR="0" rtl="0" algn="ctr">
              <a:spcBef>
                <a:spcPts val="0"/>
              </a:spcBef>
              <a:spcAft>
                <a:spcPts val="0"/>
              </a:spcAft>
              <a:buNone/>
            </a:pPr>
            <a:r>
              <a:rPr b="1" i="0" lang="pt-BR" sz="1200" u="none" cap="none" strike="noStrike">
                <a:solidFill>
                  <a:srgbClr val="7030A0"/>
                </a:solidFill>
                <a:latin typeface="Calibri"/>
                <a:ea typeface="Calibri"/>
                <a:cs typeface="Calibri"/>
                <a:sym typeface="Calibri"/>
              </a:rPr>
              <a:t>Comunicação</a:t>
            </a:r>
            <a:endParaRPr/>
          </a:p>
          <a:p>
            <a:pPr indent="0" lvl="0" marL="0" marR="0" rtl="0" algn="ctr">
              <a:spcBef>
                <a:spcPts val="0"/>
              </a:spcBef>
              <a:spcAft>
                <a:spcPts val="0"/>
              </a:spcAft>
              <a:buNone/>
            </a:pPr>
            <a:r>
              <a:rPr b="1" i="0" lang="pt-BR" sz="1200" u="none" cap="none" strike="noStrike">
                <a:solidFill>
                  <a:srgbClr val="7030A0"/>
                </a:solidFill>
                <a:latin typeface="Calibri"/>
                <a:ea typeface="Calibri"/>
                <a:cs typeface="Calibri"/>
                <a:sym typeface="Calibri"/>
              </a:rPr>
              <a:t>Corporativa</a:t>
            </a:r>
            <a:endParaRPr/>
          </a:p>
        </p:txBody>
      </p:sp>
      <p:sp>
        <p:nvSpPr>
          <p:cNvPr id="445" name="Google Shape;445;p26"/>
          <p:cNvSpPr/>
          <p:nvPr/>
        </p:nvSpPr>
        <p:spPr>
          <a:xfrm>
            <a:off x="1774825" y="1700213"/>
            <a:ext cx="8785225" cy="1152525"/>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46" name="Google Shape;446;p26"/>
          <p:cNvSpPr/>
          <p:nvPr/>
        </p:nvSpPr>
        <p:spPr>
          <a:xfrm>
            <a:off x="1774825" y="2997200"/>
            <a:ext cx="8785225" cy="1152525"/>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47" name="Google Shape;447;p26"/>
          <p:cNvSpPr/>
          <p:nvPr/>
        </p:nvSpPr>
        <p:spPr>
          <a:xfrm>
            <a:off x="1774825" y="5589588"/>
            <a:ext cx="8785225" cy="1152525"/>
          </a:xfrm>
          <a:prstGeom prst="roundRect">
            <a:avLst>
              <a:gd fmla="val 16667" name="adj"/>
            </a:avLst>
          </a:prstGeom>
          <a:solidFill>
            <a:srgbClr val="D8E2F3"/>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48" name="Google Shape;448;p26"/>
          <p:cNvSpPr/>
          <p:nvPr/>
        </p:nvSpPr>
        <p:spPr>
          <a:xfrm>
            <a:off x="7104063" y="260350"/>
            <a:ext cx="1439862" cy="1008063"/>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200" u="none" cap="none" strike="noStrike">
                <a:solidFill>
                  <a:srgbClr val="7030A0"/>
                </a:solidFill>
                <a:latin typeface="Calibri"/>
                <a:ea typeface="Calibri"/>
                <a:cs typeface="Calibri"/>
                <a:sym typeface="Calibri"/>
              </a:rPr>
              <a:t>Marketing</a:t>
            </a:r>
            <a:endParaRPr/>
          </a:p>
          <a:p>
            <a:pPr indent="0" lvl="0" marL="0" marR="0" rtl="0" algn="ctr">
              <a:spcBef>
                <a:spcPts val="0"/>
              </a:spcBef>
              <a:spcAft>
                <a:spcPts val="0"/>
              </a:spcAft>
              <a:buNone/>
            </a:pPr>
            <a:r>
              <a:rPr b="1" i="0" lang="pt-BR" sz="1200" u="none" cap="none" strike="noStrike">
                <a:solidFill>
                  <a:srgbClr val="7030A0"/>
                </a:solidFill>
                <a:latin typeface="Calibri"/>
                <a:ea typeface="Calibri"/>
                <a:cs typeface="Calibri"/>
                <a:sym typeface="Calibri"/>
              </a:rPr>
              <a:t>Corporativo</a:t>
            </a:r>
            <a:endParaRPr/>
          </a:p>
          <a:p>
            <a:pPr indent="0" lvl="0" marL="0" marR="0" rtl="0" algn="ctr">
              <a:spcBef>
                <a:spcPts val="0"/>
              </a:spcBef>
              <a:spcAft>
                <a:spcPts val="0"/>
              </a:spcAft>
              <a:buNone/>
            </a:pPr>
            <a:r>
              <a:rPr b="1" i="0" lang="pt-BR" sz="1200" u="none" cap="none" strike="noStrike">
                <a:solidFill>
                  <a:srgbClr val="7030A0"/>
                </a:solidFill>
                <a:latin typeface="Calibri"/>
                <a:ea typeface="Calibri"/>
                <a:cs typeface="Calibri"/>
                <a:sym typeface="Calibri"/>
              </a:rPr>
              <a:t>Controle e</a:t>
            </a:r>
            <a:endParaRPr/>
          </a:p>
          <a:p>
            <a:pPr indent="0" lvl="0" marL="0" marR="0" rtl="0" algn="ctr">
              <a:spcBef>
                <a:spcPts val="0"/>
              </a:spcBef>
              <a:spcAft>
                <a:spcPts val="0"/>
              </a:spcAft>
              <a:buNone/>
            </a:pPr>
            <a:r>
              <a:rPr b="1" i="0" lang="pt-BR" sz="1200" u="none" cap="none" strike="noStrike">
                <a:solidFill>
                  <a:srgbClr val="7030A0"/>
                </a:solidFill>
                <a:latin typeface="Calibri"/>
                <a:ea typeface="Calibri"/>
                <a:cs typeface="Calibri"/>
                <a:sym typeface="Calibri"/>
              </a:rPr>
              <a:t>Gestão</a:t>
            </a:r>
            <a:endParaRPr/>
          </a:p>
        </p:txBody>
      </p:sp>
      <p:sp>
        <p:nvSpPr>
          <p:cNvPr id="449" name="Google Shape;449;p26"/>
          <p:cNvSpPr/>
          <p:nvPr/>
        </p:nvSpPr>
        <p:spPr>
          <a:xfrm>
            <a:off x="8832850" y="260350"/>
            <a:ext cx="1439863" cy="1008063"/>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200" u="none" cap="none" strike="noStrike">
                <a:solidFill>
                  <a:srgbClr val="7030A0"/>
                </a:solidFill>
                <a:latin typeface="Calibri"/>
                <a:ea typeface="Calibri"/>
                <a:cs typeface="Calibri"/>
                <a:sym typeface="Calibri"/>
              </a:rPr>
              <a:t>Auditoria</a:t>
            </a:r>
            <a:endParaRPr/>
          </a:p>
        </p:txBody>
      </p:sp>
      <p:sp>
        <p:nvSpPr>
          <p:cNvPr id="450" name="Google Shape;450;p26"/>
          <p:cNvSpPr/>
          <p:nvPr/>
        </p:nvSpPr>
        <p:spPr>
          <a:xfrm>
            <a:off x="1855788" y="1773238"/>
            <a:ext cx="1576387" cy="1008062"/>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Marketing, Vendas e Comissionamento</a:t>
            </a:r>
            <a:endParaRPr/>
          </a:p>
        </p:txBody>
      </p:sp>
      <p:sp>
        <p:nvSpPr>
          <p:cNvPr id="451" name="Google Shape;451;p26"/>
          <p:cNvSpPr/>
          <p:nvPr/>
        </p:nvSpPr>
        <p:spPr>
          <a:xfrm>
            <a:off x="1985963" y="3068638"/>
            <a:ext cx="1446212" cy="1008062"/>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Planejar</a:t>
            </a:r>
            <a:endParaRPr/>
          </a:p>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Catálogo</a:t>
            </a:r>
            <a:endParaRPr/>
          </a:p>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Produtos</a:t>
            </a:r>
            <a:endParaRPr/>
          </a:p>
        </p:txBody>
      </p:sp>
      <p:sp>
        <p:nvSpPr>
          <p:cNvPr id="452" name="Google Shape;452;p26"/>
          <p:cNvSpPr/>
          <p:nvPr/>
        </p:nvSpPr>
        <p:spPr>
          <a:xfrm>
            <a:off x="1985963" y="4365625"/>
            <a:ext cx="1446212" cy="1008063"/>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Planejar</a:t>
            </a:r>
            <a:endParaRPr/>
          </a:p>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Desenvolver</a:t>
            </a:r>
            <a:endParaRPr/>
          </a:p>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Entregáveis</a:t>
            </a:r>
            <a:endParaRPr/>
          </a:p>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(Treinamentos e Franquias)</a:t>
            </a:r>
            <a:endParaRPr/>
          </a:p>
        </p:txBody>
      </p:sp>
      <p:sp>
        <p:nvSpPr>
          <p:cNvPr id="453" name="Google Shape;453;p26"/>
          <p:cNvSpPr/>
          <p:nvPr/>
        </p:nvSpPr>
        <p:spPr>
          <a:xfrm>
            <a:off x="1982788" y="5661025"/>
            <a:ext cx="1446212" cy="1008063"/>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200" u="none" cap="none" strike="noStrike">
                <a:solidFill>
                  <a:srgbClr val="002060"/>
                </a:solidFill>
                <a:latin typeface="Calibri"/>
                <a:ea typeface="Calibri"/>
                <a:cs typeface="Calibri"/>
                <a:sym typeface="Calibri"/>
              </a:rPr>
              <a:t>Contabilidade</a:t>
            </a:r>
            <a:endParaRPr/>
          </a:p>
          <a:p>
            <a:pPr indent="0" lvl="0" marL="0" marR="0" rtl="0" algn="ctr">
              <a:spcBef>
                <a:spcPts val="0"/>
              </a:spcBef>
              <a:spcAft>
                <a:spcPts val="0"/>
              </a:spcAft>
              <a:buNone/>
            </a:pPr>
            <a:r>
              <a:rPr b="1" i="0" lang="pt-BR" sz="1200" u="none" cap="none" strike="noStrike">
                <a:solidFill>
                  <a:srgbClr val="002060"/>
                </a:solidFill>
                <a:latin typeface="Calibri"/>
                <a:ea typeface="Calibri"/>
                <a:cs typeface="Calibri"/>
                <a:sym typeface="Calibri"/>
              </a:rPr>
              <a:t>Financeiro e </a:t>
            </a:r>
            <a:endParaRPr/>
          </a:p>
          <a:p>
            <a:pPr indent="0" lvl="0" marL="0" marR="0" rtl="0" algn="ctr">
              <a:spcBef>
                <a:spcPts val="0"/>
              </a:spcBef>
              <a:spcAft>
                <a:spcPts val="0"/>
              </a:spcAft>
              <a:buNone/>
            </a:pPr>
            <a:r>
              <a:rPr b="1" i="0" lang="pt-BR" sz="1200" u="none" cap="none" strike="noStrike">
                <a:solidFill>
                  <a:srgbClr val="002060"/>
                </a:solidFill>
                <a:latin typeface="Calibri"/>
                <a:ea typeface="Calibri"/>
                <a:cs typeface="Calibri"/>
                <a:sym typeface="Calibri"/>
              </a:rPr>
              <a:t>Tesouraria</a:t>
            </a:r>
            <a:endParaRPr/>
          </a:p>
        </p:txBody>
      </p:sp>
      <p:sp>
        <p:nvSpPr>
          <p:cNvPr id="454" name="Google Shape;454;p26"/>
          <p:cNvSpPr/>
          <p:nvPr/>
        </p:nvSpPr>
        <p:spPr>
          <a:xfrm>
            <a:off x="3648075" y="1773238"/>
            <a:ext cx="1439863" cy="1008062"/>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Gestão Dos</a:t>
            </a:r>
            <a:endParaRPr/>
          </a:p>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Pedidos Firmes</a:t>
            </a:r>
            <a:endParaRPr/>
          </a:p>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Programação</a:t>
            </a:r>
            <a:endParaRPr/>
          </a:p>
        </p:txBody>
      </p:sp>
      <p:sp>
        <p:nvSpPr>
          <p:cNvPr id="455" name="Google Shape;455;p26"/>
          <p:cNvSpPr/>
          <p:nvPr/>
        </p:nvSpPr>
        <p:spPr>
          <a:xfrm>
            <a:off x="3649663" y="3068638"/>
            <a:ext cx="1439862" cy="1008062"/>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Configurar Ofertas e</a:t>
            </a:r>
            <a:endParaRPr/>
          </a:p>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Serviços</a:t>
            </a:r>
            <a:endParaRPr/>
          </a:p>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Novos ou não</a:t>
            </a:r>
            <a:endParaRPr/>
          </a:p>
        </p:txBody>
      </p:sp>
      <p:sp>
        <p:nvSpPr>
          <p:cNvPr id="456" name="Google Shape;456;p26"/>
          <p:cNvSpPr/>
          <p:nvPr/>
        </p:nvSpPr>
        <p:spPr>
          <a:xfrm>
            <a:off x="3649663" y="4387850"/>
            <a:ext cx="1439862" cy="1008063"/>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300" u="none" cap="none" strike="noStrike">
                <a:solidFill>
                  <a:srgbClr val="0070C0"/>
                </a:solidFill>
                <a:latin typeface="Calibri"/>
                <a:ea typeface="Calibri"/>
                <a:cs typeface="Calibri"/>
                <a:sym typeface="Calibri"/>
              </a:rPr>
              <a:t>Realizar a Entrega ou Instalação</a:t>
            </a:r>
            <a:endParaRPr b="0" i="0" sz="1300" u="none" cap="none" strike="noStrike">
              <a:solidFill>
                <a:schemeClr val="accent2"/>
              </a:solidFill>
              <a:latin typeface="Calibri"/>
              <a:ea typeface="Calibri"/>
              <a:cs typeface="Calibri"/>
              <a:sym typeface="Calibri"/>
            </a:endParaRPr>
          </a:p>
        </p:txBody>
      </p:sp>
      <p:sp>
        <p:nvSpPr>
          <p:cNvPr id="457" name="Google Shape;457;p26"/>
          <p:cNvSpPr/>
          <p:nvPr/>
        </p:nvSpPr>
        <p:spPr>
          <a:xfrm>
            <a:off x="3651250" y="5656263"/>
            <a:ext cx="1439863" cy="1008062"/>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200" u="none" cap="none" strike="noStrike">
                <a:solidFill>
                  <a:srgbClr val="002060"/>
                </a:solidFill>
                <a:latin typeface="Calibri"/>
                <a:ea typeface="Calibri"/>
                <a:cs typeface="Calibri"/>
                <a:sym typeface="Calibri"/>
              </a:rPr>
              <a:t>Juridico</a:t>
            </a:r>
            <a:endParaRPr b="1" i="0" sz="1200" u="none" cap="none" strike="noStrike">
              <a:solidFill>
                <a:srgbClr val="002060"/>
              </a:solidFill>
              <a:latin typeface="Calibri"/>
              <a:ea typeface="Calibri"/>
              <a:cs typeface="Calibri"/>
              <a:sym typeface="Calibri"/>
            </a:endParaRPr>
          </a:p>
        </p:txBody>
      </p:sp>
      <p:sp>
        <p:nvSpPr>
          <p:cNvPr id="458" name="Google Shape;458;p26"/>
          <p:cNvSpPr/>
          <p:nvPr/>
        </p:nvSpPr>
        <p:spPr>
          <a:xfrm>
            <a:off x="5448300" y="1773238"/>
            <a:ext cx="1439863" cy="1008062"/>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Gerenciar</a:t>
            </a:r>
            <a:endParaRPr/>
          </a:p>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Acordos, Contratos e</a:t>
            </a:r>
            <a:endParaRPr/>
          </a:p>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Problemas</a:t>
            </a:r>
            <a:endParaRPr/>
          </a:p>
        </p:txBody>
      </p:sp>
      <p:sp>
        <p:nvSpPr>
          <p:cNvPr id="459" name="Google Shape;459;p26"/>
          <p:cNvSpPr/>
          <p:nvPr/>
        </p:nvSpPr>
        <p:spPr>
          <a:xfrm>
            <a:off x="7104063" y="1773238"/>
            <a:ext cx="1439862" cy="1008062"/>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Gerenciar</a:t>
            </a:r>
            <a:endParaRPr/>
          </a:p>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Qualidade</a:t>
            </a:r>
            <a:endParaRPr/>
          </a:p>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E SLA’s</a:t>
            </a:r>
            <a:endParaRPr b="0" i="0" sz="1300" u="none" cap="none" strike="noStrike">
              <a:solidFill>
                <a:schemeClr val="accent2"/>
              </a:solidFill>
              <a:latin typeface="Calibri"/>
              <a:ea typeface="Calibri"/>
              <a:cs typeface="Calibri"/>
              <a:sym typeface="Calibri"/>
            </a:endParaRPr>
          </a:p>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Com Clientes</a:t>
            </a:r>
            <a:endParaRPr/>
          </a:p>
        </p:txBody>
      </p:sp>
      <p:sp>
        <p:nvSpPr>
          <p:cNvPr id="460" name="Google Shape;460;p26"/>
          <p:cNvSpPr/>
          <p:nvPr/>
        </p:nvSpPr>
        <p:spPr>
          <a:xfrm>
            <a:off x="8832850" y="1773238"/>
            <a:ext cx="1525588" cy="1008062"/>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300" u="none" cap="none" strike="noStrike">
                <a:solidFill>
                  <a:srgbClr val="00B050"/>
                </a:solidFill>
                <a:latin typeface="Calibri"/>
                <a:ea typeface="Calibri"/>
                <a:cs typeface="Calibri"/>
                <a:sym typeface="Calibri"/>
              </a:rPr>
              <a:t>Faturamento e</a:t>
            </a:r>
            <a:endParaRPr/>
          </a:p>
          <a:p>
            <a:pPr indent="0" lvl="0" marL="0" marR="0" rtl="0" algn="ctr">
              <a:spcBef>
                <a:spcPts val="0"/>
              </a:spcBef>
              <a:spcAft>
                <a:spcPts val="0"/>
              </a:spcAft>
              <a:buNone/>
            </a:pPr>
            <a:r>
              <a:rPr b="1" i="0" lang="pt-BR" sz="1300" u="none" cap="none" strike="noStrike">
                <a:solidFill>
                  <a:srgbClr val="00B050"/>
                </a:solidFill>
                <a:latin typeface="Calibri"/>
                <a:ea typeface="Calibri"/>
                <a:cs typeface="Calibri"/>
                <a:sym typeface="Calibri"/>
              </a:rPr>
              <a:t>Formas de Cobrança</a:t>
            </a:r>
            <a:endParaRPr/>
          </a:p>
        </p:txBody>
      </p:sp>
      <p:sp>
        <p:nvSpPr>
          <p:cNvPr id="461" name="Google Shape;461;p26"/>
          <p:cNvSpPr/>
          <p:nvPr/>
        </p:nvSpPr>
        <p:spPr>
          <a:xfrm>
            <a:off x="5448300" y="3068638"/>
            <a:ext cx="1439863" cy="1008062"/>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Atendimento </a:t>
            </a:r>
            <a:endParaRPr/>
          </a:p>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E solução</a:t>
            </a:r>
            <a:endParaRPr/>
          </a:p>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 de Problemas</a:t>
            </a:r>
            <a:endParaRPr/>
          </a:p>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Do Serviço</a:t>
            </a:r>
            <a:endParaRPr/>
          </a:p>
        </p:txBody>
      </p:sp>
      <p:sp>
        <p:nvSpPr>
          <p:cNvPr id="462" name="Google Shape;462;p26"/>
          <p:cNvSpPr/>
          <p:nvPr/>
        </p:nvSpPr>
        <p:spPr>
          <a:xfrm>
            <a:off x="8832850" y="3068638"/>
            <a:ext cx="1439863" cy="1008062"/>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300" u="none" cap="none" strike="noStrike">
                <a:solidFill>
                  <a:srgbClr val="00B050"/>
                </a:solidFill>
                <a:latin typeface="Calibri"/>
                <a:ea typeface="Calibri"/>
                <a:cs typeface="Calibri"/>
                <a:sym typeface="Calibri"/>
              </a:rPr>
              <a:t>Preços</a:t>
            </a:r>
            <a:endParaRPr/>
          </a:p>
          <a:p>
            <a:pPr indent="0" lvl="0" marL="0" marR="0" rtl="0" algn="ctr">
              <a:spcBef>
                <a:spcPts val="0"/>
              </a:spcBef>
              <a:spcAft>
                <a:spcPts val="0"/>
              </a:spcAft>
              <a:buNone/>
            </a:pPr>
            <a:r>
              <a:rPr b="1" i="0" lang="pt-BR" sz="1300" u="none" cap="none" strike="noStrike">
                <a:solidFill>
                  <a:srgbClr val="00B050"/>
                </a:solidFill>
                <a:latin typeface="Calibri"/>
                <a:ea typeface="Calibri"/>
                <a:cs typeface="Calibri"/>
                <a:sym typeface="Calibri"/>
              </a:rPr>
              <a:t>Taxas</a:t>
            </a:r>
            <a:endParaRPr/>
          </a:p>
          <a:p>
            <a:pPr indent="0" lvl="0" marL="0" marR="0" rtl="0" algn="ctr">
              <a:spcBef>
                <a:spcPts val="0"/>
              </a:spcBef>
              <a:spcAft>
                <a:spcPts val="0"/>
              </a:spcAft>
              <a:buNone/>
            </a:pPr>
            <a:r>
              <a:rPr b="1" i="0" lang="pt-BR" sz="1300" u="none" cap="none" strike="noStrike">
                <a:solidFill>
                  <a:srgbClr val="00B050"/>
                </a:solidFill>
                <a:latin typeface="Calibri"/>
                <a:ea typeface="Calibri"/>
                <a:cs typeface="Calibri"/>
                <a:sym typeface="Calibri"/>
              </a:rPr>
              <a:t>e </a:t>
            </a:r>
            <a:endParaRPr/>
          </a:p>
          <a:p>
            <a:pPr indent="0" lvl="0" marL="0" marR="0" rtl="0" algn="ctr">
              <a:spcBef>
                <a:spcPts val="0"/>
              </a:spcBef>
              <a:spcAft>
                <a:spcPts val="0"/>
              </a:spcAft>
              <a:buNone/>
            </a:pPr>
            <a:r>
              <a:rPr b="1" i="0" lang="pt-BR" sz="1300" u="none" cap="none" strike="noStrike">
                <a:solidFill>
                  <a:srgbClr val="00B050"/>
                </a:solidFill>
                <a:latin typeface="Calibri"/>
                <a:ea typeface="Calibri"/>
                <a:cs typeface="Calibri"/>
                <a:sym typeface="Calibri"/>
              </a:rPr>
              <a:t>Descontos</a:t>
            </a:r>
            <a:endParaRPr/>
          </a:p>
        </p:txBody>
      </p:sp>
      <p:sp>
        <p:nvSpPr>
          <p:cNvPr id="463" name="Google Shape;463;p26"/>
          <p:cNvSpPr/>
          <p:nvPr/>
        </p:nvSpPr>
        <p:spPr>
          <a:xfrm>
            <a:off x="7124700" y="3076575"/>
            <a:ext cx="1439863" cy="1008063"/>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Gerenciar</a:t>
            </a:r>
            <a:endParaRPr/>
          </a:p>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Qualidade</a:t>
            </a:r>
            <a:endParaRPr/>
          </a:p>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Dos</a:t>
            </a:r>
            <a:endParaRPr/>
          </a:p>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Produtos</a:t>
            </a:r>
            <a:endParaRPr/>
          </a:p>
        </p:txBody>
      </p:sp>
      <p:sp>
        <p:nvSpPr>
          <p:cNvPr id="464" name="Google Shape;464;p26"/>
          <p:cNvSpPr/>
          <p:nvPr/>
        </p:nvSpPr>
        <p:spPr>
          <a:xfrm>
            <a:off x="5448300" y="4384675"/>
            <a:ext cx="1439863" cy="1008063"/>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Gerenciar</a:t>
            </a:r>
            <a:endParaRPr/>
          </a:p>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Qualidade dos</a:t>
            </a:r>
            <a:endParaRPr/>
          </a:p>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entregáveis</a:t>
            </a:r>
            <a:endParaRPr/>
          </a:p>
        </p:txBody>
      </p:sp>
      <p:sp>
        <p:nvSpPr>
          <p:cNvPr id="465" name="Google Shape;465;p26"/>
          <p:cNvSpPr/>
          <p:nvPr/>
        </p:nvSpPr>
        <p:spPr>
          <a:xfrm>
            <a:off x="7104063" y="4384675"/>
            <a:ext cx="1439862" cy="1008063"/>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Garantir  MELHORIA</a:t>
            </a:r>
            <a:endParaRPr/>
          </a:p>
          <a:p>
            <a:pPr indent="0" lvl="0" marL="0" marR="0" rtl="0" algn="ctr">
              <a:spcBef>
                <a:spcPts val="0"/>
              </a:spcBef>
              <a:spcAft>
                <a:spcPts val="0"/>
              </a:spcAft>
              <a:buNone/>
            </a:pPr>
            <a:r>
              <a:rPr b="0" i="0" lang="pt-BR" sz="1300" u="none" cap="none" strike="noStrike">
                <a:solidFill>
                  <a:schemeClr val="accent2"/>
                </a:solidFill>
                <a:latin typeface="Calibri"/>
                <a:ea typeface="Calibri"/>
                <a:cs typeface="Calibri"/>
                <a:sym typeface="Calibri"/>
              </a:rPr>
              <a:t>Continua</a:t>
            </a:r>
            <a:endParaRPr/>
          </a:p>
        </p:txBody>
      </p:sp>
      <p:sp>
        <p:nvSpPr>
          <p:cNvPr id="466" name="Google Shape;466;p26"/>
          <p:cNvSpPr/>
          <p:nvPr/>
        </p:nvSpPr>
        <p:spPr>
          <a:xfrm>
            <a:off x="8832850" y="4384675"/>
            <a:ext cx="1439863" cy="1008063"/>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300" u="none" cap="none" strike="noStrike">
                <a:solidFill>
                  <a:srgbClr val="00B050"/>
                </a:solidFill>
                <a:latin typeface="Calibri"/>
                <a:ea typeface="Calibri"/>
                <a:cs typeface="Calibri"/>
                <a:sym typeface="Calibri"/>
              </a:rPr>
              <a:t>Gerenciar</a:t>
            </a:r>
            <a:endParaRPr/>
          </a:p>
          <a:p>
            <a:pPr indent="0" lvl="0" marL="0" marR="0" rtl="0" algn="ctr">
              <a:spcBef>
                <a:spcPts val="0"/>
              </a:spcBef>
              <a:spcAft>
                <a:spcPts val="0"/>
              </a:spcAft>
              <a:buNone/>
            </a:pPr>
            <a:r>
              <a:rPr b="1" i="0" lang="pt-BR" sz="1300" u="none" cap="none" strike="noStrike">
                <a:solidFill>
                  <a:srgbClr val="00B050"/>
                </a:solidFill>
                <a:latin typeface="Calibri"/>
                <a:ea typeface="Calibri"/>
                <a:cs typeface="Calibri"/>
                <a:sym typeface="Calibri"/>
              </a:rPr>
              <a:t>Informações </a:t>
            </a:r>
            <a:endParaRPr/>
          </a:p>
          <a:p>
            <a:pPr indent="0" lvl="0" marL="0" marR="0" rtl="0" algn="ctr">
              <a:spcBef>
                <a:spcPts val="0"/>
              </a:spcBef>
              <a:spcAft>
                <a:spcPts val="0"/>
              </a:spcAft>
              <a:buNone/>
            </a:pPr>
            <a:r>
              <a:rPr b="1" i="0" lang="pt-BR" sz="1300" u="none" cap="none" strike="noStrike">
                <a:solidFill>
                  <a:srgbClr val="00B050"/>
                </a:solidFill>
                <a:latin typeface="Calibri"/>
                <a:ea typeface="Calibri"/>
                <a:cs typeface="Calibri"/>
                <a:sym typeface="Calibri"/>
              </a:rPr>
              <a:t>E regras para Faturar/Cobrar/</a:t>
            </a:r>
            <a:endParaRPr/>
          </a:p>
          <a:p>
            <a:pPr indent="0" lvl="0" marL="0" marR="0" rtl="0" algn="ctr">
              <a:spcBef>
                <a:spcPts val="0"/>
              </a:spcBef>
              <a:spcAft>
                <a:spcPts val="0"/>
              </a:spcAft>
              <a:buNone/>
            </a:pPr>
            <a:r>
              <a:rPr b="1" i="0" lang="pt-BR" sz="1300" u="none" cap="none" strike="noStrike">
                <a:solidFill>
                  <a:srgbClr val="00B050"/>
                </a:solidFill>
                <a:latin typeface="Calibri"/>
                <a:ea typeface="Calibri"/>
                <a:cs typeface="Calibri"/>
                <a:sym typeface="Calibri"/>
              </a:rPr>
              <a:t>Comissionar</a:t>
            </a:r>
            <a:endParaRPr/>
          </a:p>
        </p:txBody>
      </p:sp>
      <p:sp>
        <p:nvSpPr>
          <p:cNvPr id="467" name="Google Shape;467;p26"/>
          <p:cNvSpPr/>
          <p:nvPr/>
        </p:nvSpPr>
        <p:spPr>
          <a:xfrm>
            <a:off x="5448300" y="5656263"/>
            <a:ext cx="1439863" cy="1008062"/>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200" u="none" cap="none" strike="noStrike">
                <a:solidFill>
                  <a:srgbClr val="002060"/>
                </a:solidFill>
                <a:latin typeface="Calibri"/>
                <a:ea typeface="Calibri"/>
                <a:cs typeface="Calibri"/>
                <a:sym typeface="Calibri"/>
              </a:rPr>
              <a:t>Compras e</a:t>
            </a:r>
            <a:endParaRPr/>
          </a:p>
          <a:p>
            <a:pPr indent="0" lvl="0" marL="0" marR="0" rtl="0" algn="ctr">
              <a:spcBef>
                <a:spcPts val="0"/>
              </a:spcBef>
              <a:spcAft>
                <a:spcPts val="0"/>
              </a:spcAft>
              <a:buNone/>
            </a:pPr>
            <a:r>
              <a:rPr b="1" i="0" lang="pt-BR" sz="1200" u="none" cap="none" strike="noStrike">
                <a:solidFill>
                  <a:srgbClr val="002060"/>
                </a:solidFill>
                <a:latin typeface="Calibri"/>
                <a:ea typeface="Calibri"/>
                <a:cs typeface="Calibri"/>
                <a:sym typeface="Calibri"/>
              </a:rPr>
              <a:t>Logistica</a:t>
            </a:r>
            <a:endParaRPr b="1" i="0" sz="1200" u="none" cap="none" strike="noStrike">
              <a:solidFill>
                <a:srgbClr val="002060"/>
              </a:solidFill>
              <a:latin typeface="Calibri"/>
              <a:ea typeface="Calibri"/>
              <a:cs typeface="Calibri"/>
              <a:sym typeface="Calibri"/>
            </a:endParaRPr>
          </a:p>
        </p:txBody>
      </p:sp>
      <p:sp>
        <p:nvSpPr>
          <p:cNvPr id="468" name="Google Shape;468;p26"/>
          <p:cNvSpPr/>
          <p:nvPr/>
        </p:nvSpPr>
        <p:spPr>
          <a:xfrm>
            <a:off x="7104063" y="5656263"/>
            <a:ext cx="1439862" cy="1008062"/>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200" u="none" cap="none" strike="noStrike">
                <a:solidFill>
                  <a:srgbClr val="002060"/>
                </a:solidFill>
                <a:latin typeface="Calibri"/>
                <a:ea typeface="Calibri"/>
                <a:cs typeface="Calibri"/>
                <a:sym typeface="Calibri"/>
              </a:rPr>
              <a:t>Re.Humanos</a:t>
            </a:r>
            <a:endParaRPr b="1" i="0" sz="1200" u="none" cap="none" strike="noStrike">
              <a:solidFill>
                <a:srgbClr val="002060"/>
              </a:solidFill>
              <a:latin typeface="Calibri"/>
              <a:ea typeface="Calibri"/>
              <a:cs typeface="Calibri"/>
              <a:sym typeface="Calibri"/>
            </a:endParaRPr>
          </a:p>
          <a:p>
            <a:pPr indent="0" lvl="0" marL="0" marR="0" rtl="0" algn="ctr">
              <a:spcBef>
                <a:spcPts val="0"/>
              </a:spcBef>
              <a:spcAft>
                <a:spcPts val="0"/>
              </a:spcAft>
              <a:buNone/>
            </a:pPr>
            <a:r>
              <a:rPr b="1" i="0" lang="pt-BR" sz="1200" u="none" cap="none" strike="noStrike">
                <a:solidFill>
                  <a:srgbClr val="002060"/>
                </a:solidFill>
                <a:latin typeface="Calibri"/>
                <a:ea typeface="Calibri"/>
                <a:cs typeface="Calibri"/>
                <a:sym typeface="Calibri"/>
              </a:rPr>
              <a:t>E</a:t>
            </a:r>
            <a:endParaRPr/>
          </a:p>
          <a:p>
            <a:pPr indent="0" lvl="0" marL="0" marR="0" rtl="0" algn="ctr">
              <a:spcBef>
                <a:spcPts val="0"/>
              </a:spcBef>
              <a:spcAft>
                <a:spcPts val="0"/>
              </a:spcAft>
              <a:buNone/>
            </a:pPr>
            <a:r>
              <a:rPr b="1" i="0" lang="pt-BR" sz="1200" u="none" cap="none" strike="noStrike">
                <a:solidFill>
                  <a:srgbClr val="002060"/>
                </a:solidFill>
                <a:latin typeface="Calibri"/>
                <a:ea typeface="Calibri"/>
                <a:cs typeface="Calibri"/>
                <a:sym typeface="Calibri"/>
              </a:rPr>
              <a:t>Segurança</a:t>
            </a:r>
            <a:endParaRPr/>
          </a:p>
        </p:txBody>
      </p:sp>
      <p:sp>
        <p:nvSpPr>
          <p:cNvPr id="469" name="Google Shape;469;p26"/>
          <p:cNvSpPr/>
          <p:nvPr/>
        </p:nvSpPr>
        <p:spPr>
          <a:xfrm>
            <a:off x="8832850" y="5656263"/>
            <a:ext cx="1439863" cy="1008062"/>
          </a:xfrm>
          <a:prstGeom prst="roundRect">
            <a:avLst>
              <a:gd fmla="val 16667" name="adj"/>
            </a:avLst>
          </a:prstGeom>
          <a:solidFill>
            <a:srgbClr val="F2F2F2"/>
          </a:solidFill>
          <a:ln cap="flat" cmpd="sng" w="9525">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200" u="none" cap="none" strike="noStrike">
                <a:solidFill>
                  <a:srgbClr val="002060"/>
                </a:solidFill>
                <a:latin typeface="Calibri"/>
                <a:ea typeface="Calibri"/>
                <a:cs typeface="Calibri"/>
                <a:sym typeface="Calibri"/>
              </a:rPr>
              <a:t>Tecnologia da</a:t>
            </a:r>
            <a:endParaRPr/>
          </a:p>
          <a:p>
            <a:pPr indent="0" lvl="0" marL="0" marR="0" rtl="0" algn="ctr">
              <a:spcBef>
                <a:spcPts val="0"/>
              </a:spcBef>
              <a:spcAft>
                <a:spcPts val="0"/>
              </a:spcAft>
              <a:buNone/>
            </a:pPr>
            <a:r>
              <a:rPr b="1" i="0" lang="pt-BR" sz="1200" u="none" cap="none" strike="noStrike">
                <a:solidFill>
                  <a:srgbClr val="002060"/>
                </a:solidFill>
                <a:latin typeface="Calibri"/>
                <a:ea typeface="Calibri"/>
                <a:cs typeface="Calibri"/>
                <a:sym typeface="Calibri"/>
              </a:rPr>
              <a:t>Informação</a:t>
            </a:r>
            <a:endParaRPr/>
          </a:p>
        </p:txBody>
      </p:sp>
      <p:sp>
        <p:nvSpPr>
          <p:cNvPr id="470" name="Google Shape;470;p26"/>
          <p:cNvSpPr/>
          <p:nvPr/>
        </p:nvSpPr>
        <p:spPr>
          <a:xfrm>
            <a:off x="1708720" y="3921122"/>
            <a:ext cx="2871299"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1400" u="none" cap="none" strike="noStrike">
                <a:solidFill>
                  <a:srgbClr val="FF7300"/>
                </a:solidFill>
                <a:latin typeface="Calibri"/>
                <a:ea typeface="Calibri"/>
                <a:cs typeface="Calibri"/>
                <a:sym typeface="Calibri"/>
              </a:rPr>
              <a:t>Serviços, Produtos e Manutenção</a:t>
            </a:r>
            <a:endParaRPr/>
          </a:p>
        </p:txBody>
      </p:sp>
      <p:sp>
        <p:nvSpPr>
          <p:cNvPr id="471" name="Google Shape;471;p26"/>
          <p:cNvSpPr/>
          <p:nvPr/>
        </p:nvSpPr>
        <p:spPr>
          <a:xfrm>
            <a:off x="2025502" y="997874"/>
            <a:ext cx="2221762"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1600" u="none" cap="none" strike="noStrike">
                <a:solidFill>
                  <a:srgbClr val="FF7300"/>
                </a:solidFill>
                <a:latin typeface="Calibri"/>
                <a:ea typeface="Calibri"/>
                <a:cs typeface="Calibri"/>
                <a:sym typeface="Calibri"/>
              </a:rPr>
              <a:t>Processos Estratégicos</a:t>
            </a:r>
            <a:endParaRPr/>
          </a:p>
        </p:txBody>
      </p:sp>
      <p:sp>
        <p:nvSpPr>
          <p:cNvPr id="472" name="Google Shape;472;p26"/>
          <p:cNvSpPr/>
          <p:nvPr/>
        </p:nvSpPr>
        <p:spPr>
          <a:xfrm>
            <a:off x="1768296" y="2499739"/>
            <a:ext cx="3060966"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1400" u="none" cap="none" strike="noStrike">
                <a:solidFill>
                  <a:srgbClr val="FF7300"/>
                </a:solidFill>
                <a:latin typeface="Calibri"/>
                <a:ea typeface="Calibri"/>
                <a:cs typeface="Calibri"/>
                <a:sym typeface="Calibri"/>
              </a:rPr>
              <a:t>Processos Atendimento aos clientes</a:t>
            </a:r>
            <a:endParaRPr/>
          </a:p>
        </p:txBody>
      </p:sp>
      <p:sp>
        <p:nvSpPr>
          <p:cNvPr id="473" name="Google Shape;473;p26"/>
          <p:cNvSpPr/>
          <p:nvPr/>
        </p:nvSpPr>
        <p:spPr>
          <a:xfrm>
            <a:off x="3462207" y="5135858"/>
            <a:ext cx="2718693"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1400" u="none" cap="none" strike="noStrike">
                <a:solidFill>
                  <a:srgbClr val="FF7300"/>
                </a:solidFill>
                <a:latin typeface="Calibri"/>
                <a:ea typeface="Calibri"/>
                <a:cs typeface="Calibri"/>
                <a:sym typeface="Calibri"/>
              </a:rPr>
              <a:t>Gerenciamento dos entregáveis</a:t>
            </a:r>
            <a:endParaRPr/>
          </a:p>
        </p:txBody>
      </p:sp>
      <p:sp>
        <p:nvSpPr>
          <p:cNvPr id="474" name="Google Shape;474;p26"/>
          <p:cNvSpPr/>
          <p:nvPr/>
        </p:nvSpPr>
        <p:spPr>
          <a:xfrm>
            <a:off x="2008731" y="6493090"/>
            <a:ext cx="1756506"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1400" u="none" cap="none" strike="noStrike">
                <a:solidFill>
                  <a:srgbClr val="FF7300"/>
                </a:solidFill>
                <a:latin typeface="Calibri"/>
                <a:ea typeface="Calibri"/>
                <a:cs typeface="Calibri"/>
                <a:sym typeface="Calibri"/>
              </a:rPr>
              <a:t>Suporte ao Negócio</a:t>
            </a:r>
            <a:endParaRPr/>
          </a:p>
        </p:txBody>
      </p:sp>
      <p:sp>
        <p:nvSpPr>
          <p:cNvPr id="475" name="Google Shape;475;p26"/>
          <p:cNvSpPr/>
          <p:nvPr/>
        </p:nvSpPr>
        <p:spPr>
          <a:xfrm>
            <a:off x="1833563" y="1735138"/>
            <a:ext cx="8726487" cy="1150937"/>
          </a:xfrm>
          <a:prstGeom prst="homePlate">
            <a:avLst>
              <a:gd fmla="val 50000" name="adj"/>
            </a:avLst>
          </a:prstGeom>
          <a:solidFill>
            <a:schemeClr val="accent1">
              <a:alpha val="28627"/>
            </a:schemeClr>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76" name="Google Shape;476;p26"/>
          <p:cNvSpPr/>
          <p:nvPr/>
        </p:nvSpPr>
        <p:spPr>
          <a:xfrm>
            <a:off x="1855788" y="3005138"/>
            <a:ext cx="8728075" cy="1150937"/>
          </a:xfrm>
          <a:prstGeom prst="homePlate">
            <a:avLst>
              <a:gd fmla="val 50000" name="adj"/>
            </a:avLst>
          </a:prstGeom>
          <a:solidFill>
            <a:schemeClr val="accent1">
              <a:alpha val="28627"/>
            </a:schemeClr>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77" name="Google Shape;477;p26"/>
          <p:cNvSpPr/>
          <p:nvPr/>
        </p:nvSpPr>
        <p:spPr>
          <a:xfrm>
            <a:off x="1855788" y="4314825"/>
            <a:ext cx="8728075" cy="1150938"/>
          </a:xfrm>
          <a:prstGeom prst="homePlate">
            <a:avLst>
              <a:gd fmla="val 50000" name="adj"/>
            </a:avLst>
          </a:prstGeom>
          <a:solidFill>
            <a:schemeClr val="accent1">
              <a:alpha val="28627"/>
            </a:schemeClr>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78" name="Google Shape;478;p26"/>
          <p:cNvSpPr/>
          <p:nvPr/>
        </p:nvSpPr>
        <p:spPr>
          <a:xfrm>
            <a:off x="1989138" y="5573713"/>
            <a:ext cx="8726487" cy="1152525"/>
          </a:xfrm>
          <a:prstGeom prst="homePlate">
            <a:avLst>
              <a:gd fmla="val 50000" name="adj"/>
            </a:avLst>
          </a:prstGeom>
          <a:solidFill>
            <a:schemeClr val="accent1">
              <a:alpha val="28627"/>
            </a:schemeClr>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38"/>
                                        </p:tgtEl>
                                        <p:attrNameLst>
                                          <p:attrName>style.visibility</p:attrName>
                                        </p:attrNameLst>
                                      </p:cBhvr>
                                      <p:to>
                                        <p:strVal val="visible"/>
                                      </p:to>
                                    </p:set>
                                    <p:anim calcmode="lin" valueType="num">
                                      <p:cBhvr additive="base">
                                        <p:cTn dur="500"/>
                                        <p:tgtEl>
                                          <p:spTgt spid="43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35"/>
                                        </p:tgtEl>
                                        <p:attrNameLst>
                                          <p:attrName>style.visibility</p:attrName>
                                        </p:attrNameLst>
                                      </p:cBhvr>
                                      <p:to>
                                        <p:strVal val="visible"/>
                                      </p:to>
                                    </p:set>
                                    <p:anim calcmode="lin" valueType="num">
                                      <p:cBhvr additive="base">
                                        <p:cTn dur="500"/>
                                        <p:tgtEl>
                                          <p:spTgt spid="43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32"/>
                                        </p:tgtEl>
                                        <p:attrNameLst>
                                          <p:attrName>style.visibility</p:attrName>
                                        </p:attrNameLst>
                                      </p:cBhvr>
                                      <p:to>
                                        <p:strVal val="visible"/>
                                      </p:to>
                                    </p:set>
                                    <p:anim calcmode="lin" valueType="num">
                                      <p:cBhvr additive="base">
                                        <p:cTn dur="500"/>
                                        <p:tgtEl>
                                          <p:spTgt spid="43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75"/>
                                        </p:tgtEl>
                                        <p:attrNameLst>
                                          <p:attrName>style.visibility</p:attrName>
                                        </p:attrNameLst>
                                      </p:cBhvr>
                                      <p:to>
                                        <p:strVal val="visible"/>
                                      </p:to>
                                    </p:set>
                                    <p:anim calcmode="lin" valueType="num">
                                      <p:cBhvr additive="base">
                                        <p:cTn dur="500"/>
                                        <p:tgtEl>
                                          <p:spTgt spid="475"/>
                                        </p:tgtEl>
                                        <p:attrNameLst>
                                          <p:attrName>ppt_w</p:attrName>
                                        </p:attrNameLst>
                                      </p:cBhvr>
                                      <p:tavLst>
                                        <p:tav fmla="" tm="0">
                                          <p:val>
                                            <p:strVal val="0"/>
                                          </p:val>
                                        </p:tav>
                                        <p:tav fmla="" tm="100000">
                                          <p:val>
                                            <p:strVal val="#ppt_w"/>
                                          </p:val>
                                        </p:tav>
                                      </p:tavLst>
                                    </p:anim>
                                    <p:anim calcmode="lin" valueType="num">
                                      <p:cBhvr additive="base">
                                        <p:cTn dur="500"/>
                                        <p:tgtEl>
                                          <p:spTgt spid="47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76"/>
                                        </p:tgtEl>
                                        <p:attrNameLst>
                                          <p:attrName>style.visibility</p:attrName>
                                        </p:attrNameLst>
                                      </p:cBhvr>
                                      <p:to>
                                        <p:strVal val="visible"/>
                                      </p:to>
                                    </p:set>
                                    <p:anim calcmode="lin" valueType="num">
                                      <p:cBhvr additive="base">
                                        <p:cTn dur="500"/>
                                        <p:tgtEl>
                                          <p:spTgt spid="476"/>
                                        </p:tgtEl>
                                        <p:attrNameLst>
                                          <p:attrName>ppt_w</p:attrName>
                                        </p:attrNameLst>
                                      </p:cBhvr>
                                      <p:tavLst>
                                        <p:tav fmla="" tm="0">
                                          <p:val>
                                            <p:strVal val="0"/>
                                          </p:val>
                                        </p:tav>
                                        <p:tav fmla="" tm="100000">
                                          <p:val>
                                            <p:strVal val="#ppt_w"/>
                                          </p:val>
                                        </p:tav>
                                      </p:tavLst>
                                    </p:anim>
                                    <p:anim calcmode="lin" valueType="num">
                                      <p:cBhvr additive="base">
                                        <p:cTn dur="500"/>
                                        <p:tgtEl>
                                          <p:spTgt spid="47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77"/>
                                        </p:tgtEl>
                                        <p:attrNameLst>
                                          <p:attrName>style.visibility</p:attrName>
                                        </p:attrNameLst>
                                      </p:cBhvr>
                                      <p:to>
                                        <p:strVal val="visible"/>
                                      </p:to>
                                    </p:set>
                                    <p:anim calcmode="lin" valueType="num">
                                      <p:cBhvr additive="base">
                                        <p:cTn dur="500"/>
                                        <p:tgtEl>
                                          <p:spTgt spid="477"/>
                                        </p:tgtEl>
                                        <p:attrNameLst>
                                          <p:attrName>ppt_w</p:attrName>
                                        </p:attrNameLst>
                                      </p:cBhvr>
                                      <p:tavLst>
                                        <p:tav fmla="" tm="0">
                                          <p:val>
                                            <p:strVal val="0"/>
                                          </p:val>
                                        </p:tav>
                                        <p:tav fmla="" tm="100000">
                                          <p:val>
                                            <p:strVal val="#ppt_w"/>
                                          </p:val>
                                        </p:tav>
                                      </p:tavLst>
                                    </p:anim>
                                    <p:anim calcmode="lin" valueType="num">
                                      <p:cBhvr additive="base">
                                        <p:cTn dur="500"/>
                                        <p:tgtEl>
                                          <p:spTgt spid="477"/>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78"/>
                                        </p:tgtEl>
                                        <p:attrNameLst>
                                          <p:attrName>style.visibility</p:attrName>
                                        </p:attrNameLst>
                                      </p:cBhvr>
                                      <p:to>
                                        <p:strVal val="visible"/>
                                      </p:to>
                                    </p:set>
                                    <p:anim calcmode="lin" valueType="num">
                                      <p:cBhvr additive="base">
                                        <p:cTn dur="500"/>
                                        <p:tgtEl>
                                          <p:spTgt spid="478"/>
                                        </p:tgtEl>
                                        <p:attrNameLst>
                                          <p:attrName>ppt_w</p:attrName>
                                        </p:attrNameLst>
                                      </p:cBhvr>
                                      <p:tavLst>
                                        <p:tav fmla="" tm="0">
                                          <p:val>
                                            <p:strVal val="0"/>
                                          </p:val>
                                        </p:tav>
                                        <p:tav fmla="" tm="100000">
                                          <p:val>
                                            <p:strVal val="#ppt_w"/>
                                          </p:val>
                                        </p:tav>
                                      </p:tavLst>
                                    </p:anim>
                                    <p:anim calcmode="lin" valueType="num">
                                      <p:cBhvr additive="base">
                                        <p:cTn dur="500"/>
                                        <p:tgtEl>
                                          <p:spTgt spid="478"/>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27"/>
          <p:cNvSpPr/>
          <p:nvPr/>
        </p:nvSpPr>
        <p:spPr>
          <a:xfrm>
            <a:off x="1566863" y="266700"/>
            <a:ext cx="1219200" cy="609600"/>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Bolsa de</a:t>
            </a:r>
            <a:endParaRPr/>
          </a:p>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Valores e </a:t>
            </a:r>
            <a:endParaRPr/>
          </a:p>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Acionistas</a:t>
            </a:r>
            <a:endParaRPr/>
          </a:p>
        </p:txBody>
      </p:sp>
      <p:sp>
        <p:nvSpPr>
          <p:cNvPr id="485" name="Google Shape;485;p27"/>
          <p:cNvSpPr/>
          <p:nvPr/>
        </p:nvSpPr>
        <p:spPr>
          <a:xfrm>
            <a:off x="2862263" y="266700"/>
            <a:ext cx="1219200" cy="609600"/>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BANCOS</a:t>
            </a:r>
            <a:endParaRPr/>
          </a:p>
        </p:txBody>
      </p:sp>
      <p:sp>
        <p:nvSpPr>
          <p:cNvPr id="486" name="Google Shape;486;p27"/>
          <p:cNvSpPr/>
          <p:nvPr/>
        </p:nvSpPr>
        <p:spPr>
          <a:xfrm>
            <a:off x="4157663" y="266700"/>
            <a:ext cx="1219200" cy="609600"/>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Fornecedores e</a:t>
            </a:r>
            <a:endParaRPr/>
          </a:p>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Colaboradores</a:t>
            </a:r>
            <a:endParaRPr/>
          </a:p>
        </p:txBody>
      </p:sp>
      <p:sp>
        <p:nvSpPr>
          <p:cNvPr id="487" name="Google Shape;487;p27"/>
          <p:cNvSpPr/>
          <p:nvPr/>
        </p:nvSpPr>
        <p:spPr>
          <a:xfrm>
            <a:off x="5453063" y="266700"/>
            <a:ext cx="1219200" cy="609600"/>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Parceiros de</a:t>
            </a:r>
            <a:endParaRPr/>
          </a:p>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Tecnologia</a:t>
            </a:r>
            <a:endParaRPr/>
          </a:p>
        </p:txBody>
      </p:sp>
      <p:sp>
        <p:nvSpPr>
          <p:cNvPr id="488" name="Google Shape;488;p27"/>
          <p:cNvSpPr/>
          <p:nvPr/>
        </p:nvSpPr>
        <p:spPr>
          <a:xfrm>
            <a:off x="6748463" y="266700"/>
            <a:ext cx="1219200" cy="609600"/>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GOVERNO</a:t>
            </a:r>
            <a:endParaRPr/>
          </a:p>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Leis &amp; Impostos</a:t>
            </a:r>
            <a:endParaRPr/>
          </a:p>
        </p:txBody>
      </p:sp>
      <p:sp>
        <p:nvSpPr>
          <p:cNvPr id="489" name="Google Shape;489;p27"/>
          <p:cNvSpPr/>
          <p:nvPr/>
        </p:nvSpPr>
        <p:spPr>
          <a:xfrm>
            <a:off x="8043863" y="266700"/>
            <a:ext cx="1219200" cy="609600"/>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Entidades</a:t>
            </a:r>
            <a:endParaRPr/>
          </a:p>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Regulatórias e</a:t>
            </a:r>
            <a:endParaRPr/>
          </a:p>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Ambientais</a:t>
            </a:r>
            <a:endParaRPr/>
          </a:p>
        </p:txBody>
      </p:sp>
      <p:sp>
        <p:nvSpPr>
          <p:cNvPr id="490" name="Google Shape;490;p27"/>
          <p:cNvSpPr/>
          <p:nvPr/>
        </p:nvSpPr>
        <p:spPr>
          <a:xfrm>
            <a:off x="9339263" y="266700"/>
            <a:ext cx="1219200" cy="609600"/>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Midia em Geral</a:t>
            </a:r>
            <a:endParaRPr/>
          </a:p>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Procon</a:t>
            </a:r>
            <a:endParaRPr/>
          </a:p>
          <a:p>
            <a:pPr indent="0" lvl="0" marL="0" marR="0" rtl="0" algn="ctr">
              <a:spcBef>
                <a:spcPts val="0"/>
              </a:spcBef>
              <a:spcAft>
                <a:spcPts val="0"/>
              </a:spcAft>
              <a:buNone/>
            </a:pPr>
            <a:r>
              <a:rPr b="1" i="0" lang="pt-BR" sz="1000" u="none" cap="none" strike="noStrike">
                <a:solidFill>
                  <a:schemeClr val="dk1"/>
                </a:solidFill>
                <a:latin typeface="Arial"/>
                <a:ea typeface="Arial"/>
                <a:cs typeface="Arial"/>
                <a:sym typeface="Arial"/>
              </a:rPr>
              <a:t>Pol. Federal</a:t>
            </a:r>
            <a:endParaRPr/>
          </a:p>
        </p:txBody>
      </p:sp>
      <p:sp>
        <p:nvSpPr>
          <p:cNvPr id="491" name="Google Shape;491;p27"/>
          <p:cNvSpPr/>
          <p:nvPr/>
        </p:nvSpPr>
        <p:spPr>
          <a:xfrm>
            <a:off x="4462463" y="1181100"/>
            <a:ext cx="2743200" cy="685800"/>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rgbClr val="00FF00"/>
                </a:solidFill>
                <a:latin typeface="Arial Black"/>
              </a:rPr>
              <a:t>Stakeholders</a:t>
            </a:r>
            <a:br>
              <a:rPr b="1" i="0">
                <a:ln cap="flat" cmpd="sng" w="9525">
                  <a:solidFill>
                    <a:srgbClr val="000000"/>
                  </a:solidFill>
                  <a:prstDash val="solid"/>
                  <a:round/>
                  <a:headEnd len="sm" w="sm" type="none"/>
                  <a:tailEnd len="sm" w="sm" type="none"/>
                </a:ln>
                <a:solidFill>
                  <a:srgbClr val="00FF00"/>
                </a:solidFill>
                <a:latin typeface="Arial Black"/>
              </a:rPr>
            </a:br>
            <a:r>
              <a:rPr b="1" i="0">
                <a:ln cap="flat" cmpd="sng" w="9525">
                  <a:solidFill>
                    <a:srgbClr val="000000"/>
                  </a:solidFill>
                  <a:prstDash val="solid"/>
                  <a:round/>
                  <a:headEnd len="sm" w="sm" type="none"/>
                  <a:tailEnd len="sm" w="sm" type="none"/>
                </a:ln>
                <a:solidFill>
                  <a:srgbClr val="00FF00"/>
                </a:solidFill>
                <a:latin typeface="Arial Black"/>
              </a:rPr>
              <a:t>Cadeia de Valor</a:t>
            </a:r>
          </a:p>
        </p:txBody>
      </p:sp>
      <p:sp>
        <p:nvSpPr>
          <p:cNvPr id="492" name="Google Shape;492;p27"/>
          <p:cNvSpPr/>
          <p:nvPr/>
        </p:nvSpPr>
        <p:spPr>
          <a:xfrm>
            <a:off x="4691063" y="2171700"/>
            <a:ext cx="1447800" cy="457200"/>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200" u="none" cap="none" strike="noStrike">
                <a:solidFill>
                  <a:schemeClr val="dk1"/>
                </a:solidFill>
                <a:latin typeface="Arial"/>
                <a:ea typeface="Arial"/>
                <a:cs typeface="Arial"/>
                <a:sym typeface="Arial"/>
              </a:rPr>
              <a:t>CLIENTES</a:t>
            </a:r>
            <a:endParaRPr/>
          </a:p>
        </p:txBody>
      </p:sp>
      <p:sp>
        <p:nvSpPr>
          <p:cNvPr id="493" name="Google Shape;493;p27"/>
          <p:cNvSpPr/>
          <p:nvPr/>
        </p:nvSpPr>
        <p:spPr>
          <a:xfrm>
            <a:off x="6443663" y="2171700"/>
            <a:ext cx="1447800" cy="457200"/>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200" u="none" cap="none" strike="noStrike">
                <a:solidFill>
                  <a:schemeClr val="dk1"/>
                </a:solidFill>
                <a:latin typeface="Arial"/>
                <a:ea typeface="Arial"/>
                <a:cs typeface="Arial"/>
                <a:sym typeface="Arial"/>
              </a:rPr>
              <a:t>PROCESSOS</a:t>
            </a:r>
            <a:endParaRPr/>
          </a:p>
          <a:p>
            <a:pPr indent="0" lvl="0" marL="0" marR="0" rtl="0" algn="ctr">
              <a:spcBef>
                <a:spcPts val="0"/>
              </a:spcBef>
              <a:spcAft>
                <a:spcPts val="0"/>
              </a:spcAft>
              <a:buNone/>
            </a:pPr>
            <a:r>
              <a:rPr b="1" i="0" lang="pt-BR" sz="1200" u="none" cap="none" strike="noStrike">
                <a:solidFill>
                  <a:schemeClr val="dk1"/>
                </a:solidFill>
                <a:latin typeface="Arial"/>
                <a:ea typeface="Arial"/>
                <a:cs typeface="Arial"/>
                <a:sym typeface="Arial"/>
              </a:rPr>
              <a:t>&amp; Pessoas</a:t>
            </a:r>
            <a:endParaRPr/>
          </a:p>
        </p:txBody>
      </p:sp>
      <p:sp>
        <p:nvSpPr>
          <p:cNvPr id="494" name="Google Shape;494;p27"/>
          <p:cNvSpPr/>
          <p:nvPr/>
        </p:nvSpPr>
        <p:spPr>
          <a:xfrm>
            <a:off x="8424863" y="2171700"/>
            <a:ext cx="1447800" cy="457200"/>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200" u="none" cap="none" strike="noStrike">
                <a:solidFill>
                  <a:schemeClr val="dk1"/>
                </a:solidFill>
                <a:latin typeface="Arial"/>
                <a:ea typeface="Arial"/>
                <a:cs typeface="Arial"/>
                <a:sym typeface="Arial"/>
              </a:rPr>
              <a:t>Aprendizado e</a:t>
            </a:r>
            <a:endParaRPr/>
          </a:p>
          <a:p>
            <a:pPr indent="0" lvl="0" marL="0" marR="0" rtl="0" algn="ctr">
              <a:spcBef>
                <a:spcPts val="0"/>
              </a:spcBef>
              <a:spcAft>
                <a:spcPts val="0"/>
              </a:spcAft>
              <a:buNone/>
            </a:pPr>
            <a:r>
              <a:rPr b="1" i="0" lang="pt-BR" sz="1200" u="none" cap="none" strike="noStrike">
                <a:solidFill>
                  <a:schemeClr val="dk1"/>
                </a:solidFill>
                <a:latin typeface="Arial"/>
                <a:ea typeface="Arial"/>
                <a:cs typeface="Arial"/>
                <a:sym typeface="Arial"/>
              </a:rPr>
              <a:t>INOVAÇÃO</a:t>
            </a:r>
            <a:endParaRPr/>
          </a:p>
        </p:txBody>
      </p:sp>
      <p:cxnSp>
        <p:nvCxnSpPr>
          <p:cNvPr id="495" name="Google Shape;495;p27"/>
          <p:cNvCxnSpPr/>
          <p:nvPr/>
        </p:nvCxnSpPr>
        <p:spPr>
          <a:xfrm>
            <a:off x="2176463" y="952500"/>
            <a:ext cx="2209800" cy="685800"/>
          </a:xfrm>
          <a:prstGeom prst="straightConnector1">
            <a:avLst/>
          </a:prstGeom>
          <a:noFill/>
          <a:ln cap="flat" cmpd="sng" w="9525">
            <a:solidFill>
              <a:srgbClr val="00FF00"/>
            </a:solidFill>
            <a:prstDash val="solid"/>
            <a:round/>
            <a:headEnd len="med" w="med" type="none"/>
            <a:tailEnd len="med" w="med" type="none"/>
          </a:ln>
        </p:spPr>
      </p:cxnSp>
      <p:cxnSp>
        <p:nvCxnSpPr>
          <p:cNvPr id="496" name="Google Shape;496;p27"/>
          <p:cNvCxnSpPr/>
          <p:nvPr/>
        </p:nvCxnSpPr>
        <p:spPr>
          <a:xfrm>
            <a:off x="3471863" y="952500"/>
            <a:ext cx="1066800" cy="533400"/>
          </a:xfrm>
          <a:prstGeom prst="straightConnector1">
            <a:avLst/>
          </a:prstGeom>
          <a:noFill/>
          <a:ln cap="flat" cmpd="sng" w="9525">
            <a:solidFill>
              <a:srgbClr val="00FF00"/>
            </a:solidFill>
            <a:prstDash val="solid"/>
            <a:round/>
            <a:headEnd len="med" w="med" type="none"/>
            <a:tailEnd len="med" w="med" type="none"/>
          </a:ln>
        </p:spPr>
      </p:cxnSp>
      <p:cxnSp>
        <p:nvCxnSpPr>
          <p:cNvPr id="497" name="Google Shape;497;p27"/>
          <p:cNvCxnSpPr/>
          <p:nvPr/>
        </p:nvCxnSpPr>
        <p:spPr>
          <a:xfrm>
            <a:off x="4691063" y="952500"/>
            <a:ext cx="76200" cy="152400"/>
          </a:xfrm>
          <a:prstGeom prst="straightConnector1">
            <a:avLst/>
          </a:prstGeom>
          <a:noFill/>
          <a:ln cap="flat" cmpd="sng" w="9525">
            <a:solidFill>
              <a:srgbClr val="00FF00"/>
            </a:solidFill>
            <a:prstDash val="solid"/>
            <a:round/>
            <a:headEnd len="med" w="med" type="none"/>
            <a:tailEnd len="med" w="med" type="none"/>
          </a:ln>
        </p:spPr>
      </p:cxnSp>
      <p:cxnSp>
        <p:nvCxnSpPr>
          <p:cNvPr id="498" name="Google Shape;498;p27"/>
          <p:cNvCxnSpPr/>
          <p:nvPr/>
        </p:nvCxnSpPr>
        <p:spPr>
          <a:xfrm>
            <a:off x="5986463" y="952500"/>
            <a:ext cx="0" cy="228600"/>
          </a:xfrm>
          <a:prstGeom prst="straightConnector1">
            <a:avLst/>
          </a:prstGeom>
          <a:noFill/>
          <a:ln cap="flat" cmpd="sng" w="9525">
            <a:solidFill>
              <a:srgbClr val="00FF00"/>
            </a:solidFill>
            <a:prstDash val="solid"/>
            <a:round/>
            <a:headEnd len="med" w="med" type="none"/>
            <a:tailEnd len="med" w="med" type="none"/>
          </a:ln>
        </p:spPr>
      </p:cxnSp>
      <p:cxnSp>
        <p:nvCxnSpPr>
          <p:cNvPr id="499" name="Google Shape;499;p27"/>
          <p:cNvCxnSpPr/>
          <p:nvPr/>
        </p:nvCxnSpPr>
        <p:spPr>
          <a:xfrm flipH="1">
            <a:off x="6977063" y="952500"/>
            <a:ext cx="304800" cy="304800"/>
          </a:xfrm>
          <a:prstGeom prst="straightConnector1">
            <a:avLst/>
          </a:prstGeom>
          <a:noFill/>
          <a:ln cap="flat" cmpd="sng" w="9525">
            <a:solidFill>
              <a:srgbClr val="00FF00"/>
            </a:solidFill>
            <a:prstDash val="solid"/>
            <a:round/>
            <a:headEnd len="med" w="med" type="none"/>
            <a:tailEnd len="med" w="med" type="none"/>
          </a:ln>
        </p:spPr>
      </p:cxnSp>
      <p:cxnSp>
        <p:nvCxnSpPr>
          <p:cNvPr id="500" name="Google Shape;500;p27"/>
          <p:cNvCxnSpPr/>
          <p:nvPr/>
        </p:nvCxnSpPr>
        <p:spPr>
          <a:xfrm flipH="1">
            <a:off x="7129463" y="952500"/>
            <a:ext cx="1524000" cy="533400"/>
          </a:xfrm>
          <a:prstGeom prst="straightConnector1">
            <a:avLst/>
          </a:prstGeom>
          <a:noFill/>
          <a:ln cap="flat" cmpd="sng" w="9525">
            <a:solidFill>
              <a:srgbClr val="00FF00"/>
            </a:solidFill>
            <a:prstDash val="solid"/>
            <a:round/>
            <a:headEnd len="med" w="med" type="none"/>
            <a:tailEnd len="med" w="med" type="none"/>
          </a:ln>
        </p:spPr>
      </p:cxnSp>
      <p:cxnSp>
        <p:nvCxnSpPr>
          <p:cNvPr id="501" name="Google Shape;501;p27"/>
          <p:cNvCxnSpPr/>
          <p:nvPr/>
        </p:nvCxnSpPr>
        <p:spPr>
          <a:xfrm flipH="1">
            <a:off x="7281863" y="952500"/>
            <a:ext cx="2590800" cy="685800"/>
          </a:xfrm>
          <a:prstGeom prst="straightConnector1">
            <a:avLst/>
          </a:prstGeom>
          <a:noFill/>
          <a:ln cap="flat" cmpd="sng" w="9525">
            <a:solidFill>
              <a:srgbClr val="00FF00"/>
            </a:solidFill>
            <a:prstDash val="solid"/>
            <a:round/>
            <a:headEnd len="med" w="med" type="none"/>
            <a:tailEnd len="med" w="med" type="none"/>
          </a:ln>
        </p:spPr>
      </p:cxnSp>
      <p:cxnSp>
        <p:nvCxnSpPr>
          <p:cNvPr id="502" name="Google Shape;502;p27"/>
          <p:cNvCxnSpPr/>
          <p:nvPr/>
        </p:nvCxnSpPr>
        <p:spPr>
          <a:xfrm flipH="1" rot="10800000">
            <a:off x="3790950" y="1790700"/>
            <a:ext cx="671513" cy="228600"/>
          </a:xfrm>
          <a:prstGeom prst="straightConnector1">
            <a:avLst/>
          </a:prstGeom>
          <a:noFill/>
          <a:ln cap="flat" cmpd="sng" w="9525">
            <a:solidFill>
              <a:srgbClr val="00FF00"/>
            </a:solidFill>
            <a:prstDash val="solid"/>
            <a:round/>
            <a:headEnd len="med" w="med" type="none"/>
            <a:tailEnd len="med" w="med" type="none"/>
          </a:ln>
        </p:spPr>
      </p:cxnSp>
      <p:cxnSp>
        <p:nvCxnSpPr>
          <p:cNvPr id="503" name="Google Shape;503;p27"/>
          <p:cNvCxnSpPr/>
          <p:nvPr/>
        </p:nvCxnSpPr>
        <p:spPr>
          <a:xfrm>
            <a:off x="7281863" y="1790700"/>
            <a:ext cx="1676400" cy="304800"/>
          </a:xfrm>
          <a:prstGeom prst="straightConnector1">
            <a:avLst/>
          </a:prstGeom>
          <a:noFill/>
          <a:ln cap="flat" cmpd="sng" w="9525">
            <a:solidFill>
              <a:srgbClr val="00FF00"/>
            </a:solidFill>
            <a:prstDash val="solid"/>
            <a:round/>
            <a:headEnd len="med" w="med" type="none"/>
            <a:tailEnd len="med" w="med" type="none"/>
          </a:ln>
        </p:spPr>
      </p:cxnSp>
      <p:cxnSp>
        <p:nvCxnSpPr>
          <p:cNvPr id="504" name="Google Shape;504;p27"/>
          <p:cNvCxnSpPr/>
          <p:nvPr/>
        </p:nvCxnSpPr>
        <p:spPr>
          <a:xfrm flipH="1" rot="10800000">
            <a:off x="5300663" y="1943100"/>
            <a:ext cx="152400" cy="152400"/>
          </a:xfrm>
          <a:prstGeom prst="straightConnector1">
            <a:avLst/>
          </a:prstGeom>
          <a:noFill/>
          <a:ln cap="flat" cmpd="sng" w="9525">
            <a:solidFill>
              <a:srgbClr val="00FF00"/>
            </a:solidFill>
            <a:prstDash val="solid"/>
            <a:round/>
            <a:headEnd len="med" w="med" type="none"/>
            <a:tailEnd len="med" w="med" type="none"/>
          </a:ln>
        </p:spPr>
      </p:cxnSp>
      <p:cxnSp>
        <p:nvCxnSpPr>
          <p:cNvPr id="505" name="Google Shape;505;p27"/>
          <p:cNvCxnSpPr/>
          <p:nvPr/>
        </p:nvCxnSpPr>
        <p:spPr>
          <a:xfrm rot="10800000">
            <a:off x="6824663" y="1943100"/>
            <a:ext cx="228600" cy="152400"/>
          </a:xfrm>
          <a:prstGeom prst="straightConnector1">
            <a:avLst/>
          </a:prstGeom>
          <a:noFill/>
          <a:ln cap="flat" cmpd="sng" w="9525">
            <a:solidFill>
              <a:srgbClr val="00FF00"/>
            </a:solidFill>
            <a:prstDash val="solid"/>
            <a:round/>
            <a:headEnd len="med" w="med" type="none"/>
            <a:tailEnd len="med" w="med" type="none"/>
          </a:ln>
        </p:spPr>
      </p:cxnSp>
      <p:sp>
        <p:nvSpPr>
          <p:cNvPr id="506" name="Google Shape;506;p27"/>
          <p:cNvSpPr txBox="1"/>
          <p:nvPr/>
        </p:nvSpPr>
        <p:spPr>
          <a:xfrm>
            <a:off x="1566863" y="2205038"/>
            <a:ext cx="1279525"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pt-BR" sz="1200" u="none" cap="none" strike="noStrike">
                <a:solidFill>
                  <a:schemeClr val="dk1"/>
                </a:solidFill>
                <a:latin typeface="Arial"/>
                <a:ea typeface="Arial"/>
                <a:cs typeface="Arial"/>
                <a:sym typeface="Arial"/>
              </a:rPr>
              <a:t>O que significa</a:t>
            </a:r>
            <a:endParaRPr/>
          </a:p>
          <a:p>
            <a:pPr indent="0" lvl="0" marL="0" marR="0" rtl="0" algn="l">
              <a:spcBef>
                <a:spcPts val="0"/>
              </a:spcBef>
              <a:spcAft>
                <a:spcPts val="0"/>
              </a:spcAft>
              <a:buNone/>
            </a:pPr>
            <a:r>
              <a:rPr b="1" i="0" lang="pt-BR" sz="1200" u="none" cap="none" strike="noStrike">
                <a:solidFill>
                  <a:schemeClr val="dk1"/>
                </a:solidFill>
                <a:latin typeface="Arial"/>
                <a:ea typeface="Arial"/>
                <a:cs typeface="Arial"/>
                <a:sym typeface="Arial"/>
              </a:rPr>
              <a:t>Sucesso para :</a:t>
            </a:r>
            <a:endParaRPr/>
          </a:p>
        </p:txBody>
      </p:sp>
      <p:grpSp>
        <p:nvGrpSpPr>
          <p:cNvPr id="507" name="Google Shape;507;p27"/>
          <p:cNvGrpSpPr/>
          <p:nvPr/>
        </p:nvGrpSpPr>
        <p:grpSpPr>
          <a:xfrm>
            <a:off x="1558925" y="2806700"/>
            <a:ext cx="9148763" cy="1787525"/>
            <a:chOff x="35496" y="2806254"/>
            <a:chExt cx="9147991" cy="1788110"/>
          </a:xfrm>
        </p:grpSpPr>
        <p:grpSp>
          <p:nvGrpSpPr>
            <p:cNvPr id="508" name="Google Shape;508;p27"/>
            <p:cNvGrpSpPr/>
            <p:nvPr/>
          </p:nvGrpSpPr>
          <p:grpSpPr>
            <a:xfrm>
              <a:off x="35496" y="2806254"/>
              <a:ext cx="9147991" cy="1576146"/>
              <a:chOff x="35496" y="2806254"/>
              <a:chExt cx="9147991" cy="1576146"/>
            </a:xfrm>
          </p:grpSpPr>
          <p:sp>
            <p:nvSpPr>
              <p:cNvPr id="509" name="Google Shape;509;p27"/>
              <p:cNvSpPr/>
              <p:nvPr/>
            </p:nvSpPr>
            <p:spPr>
              <a:xfrm>
                <a:off x="35496" y="2806254"/>
                <a:ext cx="9057511" cy="1559436"/>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0" name="Google Shape;510;p27"/>
              <p:cNvSpPr txBox="1"/>
              <p:nvPr/>
            </p:nvSpPr>
            <p:spPr>
              <a:xfrm>
                <a:off x="42863" y="3289300"/>
                <a:ext cx="99097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pt-BR" sz="1400" u="none" cap="none" strike="noStrike">
                    <a:solidFill>
                      <a:schemeClr val="dk1"/>
                    </a:solidFill>
                    <a:latin typeface="Arial"/>
                    <a:ea typeface="Arial"/>
                    <a:cs typeface="Arial"/>
                    <a:sym typeface="Arial"/>
                  </a:rPr>
                  <a:t>O que é </a:t>
                </a:r>
                <a:endParaRPr/>
              </a:p>
              <a:p>
                <a:pPr indent="0" lvl="0" marL="0" marR="0" rtl="0" algn="l">
                  <a:lnSpc>
                    <a:spcPct val="100000"/>
                  </a:lnSpc>
                  <a:spcBef>
                    <a:spcPts val="0"/>
                  </a:spcBef>
                  <a:spcAft>
                    <a:spcPts val="0"/>
                  </a:spcAft>
                  <a:buClr>
                    <a:schemeClr val="dk1"/>
                  </a:buClr>
                  <a:buSzPts val="1400"/>
                  <a:buFont typeface="Arial"/>
                  <a:buNone/>
                </a:pPr>
                <a:r>
                  <a:rPr b="0" i="0" lang="pt-BR" sz="1400" u="none" cap="none" strike="noStrike">
                    <a:solidFill>
                      <a:schemeClr val="dk1"/>
                    </a:solidFill>
                    <a:latin typeface="Arial"/>
                    <a:ea typeface="Arial"/>
                    <a:cs typeface="Arial"/>
                    <a:sym typeface="Arial"/>
                  </a:rPr>
                  <a:t>Percebido</a:t>
                </a:r>
                <a:endParaRPr/>
              </a:p>
            </p:txBody>
          </p:sp>
          <p:sp>
            <p:nvSpPr>
              <p:cNvPr id="511" name="Google Shape;511;p27"/>
              <p:cNvSpPr/>
              <p:nvPr/>
            </p:nvSpPr>
            <p:spPr>
              <a:xfrm>
                <a:off x="899023" y="2857071"/>
                <a:ext cx="152387" cy="1372049"/>
              </a:xfrm>
              <a:prstGeom prst="leftBrace">
                <a:avLst>
                  <a:gd fmla="val 75000" name="adj1"/>
                  <a:gd fmla="val 50000" name="adj2"/>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1000" u="none" cap="none" strike="noStrike">
                  <a:solidFill>
                    <a:schemeClr val="dk1"/>
                  </a:solidFill>
                  <a:latin typeface="Arial"/>
                  <a:ea typeface="Arial"/>
                  <a:cs typeface="Arial"/>
                  <a:sym typeface="Arial"/>
                </a:endParaRPr>
              </a:p>
            </p:txBody>
          </p:sp>
          <p:sp>
            <p:nvSpPr>
              <p:cNvPr id="512" name="Google Shape;512;p27"/>
              <p:cNvSpPr txBox="1"/>
              <p:nvPr/>
            </p:nvSpPr>
            <p:spPr>
              <a:xfrm>
                <a:off x="2915816" y="2924944"/>
                <a:ext cx="1765227" cy="1384995"/>
              </a:xfrm>
              <a:prstGeom prst="rect">
                <a:avLst/>
              </a:prstGeom>
              <a:noFill/>
              <a:ln>
                <a:noFill/>
              </a:ln>
            </p:spPr>
            <p:txBody>
              <a:bodyPr anchorCtr="0" anchor="t" bIns="45700" lIns="91425" spcFirstLastPara="1" rIns="91425"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VALOR</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IMAGEM</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MARKET-SHARE</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MIND-SHARE</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DEMANDA</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Qualidade Serviço</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Respeito consumidor</a:t>
                </a:r>
                <a:endParaRPr/>
              </a:p>
            </p:txBody>
          </p:sp>
          <p:sp>
            <p:nvSpPr>
              <p:cNvPr id="513" name="Google Shape;513;p27"/>
              <p:cNvSpPr txBox="1"/>
              <p:nvPr/>
            </p:nvSpPr>
            <p:spPr>
              <a:xfrm>
                <a:off x="4499992" y="2996952"/>
                <a:ext cx="2306847" cy="1385448"/>
              </a:xfrm>
              <a:prstGeom prst="rect">
                <a:avLst/>
              </a:prstGeom>
              <a:noFill/>
              <a:ln>
                <a:noFill/>
              </a:ln>
            </p:spPr>
            <p:txBody>
              <a:bodyPr anchorCtr="0" anchor="t" bIns="45700" lIns="91425" spcFirstLastPara="1" rIns="91425"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EXCELÊNC. OPERACIONAL</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MELHORIA CONTINUA</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EDUCAÇÃO PESSOAL</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TL-9000  </a:t>
                </a:r>
                <a:r>
                  <a:rPr b="1" i="0" lang="pt-BR" sz="1200" u="none" cap="none" strike="noStrike">
                    <a:solidFill>
                      <a:schemeClr val="dk1"/>
                    </a:solidFill>
                    <a:latin typeface="Arial"/>
                    <a:ea typeface="Arial"/>
                    <a:cs typeface="Arial"/>
                    <a:sym typeface="Arial"/>
                  </a:rPr>
                  <a:t>/  PNQ</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GESTÃO DO NEGÓCIO</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VELOCIDADE Atendimentos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‘Satisfação em pertencer</a:t>
                </a:r>
                <a:endParaRPr/>
              </a:p>
            </p:txBody>
          </p:sp>
          <p:sp>
            <p:nvSpPr>
              <p:cNvPr id="514" name="Google Shape;514;p27"/>
              <p:cNvSpPr txBox="1"/>
              <p:nvPr/>
            </p:nvSpPr>
            <p:spPr>
              <a:xfrm>
                <a:off x="6660232" y="3133417"/>
                <a:ext cx="2523255" cy="1015663"/>
              </a:xfrm>
              <a:prstGeom prst="rect">
                <a:avLst/>
              </a:prstGeom>
              <a:noFill/>
              <a:ln>
                <a:noFill/>
              </a:ln>
            </p:spPr>
            <p:txBody>
              <a:bodyPr anchorCtr="0" anchor="t" bIns="45700" lIns="91425" spcFirstLastPara="1" rIns="91425"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NOVOS PRODUTOS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INOVAÇÃO &gt; CONCORRÊNCIA</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BENCHMARK COM MERCADO</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NO. PROJETOS CONCLUIDOS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PARCERIAS DE ALTO NIVEL</a:t>
                </a:r>
                <a:endParaRPr/>
              </a:p>
            </p:txBody>
          </p:sp>
        </p:grpSp>
        <p:sp>
          <p:nvSpPr>
            <p:cNvPr id="515" name="Google Shape;515;p27"/>
            <p:cNvSpPr txBox="1"/>
            <p:nvPr/>
          </p:nvSpPr>
          <p:spPr>
            <a:xfrm>
              <a:off x="1043608" y="2840038"/>
              <a:ext cx="1861215" cy="1754326"/>
            </a:xfrm>
            <a:prstGeom prst="rect">
              <a:avLst/>
            </a:prstGeom>
            <a:noFill/>
            <a:ln>
              <a:noFill/>
            </a:ln>
          </p:spPr>
          <p:txBody>
            <a:bodyPr anchorCtr="0" anchor="t" bIns="45700" lIns="91425" spcFirstLastPara="1" rIns="91425"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ROI</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CREDIBILIDADE</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CAPAC. RE-INVESTIR</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ENDIVIDAMENTO</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GIRO DO CAPITAL</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Cash-Flow</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PROFITABILITY</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SALES BACKLOG</a:t>
              </a:r>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p:txBody>
        </p:sp>
      </p:grpSp>
      <p:sp>
        <p:nvSpPr>
          <p:cNvPr id="516" name="Google Shape;516;p27"/>
          <p:cNvSpPr/>
          <p:nvPr/>
        </p:nvSpPr>
        <p:spPr>
          <a:xfrm>
            <a:off x="2938463" y="2171700"/>
            <a:ext cx="1447800" cy="457200"/>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t-BR" sz="1200" u="none" cap="none" strike="noStrike">
                <a:solidFill>
                  <a:schemeClr val="dk1"/>
                </a:solidFill>
                <a:latin typeface="Arial"/>
                <a:ea typeface="Arial"/>
                <a:cs typeface="Arial"/>
                <a:sym typeface="Arial"/>
              </a:rPr>
              <a:t> Shareholders</a:t>
            </a:r>
            <a:endParaRPr b="1" i="0" sz="12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rPr b="1" i="0" lang="pt-BR" sz="1200" u="none" cap="none" strike="noStrike">
                <a:solidFill>
                  <a:schemeClr val="dk1"/>
                </a:solidFill>
                <a:latin typeface="Arial"/>
                <a:ea typeface="Arial"/>
                <a:cs typeface="Arial"/>
                <a:sym typeface="Arial"/>
              </a:rPr>
              <a:t>Acionistas</a:t>
            </a:r>
            <a:endParaRPr/>
          </a:p>
        </p:txBody>
      </p:sp>
      <p:grpSp>
        <p:nvGrpSpPr>
          <p:cNvPr id="517" name="Google Shape;517;p27"/>
          <p:cNvGrpSpPr/>
          <p:nvPr/>
        </p:nvGrpSpPr>
        <p:grpSpPr>
          <a:xfrm>
            <a:off x="1570038" y="4454525"/>
            <a:ext cx="9105900" cy="2644775"/>
            <a:chOff x="42863" y="4453781"/>
            <a:chExt cx="9105513" cy="2644143"/>
          </a:xfrm>
        </p:grpSpPr>
        <p:sp>
          <p:nvSpPr>
            <p:cNvPr id="518" name="Google Shape;518;p27"/>
            <p:cNvSpPr/>
            <p:nvPr/>
          </p:nvSpPr>
          <p:spPr>
            <a:xfrm>
              <a:off x="42863" y="4453781"/>
              <a:ext cx="9057890" cy="2287041"/>
            </a:xfrm>
            <a:prstGeom prst="rect">
              <a:avLst/>
            </a:prstGeom>
            <a:solidFill>
              <a:srgbClr val="92D050"/>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9" name="Google Shape;519;p27"/>
            <p:cNvSpPr txBox="1"/>
            <p:nvPr/>
          </p:nvSpPr>
          <p:spPr>
            <a:xfrm>
              <a:off x="119063" y="5118100"/>
              <a:ext cx="840295"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pt-BR" sz="1400" u="none" cap="none" strike="noStrike">
                  <a:solidFill>
                    <a:schemeClr val="dk1"/>
                  </a:solidFill>
                  <a:latin typeface="Arial"/>
                  <a:ea typeface="Arial"/>
                  <a:cs typeface="Arial"/>
                  <a:sym typeface="Arial"/>
                </a:rPr>
                <a:t>O que é</a:t>
              </a:r>
              <a:endParaRPr/>
            </a:p>
            <a:p>
              <a:pPr indent="0" lvl="0" marL="0" marR="0" rtl="0" algn="l">
                <a:lnSpc>
                  <a:spcPct val="100000"/>
                </a:lnSpc>
                <a:spcBef>
                  <a:spcPts val="0"/>
                </a:spcBef>
                <a:spcAft>
                  <a:spcPts val="0"/>
                </a:spcAft>
                <a:buClr>
                  <a:schemeClr val="dk1"/>
                </a:buClr>
                <a:buSzPts val="1400"/>
                <a:buFont typeface="Arial"/>
                <a:buNone/>
              </a:pPr>
              <a:r>
                <a:rPr b="1" i="0" lang="pt-BR" sz="1400" u="none" cap="none" strike="noStrike">
                  <a:solidFill>
                    <a:schemeClr val="dk1"/>
                  </a:solidFill>
                  <a:latin typeface="Arial"/>
                  <a:ea typeface="Arial"/>
                  <a:cs typeface="Arial"/>
                  <a:sym typeface="Arial"/>
                </a:rPr>
                <a:t>Medido</a:t>
              </a:r>
              <a:endParaRPr/>
            </a:p>
            <a:p>
              <a:pPr indent="0" lvl="0" marL="0" marR="0" rtl="0" algn="l">
                <a:lnSpc>
                  <a:spcPct val="100000"/>
                </a:lnSpc>
                <a:spcBef>
                  <a:spcPts val="0"/>
                </a:spcBef>
                <a:spcAft>
                  <a:spcPts val="0"/>
                </a:spcAft>
                <a:buClr>
                  <a:schemeClr val="dk1"/>
                </a:buClr>
                <a:buSzPts val="1400"/>
                <a:buFont typeface="Arial"/>
                <a:buNone/>
              </a:pPr>
              <a:r>
                <a:rPr b="1" i="0" lang="pt-BR" sz="1400" u="none" cap="none" strike="noStrike">
                  <a:solidFill>
                    <a:schemeClr val="dk1"/>
                  </a:solidFill>
                  <a:latin typeface="Arial"/>
                  <a:ea typeface="Arial"/>
                  <a:cs typeface="Arial"/>
                  <a:sym typeface="Arial"/>
                </a:rPr>
                <a:t>KPI´s</a:t>
              </a:r>
              <a:endParaRPr/>
            </a:p>
          </p:txBody>
        </p:sp>
        <p:sp>
          <p:nvSpPr>
            <p:cNvPr id="520" name="Google Shape;520;p27"/>
            <p:cNvSpPr/>
            <p:nvPr/>
          </p:nvSpPr>
          <p:spPr>
            <a:xfrm>
              <a:off x="900077" y="4533137"/>
              <a:ext cx="228590" cy="2056908"/>
            </a:xfrm>
            <a:prstGeom prst="leftBrace">
              <a:avLst>
                <a:gd fmla="val 75000" name="adj1"/>
                <a:gd fmla="val 50000" name="adj2"/>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1000" u="none" cap="none" strike="noStrike">
                <a:solidFill>
                  <a:schemeClr val="dk1"/>
                </a:solidFill>
                <a:latin typeface="Arial"/>
                <a:ea typeface="Arial"/>
                <a:cs typeface="Arial"/>
                <a:sym typeface="Arial"/>
              </a:endParaRPr>
            </a:p>
          </p:txBody>
        </p:sp>
        <p:sp>
          <p:nvSpPr>
            <p:cNvPr id="521" name="Google Shape;521;p27"/>
            <p:cNvSpPr txBox="1"/>
            <p:nvPr/>
          </p:nvSpPr>
          <p:spPr>
            <a:xfrm>
              <a:off x="1043608" y="4592638"/>
              <a:ext cx="2098292" cy="2123657"/>
            </a:xfrm>
            <a:prstGeom prst="rect">
              <a:avLst/>
            </a:prstGeom>
            <a:noFill/>
            <a:ln>
              <a:noFill/>
            </a:ln>
          </p:spPr>
          <p:txBody>
            <a:bodyPr anchorCtr="0" anchor="t" bIns="45700" lIns="91425" spcFirstLastPara="1" rIns="91425"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RETORNO CAPITAL</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RENTABILIDADE</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CRESCIMENTO &gt; 18%</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RISCO PEQUENO</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a:t>
              </a:r>
              <a:r>
                <a:rPr b="1" i="0" lang="pt-BR" sz="1200" u="none" cap="none" strike="noStrike">
                  <a:solidFill>
                    <a:schemeClr val="dk1"/>
                  </a:solidFill>
                  <a:latin typeface="Arial"/>
                  <a:ea typeface="Arial"/>
                  <a:cs typeface="Arial"/>
                  <a:sym typeface="Arial"/>
                </a:rPr>
                <a:t>PERDAS NAS RECEITAS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a:t>
              </a:r>
              <a:r>
                <a:rPr b="1" i="0" lang="pt-BR" sz="1200" u="none" cap="none" strike="noStrike">
                  <a:solidFill>
                    <a:schemeClr val="dk1"/>
                  </a:solidFill>
                  <a:latin typeface="Arial"/>
                  <a:ea typeface="Arial"/>
                  <a:cs typeface="Arial"/>
                  <a:sym typeface="Arial"/>
                </a:rPr>
                <a:t>BREAK EVEN</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a:t>
              </a:r>
              <a:r>
                <a:rPr b="1" i="0" lang="pt-BR" sz="1200" u="none" cap="none" strike="noStrike">
                  <a:solidFill>
                    <a:schemeClr val="dk1"/>
                  </a:solidFill>
                  <a:latin typeface="Arial"/>
                  <a:ea typeface="Arial"/>
                  <a:cs typeface="Arial"/>
                  <a:sym typeface="Arial"/>
                </a:rPr>
                <a:t>DEMANDA VENDAS</a:t>
              </a:r>
              <a:endParaRPr/>
            </a:p>
            <a:p>
              <a:pPr indent="-76200" lvl="0" marL="0" marR="0" rtl="0" algn="l">
                <a:lnSpc>
                  <a:spcPct val="100000"/>
                </a:lnSpc>
                <a:spcBef>
                  <a:spcPts val="0"/>
                </a:spcBef>
                <a:spcAft>
                  <a:spcPts val="0"/>
                </a:spcAft>
                <a:buClr>
                  <a:schemeClr val="dk1"/>
                </a:buClr>
                <a:buSzPts val="1200"/>
                <a:buFont typeface="Arial"/>
                <a:buChar char="•"/>
              </a:pPr>
              <a:r>
                <a:rPr b="1" i="0" lang="pt-BR" sz="1200" u="none" cap="none" strike="noStrike">
                  <a:solidFill>
                    <a:schemeClr val="dk1"/>
                  </a:solidFill>
                  <a:latin typeface="Arial"/>
                  <a:ea typeface="Arial"/>
                  <a:cs typeface="Arial"/>
                  <a:sym typeface="Arial"/>
                </a:rPr>
                <a:t> % DA CAPAC. USADA</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Report Socio-Ambiental</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Aprovação Auditoria Ext.</a:t>
              </a:r>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522" name="Google Shape;522;p27"/>
            <p:cNvSpPr txBox="1"/>
            <p:nvPr/>
          </p:nvSpPr>
          <p:spPr>
            <a:xfrm>
              <a:off x="2693875" y="5658406"/>
              <a:ext cx="184142" cy="24441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i="0" sz="1000" u="none" cap="none" strike="noStrike">
                <a:solidFill>
                  <a:schemeClr val="dk1"/>
                </a:solidFill>
                <a:latin typeface="Arial"/>
                <a:ea typeface="Arial"/>
                <a:cs typeface="Arial"/>
                <a:sym typeface="Arial"/>
              </a:endParaRPr>
            </a:p>
          </p:txBody>
        </p:sp>
        <p:sp>
          <p:nvSpPr>
            <p:cNvPr id="523" name="Google Shape;523;p27"/>
            <p:cNvSpPr txBox="1"/>
            <p:nvPr/>
          </p:nvSpPr>
          <p:spPr>
            <a:xfrm>
              <a:off x="2915816" y="4636293"/>
              <a:ext cx="1968685" cy="1754325"/>
            </a:xfrm>
            <a:prstGeom prst="rect">
              <a:avLst/>
            </a:prstGeom>
            <a:noFill/>
            <a:ln>
              <a:noFill/>
            </a:ln>
          </p:spPr>
          <p:txBody>
            <a:bodyPr anchorCtr="0" anchor="t" bIns="45700" lIns="91425" spcFirstLastPara="1" rIns="91425"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No. Horas c/ Clientes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No. Campanhas Mktng.</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&lt;&lt; reclamações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no. &lt;&lt; Churn</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 Mkt. Share</a:t>
              </a:r>
              <a:endParaRPr/>
            </a:p>
            <a:p>
              <a:pPr indent="-76200" lvl="0" marL="0" marR="0" rtl="0" algn="l">
                <a:lnSpc>
                  <a:spcPct val="100000"/>
                </a:lnSpc>
                <a:spcBef>
                  <a:spcPts val="0"/>
                </a:spcBef>
                <a:spcAft>
                  <a:spcPts val="0"/>
                </a:spcAft>
                <a:buClr>
                  <a:schemeClr val="dk1"/>
                </a:buClr>
                <a:buSzPts val="1200"/>
                <a:buFont typeface="Arial"/>
                <a:buChar char="•"/>
              </a:pPr>
              <a:r>
                <a:rPr b="1" i="0" lang="pt-BR" sz="1200" u="none" cap="none" strike="noStrike">
                  <a:solidFill>
                    <a:schemeClr val="dk1"/>
                  </a:solidFill>
                  <a:latin typeface="Arial"/>
                  <a:ea typeface="Arial"/>
                  <a:cs typeface="Arial"/>
                  <a:sym typeface="Arial"/>
                </a:rPr>
                <a:t> Inadimplência</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a:t>
              </a:r>
              <a:r>
                <a:rPr b="1" i="0" lang="pt-BR" sz="1200" u="none" cap="none" strike="noStrike">
                  <a:solidFill>
                    <a:schemeClr val="dk1"/>
                  </a:solidFill>
                  <a:latin typeface="Arial"/>
                  <a:ea typeface="Arial"/>
                  <a:cs typeface="Arial"/>
                  <a:sym typeface="Arial"/>
                </a:rPr>
                <a:t>Valor de Cada Cliente</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%Retorno de clientes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%Retorno Projetos Sust.</a:t>
              </a:r>
              <a:endParaRPr/>
            </a:p>
          </p:txBody>
        </p:sp>
        <p:sp>
          <p:nvSpPr>
            <p:cNvPr id="524" name="Google Shape;524;p27"/>
            <p:cNvSpPr txBox="1"/>
            <p:nvPr/>
          </p:nvSpPr>
          <p:spPr>
            <a:xfrm>
              <a:off x="4716016" y="4604935"/>
              <a:ext cx="2162599" cy="2492989"/>
            </a:xfrm>
            <a:prstGeom prst="rect">
              <a:avLst/>
            </a:prstGeom>
            <a:noFill/>
            <a:ln>
              <a:noFill/>
            </a:ln>
          </p:spPr>
          <p:txBody>
            <a:bodyPr anchorCtr="0" anchor="t" bIns="45700" lIns="91425" spcFirstLastPara="1" rIns="91425"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No. Sugestões Implement.</a:t>
              </a:r>
              <a:endParaRPr/>
            </a:p>
            <a:p>
              <a:pPr indent="-76200" lvl="0" marL="0" marR="0" rtl="0" algn="l">
                <a:lnSpc>
                  <a:spcPct val="100000"/>
                </a:lnSpc>
                <a:spcBef>
                  <a:spcPts val="0"/>
                </a:spcBef>
                <a:spcAft>
                  <a:spcPts val="0"/>
                </a:spcAft>
                <a:buClr>
                  <a:schemeClr val="dk1"/>
                </a:buClr>
                <a:buSzPts val="1200"/>
                <a:buFont typeface="Arial"/>
                <a:buChar char="•"/>
              </a:pPr>
              <a:r>
                <a:rPr b="1" i="0" lang="pt-BR" sz="1200" u="none" cap="none" strike="noStrike">
                  <a:solidFill>
                    <a:schemeClr val="dk1"/>
                  </a:solidFill>
                  <a:latin typeface="Arial"/>
                  <a:ea typeface="Arial"/>
                  <a:cs typeface="Arial"/>
                  <a:sym typeface="Arial"/>
                </a:rPr>
                <a:t> Processos Otimizados</a:t>
              </a:r>
              <a:endParaRPr/>
            </a:p>
            <a:p>
              <a:pPr indent="-76200" lvl="0" marL="0" marR="0" rtl="0" algn="l">
                <a:lnSpc>
                  <a:spcPct val="100000"/>
                </a:lnSpc>
                <a:spcBef>
                  <a:spcPts val="0"/>
                </a:spcBef>
                <a:spcAft>
                  <a:spcPts val="0"/>
                </a:spcAft>
                <a:buClr>
                  <a:schemeClr val="dk1"/>
                </a:buClr>
                <a:buSzPts val="1200"/>
                <a:buFont typeface="Arial"/>
                <a:buChar char="•"/>
              </a:pPr>
              <a:r>
                <a:rPr b="1" i="0" lang="pt-BR" sz="1200" u="none" cap="none" strike="noStrike">
                  <a:solidFill>
                    <a:schemeClr val="dk1"/>
                  </a:solidFill>
                  <a:latin typeface="Arial"/>
                  <a:ea typeface="Arial"/>
                  <a:cs typeface="Arial"/>
                  <a:sym typeface="Arial"/>
                </a:rPr>
                <a:t> Estrutura de Custo</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a:t>
              </a:r>
              <a:r>
                <a:rPr b="1" i="0" lang="pt-BR" sz="1200" u="none" cap="none" strike="noStrike">
                  <a:solidFill>
                    <a:schemeClr val="dk1"/>
                  </a:solidFill>
                  <a:latin typeface="Arial"/>
                  <a:ea typeface="Arial"/>
                  <a:cs typeface="Arial"/>
                  <a:sym typeface="Arial"/>
                </a:rPr>
                <a:t>Modelo de gestão</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Disponib. de Informação</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No. Horas Treinamento</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No. Minutos paradas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a:t>
              </a:r>
              <a:r>
                <a:rPr b="1" i="0" lang="pt-BR" sz="1200" u="none" cap="none" strike="noStrike">
                  <a:solidFill>
                    <a:schemeClr val="dk1"/>
                  </a:solidFill>
                  <a:latin typeface="Arial"/>
                  <a:ea typeface="Arial"/>
                  <a:cs typeface="Arial"/>
                  <a:sym typeface="Arial"/>
                </a:rPr>
                <a:t> Erros devido a processo</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a:t>
              </a:r>
              <a:r>
                <a:rPr b="1" i="0" lang="pt-BR" sz="1200" u="none" cap="none" strike="noStrike">
                  <a:solidFill>
                    <a:schemeClr val="dk1"/>
                  </a:solidFill>
                  <a:latin typeface="Arial"/>
                  <a:ea typeface="Arial"/>
                  <a:cs typeface="Arial"/>
                  <a:sym typeface="Arial"/>
                </a:rPr>
                <a:t>No. Erros sistêmicos </a:t>
              </a:r>
              <a:r>
                <a:rPr b="0" i="0" lang="pt-BR" sz="1200" u="none" cap="none" strike="noStrike">
                  <a:solidFill>
                    <a:schemeClr val="dk1"/>
                  </a:solidFill>
                  <a:latin typeface="Arial"/>
                  <a:ea typeface="Arial"/>
                  <a:cs typeface="Arial"/>
                  <a:sym typeface="Arial"/>
                </a:rPr>
                <a:t>!!</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Aderência à Arquitetura</a:t>
              </a:r>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525" name="Google Shape;525;p27"/>
            <p:cNvSpPr txBox="1"/>
            <p:nvPr/>
          </p:nvSpPr>
          <p:spPr>
            <a:xfrm>
              <a:off x="6626734" y="4636293"/>
              <a:ext cx="2521642" cy="1938991"/>
            </a:xfrm>
            <a:prstGeom prst="rect">
              <a:avLst/>
            </a:prstGeom>
            <a:noFill/>
            <a:ln>
              <a:noFill/>
            </a:ln>
          </p:spPr>
          <p:txBody>
            <a:bodyPr anchorCtr="0" anchor="t" bIns="45700" lIns="91425" spcFirstLastPara="1" rIns="91425"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a:t>
              </a:r>
              <a:r>
                <a:rPr b="1" i="0" lang="pt-BR" sz="1200" u="none" cap="none" strike="noStrike">
                  <a:solidFill>
                    <a:schemeClr val="dk1"/>
                  </a:solidFill>
                  <a:latin typeface="Arial"/>
                  <a:ea typeface="Arial"/>
                  <a:cs typeface="Arial"/>
                  <a:sym typeface="Arial"/>
                </a:rPr>
                <a:t>% Retorno s/ Novos Produtos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No. Novos Produtos/Mês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Performance em Projetos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No. Erros em produtos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a:t>
              </a:r>
              <a:r>
                <a:rPr b="1" i="0" lang="pt-BR" sz="1200" u="none" cap="none" strike="noStrike">
                  <a:solidFill>
                    <a:schemeClr val="dk1"/>
                  </a:solidFill>
                  <a:latin typeface="Arial"/>
                  <a:ea typeface="Arial"/>
                  <a:cs typeface="Arial"/>
                  <a:sym typeface="Arial"/>
                </a:rPr>
                <a:t>Dependência de Fornecedores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Desenvolvimento com Parceiros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Sustentabilidade &amp; Lucro</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Investimento meios renováveis</a:t>
              </a:r>
              <a:endParaRPr/>
            </a:p>
            <a:p>
              <a:pPr indent="-76200" lvl="0" marL="0" marR="0" rtl="0" algn="l">
                <a:lnSpc>
                  <a:spcPct val="100000"/>
                </a:lnSpc>
                <a:spcBef>
                  <a:spcPts val="0"/>
                </a:spcBef>
                <a:spcAft>
                  <a:spcPts val="0"/>
                </a:spcAft>
                <a:buClr>
                  <a:schemeClr val="dk1"/>
                </a:buClr>
                <a:buSzPts val="1200"/>
                <a:buFont typeface="Arial"/>
                <a:buChar char="•"/>
              </a:pPr>
              <a:r>
                <a:rPr b="0" i="0" lang="pt-BR" sz="1200" u="none" cap="none" strike="noStrik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p:txBody>
        </p:sp>
      </p:grpSp>
      <p:pic>
        <p:nvPicPr>
          <p:cNvPr id="526" name="Google Shape;526;p27"/>
          <p:cNvPicPr preferRelativeResize="0"/>
          <p:nvPr/>
        </p:nvPicPr>
        <p:blipFill rotWithShape="1">
          <a:blip r:embed="rId3">
            <a:alphaModFix/>
          </a:blip>
          <a:srcRect b="0" l="0" r="0" t="0"/>
          <a:stretch/>
        </p:blipFill>
        <p:spPr>
          <a:xfrm>
            <a:off x="26988" y="2997200"/>
            <a:ext cx="1443037" cy="1027113"/>
          </a:xfrm>
          <a:prstGeom prst="rect">
            <a:avLst/>
          </a:prstGeom>
          <a:noFill/>
          <a:ln>
            <a:noFill/>
          </a:ln>
        </p:spPr>
      </p:pic>
      <p:pic>
        <p:nvPicPr>
          <p:cNvPr id="527" name="Google Shape;527;p27"/>
          <p:cNvPicPr preferRelativeResize="0"/>
          <p:nvPr/>
        </p:nvPicPr>
        <p:blipFill rotWithShape="1">
          <a:blip r:embed="rId4">
            <a:alphaModFix/>
          </a:blip>
          <a:srcRect b="0" l="0" r="0" t="0"/>
          <a:stretch/>
        </p:blipFill>
        <p:spPr>
          <a:xfrm>
            <a:off x="-7938" y="4721225"/>
            <a:ext cx="1522413" cy="1152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2"/>
                                        </p:tgtEl>
                                        <p:attrNameLst>
                                          <p:attrName>style.visibility</p:attrName>
                                        </p:attrNameLst>
                                      </p:cBhvr>
                                      <p:to>
                                        <p:strVal val="visible"/>
                                      </p:to>
                                    </p:set>
                                  </p:childTnLst>
                                </p:cTn>
                              </p:par>
                            </p:childTnLst>
                          </p:cTn>
                        </p:par>
                        <p:par>
                          <p:cTn fill="hold">
                            <p:stCondLst>
                              <p:cond delay="1"/>
                            </p:stCondLst>
                            <p:childTnLst>
                              <p:par>
                                <p:cTn fill="hold" nodeType="afterEffect" presetClass="entr" presetID="1" presetSubtype="0">
                                  <p:stCondLst>
                                    <p:cond delay="0"/>
                                  </p:stCondLst>
                                  <p:childTnLst>
                                    <p:set>
                                      <p:cBhvr>
                                        <p:cTn dur="1" fill="hold">
                                          <p:stCondLst>
                                            <p:cond delay="0"/>
                                          </p:stCondLst>
                                        </p:cTn>
                                        <p:tgtEl>
                                          <p:spTgt spid="495"/>
                                        </p:tgtEl>
                                        <p:attrNameLst>
                                          <p:attrName>style.visibility</p:attrName>
                                        </p:attrNameLst>
                                      </p:cBhvr>
                                      <p:to>
                                        <p:strVal val="visible"/>
                                      </p:to>
                                    </p:set>
                                  </p:childTnLst>
                                </p:cTn>
                              </p:par>
                            </p:childTnLst>
                          </p:cTn>
                        </p:par>
                        <p:par>
                          <p:cTn fill="hold">
                            <p:stCondLst>
                              <p:cond delay="2"/>
                            </p:stCondLst>
                            <p:childTnLst>
                              <p:par>
                                <p:cTn fill="hold" nodeType="afterEffect" presetClass="entr" presetID="1" presetSubtype="0">
                                  <p:stCondLst>
                                    <p:cond delay="0"/>
                                  </p:stCondLst>
                                  <p:childTnLst>
                                    <p:set>
                                      <p:cBhvr>
                                        <p:cTn dur="1" fill="hold">
                                          <p:stCondLst>
                                            <p:cond delay="0"/>
                                          </p:stCondLst>
                                        </p:cTn>
                                        <p:tgtEl>
                                          <p:spTgt spid="496"/>
                                        </p:tgtEl>
                                        <p:attrNameLst>
                                          <p:attrName>style.visibility</p:attrName>
                                        </p:attrNameLst>
                                      </p:cBhvr>
                                      <p:to>
                                        <p:strVal val="visible"/>
                                      </p:to>
                                    </p:set>
                                  </p:childTnLst>
                                </p:cTn>
                              </p:par>
                            </p:childTnLst>
                          </p:cTn>
                        </p:par>
                        <p:par>
                          <p:cTn fill="hold">
                            <p:stCondLst>
                              <p:cond delay="3"/>
                            </p:stCondLst>
                            <p:childTnLst>
                              <p:par>
                                <p:cTn fill="hold" nodeType="afterEffect" presetClass="entr" presetID="1" presetSubtype="0">
                                  <p:stCondLst>
                                    <p:cond delay="0"/>
                                  </p:stCondLst>
                                  <p:childTnLst>
                                    <p:set>
                                      <p:cBhvr>
                                        <p:cTn dur="1" fill="hold">
                                          <p:stCondLst>
                                            <p:cond delay="0"/>
                                          </p:stCondLst>
                                        </p:cTn>
                                        <p:tgtEl>
                                          <p:spTgt spid="497"/>
                                        </p:tgtEl>
                                        <p:attrNameLst>
                                          <p:attrName>style.visibility</p:attrName>
                                        </p:attrNameLst>
                                      </p:cBhvr>
                                      <p:to>
                                        <p:strVal val="visible"/>
                                      </p:to>
                                    </p:set>
                                  </p:childTnLst>
                                </p:cTn>
                              </p:par>
                            </p:childTnLst>
                          </p:cTn>
                        </p:par>
                        <p:par>
                          <p:cTn fill="hold">
                            <p:stCondLst>
                              <p:cond delay="4"/>
                            </p:stCondLst>
                            <p:childTnLst>
                              <p:par>
                                <p:cTn fill="hold" nodeType="afterEffect" presetClass="entr" presetID="1" presetSubtype="0">
                                  <p:stCondLst>
                                    <p:cond delay="0"/>
                                  </p:stCondLst>
                                  <p:childTnLst>
                                    <p:set>
                                      <p:cBhvr>
                                        <p:cTn dur="1" fill="hold">
                                          <p:stCondLst>
                                            <p:cond delay="0"/>
                                          </p:stCondLst>
                                        </p:cTn>
                                        <p:tgtEl>
                                          <p:spTgt spid="498"/>
                                        </p:tgtEl>
                                        <p:attrNameLst>
                                          <p:attrName>style.visibility</p:attrName>
                                        </p:attrNameLst>
                                      </p:cBhvr>
                                      <p:to>
                                        <p:strVal val="visible"/>
                                      </p:to>
                                    </p:set>
                                  </p:childTnLst>
                                </p:cTn>
                              </p:par>
                            </p:childTnLst>
                          </p:cTn>
                        </p:par>
                        <p:par>
                          <p:cTn fill="hold">
                            <p:stCondLst>
                              <p:cond delay="5"/>
                            </p:stCondLst>
                            <p:childTnLst>
                              <p:par>
                                <p:cTn fill="hold" nodeType="afterEffect" presetClass="entr" presetID="1" presetSubtype="0">
                                  <p:stCondLst>
                                    <p:cond delay="0"/>
                                  </p:stCondLst>
                                  <p:childTnLst>
                                    <p:set>
                                      <p:cBhvr>
                                        <p:cTn dur="1" fill="hold">
                                          <p:stCondLst>
                                            <p:cond delay="0"/>
                                          </p:stCondLst>
                                        </p:cTn>
                                        <p:tgtEl>
                                          <p:spTgt spid="499"/>
                                        </p:tgtEl>
                                        <p:attrNameLst>
                                          <p:attrName>style.visibility</p:attrName>
                                        </p:attrNameLst>
                                      </p:cBhvr>
                                      <p:to>
                                        <p:strVal val="visible"/>
                                      </p:to>
                                    </p:set>
                                  </p:childTnLst>
                                </p:cTn>
                              </p:par>
                            </p:childTnLst>
                          </p:cTn>
                        </p:par>
                        <p:par>
                          <p:cTn fill="hold">
                            <p:stCondLst>
                              <p:cond delay="6"/>
                            </p:stCondLst>
                            <p:childTnLst>
                              <p:par>
                                <p:cTn fill="hold" nodeType="afterEffect" presetClass="entr" presetID="1" presetSubtype="0">
                                  <p:stCondLst>
                                    <p:cond delay="0"/>
                                  </p:stCondLst>
                                  <p:childTnLst>
                                    <p:set>
                                      <p:cBhvr>
                                        <p:cTn dur="1" fill="hold">
                                          <p:stCondLst>
                                            <p:cond delay="0"/>
                                          </p:stCondLst>
                                        </p:cTn>
                                        <p:tgtEl>
                                          <p:spTgt spid="500"/>
                                        </p:tgtEl>
                                        <p:attrNameLst>
                                          <p:attrName>style.visibility</p:attrName>
                                        </p:attrNameLst>
                                      </p:cBhvr>
                                      <p:to>
                                        <p:strVal val="visible"/>
                                      </p:to>
                                    </p:set>
                                  </p:childTnLst>
                                </p:cTn>
                              </p:par>
                            </p:childTnLst>
                          </p:cTn>
                        </p:par>
                        <p:par>
                          <p:cTn fill="hold">
                            <p:stCondLst>
                              <p:cond delay="7"/>
                            </p:stCondLst>
                            <p:childTnLst>
                              <p:par>
                                <p:cTn fill="hold" nodeType="afterEffect" presetClass="entr" presetID="1" presetSubtype="0">
                                  <p:stCondLst>
                                    <p:cond delay="0"/>
                                  </p:stCondLst>
                                  <p:childTnLst>
                                    <p:set>
                                      <p:cBhvr>
                                        <p:cTn dur="1" fill="hold">
                                          <p:stCondLst>
                                            <p:cond delay="0"/>
                                          </p:stCondLst>
                                        </p:cTn>
                                        <p:tgtEl>
                                          <p:spTgt spid="501"/>
                                        </p:tgtEl>
                                        <p:attrNameLst>
                                          <p:attrName>style.visibility</p:attrName>
                                        </p:attrNameLst>
                                      </p:cBhvr>
                                      <p:to>
                                        <p:strVal val="visible"/>
                                      </p:to>
                                    </p:set>
                                  </p:childTnLst>
                                </p:cTn>
                              </p:par>
                            </p:childTnLst>
                          </p:cTn>
                        </p:par>
                        <p:par>
                          <p:cTn fill="hold">
                            <p:stCondLst>
                              <p:cond delay="8"/>
                            </p:stCondLst>
                            <p:childTnLst>
                              <p:par>
                                <p:cTn fill="hold" nodeType="afterEffect" presetClass="entr" presetID="1" presetSubtype="0">
                                  <p:stCondLst>
                                    <p:cond delay="0"/>
                                  </p:stCondLst>
                                  <p:childTnLst>
                                    <p:set>
                                      <p:cBhvr>
                                        <p:cTn dur="1" fill="hold">
                                          <p:stCondLst>
                                            <p:cond delay="0"/>
                                          </p:stCondLst>
                                        </p:cTn>
                                        <p:tgtEl>
                                          <p:spTgt spid="503"/>
                                        </p:tgtEl>
                                        <p:attrNameLst>
                                          <p:attrName>style.visibility</p:attrName>
                                        </p:attrNameLst>
                                      </p:cBhvr>
                                      <p:to>
                                        <p:strVal val="visible"/>
                                      </p:to>
                                    </p:set>
                                  </p:childTnLst>
                                </p:cTn>
                              </p:par>
                            </p:childTnLst>
                          </p:cTn>
                        </p:par>
                        <p:par>
                          <p:cTn fill="hold">
                            <p:stCondLst>
                              <p:cond delay="9"/>
                            </p:stCondLst>
                            <p:childTnLst>
                              <p:par>
                                <p:cTn fill="hold" nodeType="afterEffect" presetClass="entr" presetID="1" presetSubtype="0">
                                  <p:stCondLst>
                                    <p:cond delay="0"/>
                                  </p:stCondLst>
                                  <p:childTnLst>
                                    <p:set>
                                      <p:cBhvr>
                                        <p:cTn dur="1" fill="hold">
                                          <p:stCondLst>
                                            <p:cond delay="0"/>
                                          </p:stCondLst>
                                        </p:cTn>
                                        <p:tgtEl>
                                          <p:spTgt spid="505"/>
                                        </p:tgtEl>
                                        <p:attrNameLst>
                                          <p:attrName>style.visibility</p:attrName>
                                        </p:attrNameLst>
                                      </p:cBhvr>
                                      <p:to>
                                        <p:strVal val="visible"/>
                                      </p:to>
                                    </p:set>
                                  </p:childTnLst>
                                </p:cTn>
                              </p:par>
                            </p:childTnLst>
                          </p:cTn>
                        </p:par>
                        <p:par>
                          <p:cTn fill="hold">
                            <p:stCondLst>
                              <p:cond delay="10"/>
                            </p:stCondLst>
                            <p:childTnLst>
                              <p:par>
                                <p:cTn fill="hold" nodeType="afterEffect" presetClass="entr" presetID="1" presetSubtype="0">
                                  <p:stCondLst>
                                    <p:cond delay="0"/>
                                  </p:stCondLst>
                                  <p:childTnLst>
                                    <p:set>
                                      <p:cBhvr>
                                        <p:cTn dur="1" fill="hold">
                                          <p:stCondLst>
                                            <p:cond delay="0"/>
                                          </p:stCondLst>
                                        </p:cTn>
                                        <p:tgtEl>
                                          <p:spTgt spid="5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gtEl>
                                        <p:attrNameLst>
                                          <p:attrName>style.visibility</p:attrName>
                                        </p:attrNameLst>
                                      </p:cBhvr>
                                      <p:to>
                                        <p:strVal val="visible"/>
                                      </p:to>
                                    </p:set>
                                    <p:animEffect filter="fade" transition="in">
                                      <p:cBhvr>
                                        <p:cTn dur="500"/>
                                        <p:tgtEl>
                                          <p:spTgt spid="5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7"/>
                                        </p:tgtEl>
                                        <p:attrNameLst>
                                          <p:attrName>style.visibility</p:attrName>
                                        </p:attrNameLst>
                                      </p:cBhvr>
                                      <p:to>
                                        <p:strVal val="visible"/>
                                      </p:to>
                                    </p:set>
                                    <p:animEffect filter="fade" transition="in">
                                      <p:cBhvr>
                                        <p:cTn dur="500"/>
                                        <p:tgtEl>
                                          <p:spTgt spid="5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28"/>
          <p:cNvSpPr txBox="1"/>
          <p:nvPr/>
        </p:nvSpPr>
        <p:spPr>
          <a:xfrm>
            <a:off x="1992313" y="44450"/>
            <a:ext cx="8424862" cy="298450"/>
          </a:xfrm>
          <a:prstGeom prst="rect">
            <a:avLst/>
          </a:prstGeom>
          <a:solidFill>
            <a:srgbClr val="BFBFBF"/>
          </a:solidFill>
          <a:ln>
            <a:noFill/>
          </a:ln>
        </p:spPr>
        <p:txBody>
          <a:bodyPr anchorCtr="0" anchor="t" bIns="10800" lIns="90000" spcFirstLastPara="1" rIns="90000" wrap="square" tIns="10800">
            <a:spAutoFit/>
          </a:bodyPr>
          <a:lstStyle/>
          <a:p>
            <a:pPr indent="0" lvl="0" marL="0" marR="0" rtl="0" algn="ctr">
              <a:spcBef>
                <a:spcPts val="0"/>
              </a:spcBef>
              <a:spcAft>
                <a:spcPts val="0"/>
              </a:spcAft>
              <a:buNone/>
            </a:pPr>
            <a:r>
              <a:rPr b="1" i="0" lang="pt-BR" sz="1800" u="none" cap="none" strike="noStrike">
                <a:solidFill>
                  <a:srgbClr val="BF9000"/>
                </a:solidFill>
                <a:latin typeface="Calibri"/>
                <a:ea typeface="Calibri"/>
                <a:cs typeface="Calibri"/>
                <a:sym typeface="Calibri"/>
              </a:rPr>
              <a:t>EBITDA - Objetivo  ou Aspiração  Empresa X  ( Crescimento da Receita )</a:t>
            </a:r>
            <a:endParaRPr/>
          </a:p>
        </p:txBody>
      </p:sp>
      <p:sp>
        <p:nvSpPr>
          <p:cNvPr id="533" name="Google Shape;533;p28"/>
          <p:cNvSpPr txBox="1"/>
          <p:nvPr/>
        </p:nvSpPr>
        <p:spPr>
          <a:xfrm>
            <a:off x="4022725" y="476250"/>
            <a:ext cx="1568450" cy="190500"/>
          </a:xfrm>
          <a:prstGeom prst="rect">
            <a:avLst/>
          </a:prstGeom>
          <a:solidFill>
            <a:srgbClr val="FFFF66"/>
          </a:solidFill>
          <a:ln cap="flat" cmpd="sng" w="9525">
            <a:solidFill>
              <a:schemeClr val="lt2"/>
            </a:solidFill>
            <a:prstDash val="solid"/>
            <a:miter lim="800000"/>
            <a:headEnd len="sm" w="sm" type="none"/>
            <a:tailEnd len="sm" w="sm" type="none"/>
          </a:ln>
        </p:spPr>
        <p:txBody>
          <a:bodyPr anchorCtr="0" anchor="t" bIns="10800" lIns="90000" spcFirstLastPara="1" rIns="90000" wrap="square" tIns="10800">
            <a:spAutoFit/>
          </a:bodyPr>
          <a:lstStyle/>
          <a:p>
            <a:pPr indent="0" lvl="0" marL="0" marR="0" rtl="0" algn="ctr">
              <a:spcBef>
                <a:spcPts val="0"/>
              </a:spcBef>
              <a:spcAft>
                <a:spcPts val="0"/>
              </a:spcAft>
              <a:buNone/>
            </a:pPr>
            <a:r>
              <a:rPr b="1" i="1" lang="pt-BR" sz="1100" u="none" cap="none" strike="noStrike">
                <a:solidFill>
                  <a:srgbClr val="BF9000"/>
                </a:solidFill>
                <a:latin typeface="Calibri"/>
                <a:ea typeface="Calibri"/>
                <a:cs typeface="Calibri"/>
                <a:sym typeface="Calibri"/>
              </a:rPr>
              <a:t>Crescimento da Receita</a:t>
            </a:r>
            <a:endParaRPr b="1" i="1" sz="1100" u="none" cap="none" strike="noStrike">
              <a:solidFill>
                <a:srgbClr val="BF9000"/>
              </a:solidFill>
              <a:latin typeface="Calibri"/>
              <a:ea typeface="Calibri"/>
              <a:cs typeface="Calibri"/>
              <a:sym typeface="Calibri"/>
            </a:endParaRPr>
          </a:p>
        </p:txBody>
      </p:sp>
      <p:sp>
        <p:nvSpPr>
          <p:cNvPr id="534" name="Google Shape;534;p28"/>
          <p:cNvSpPr txBox="1"/>
          <p:nvPr/>
        </p:nvSpPr>
        <p:spPr>
          <a:xfrm>
            <a:off x="5110163" y="1495425"/>
            <a:ext cx="896937" cy="509588"/>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Aumentar</a:t>
            </a:r>
            <a:endParaRPr/>
          </a:p>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Presença no</a:t>
            </a:r>
            <a:endParaRPr/>
          </a:p>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Mercado</a:t>
            </a:r>
            <a:endParaRPr/>
          </a:p>
        </p:txBody>
      </p:sp>
      <p:sp>
        <p:nvSpPr>
          <p:cNvPr id="535" name="Google Shape;535;p28"/>
          <p:cNvSpPr txBox="1"/>
          <p:nvPr/>
        </p:nvSpPr>
        <p:spPr>
          <a:xfrm>
            <a:off x="3857625" y="1495425"/>
            <a:ext cx="896938" cy="509588"/>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lnSpc>
                <a:spcPct val="100000"/>
              </a:lnSpc>
              <a:spcBef>
                <a:spcPts val="0"/>
              </a:spcBef>
              <a:spcAft>
                <a:spcPts val="0"/>
              </a:spcAft>
              <a:buClr>
                <a:schemeClr val="dk1"/>
              </a:buClr>
              <a:buSzPts val="900"/>
              <a:buFont typeface="Arial"/>
              <a:buNone/>
            </a:pPr>
            <a:r>
              <a:rPr b="0" i="0" lang="pt-BR" sz="900" u="none" cap="none" strike="noStrike">
                <a:solidFill>
                  <a:schemeClr val="dk1"/>
                </a:solidFill>
                <a:latin typeface="Calibri"/>
                <a:ea typeface="Calibri"/>
                <a:cs typeface="Calibri"/>
                <a:sym typeface="Calibri"/>
              </a:rPr>
              <a:t>Criar novos</a:t>
            </a:r>
            <a:endParaRPr/>
          </a:p>
          <a:p>
            <a:pPr indent="0" lvl="0" marL="0" marR="0" rtl="0" algn="ctr">
              <a:lnSpc>
                <a:spcPct val="100000"/>
              </a:lnSpc>
              <a:spcBef>
                <a:spcPts val="0"/>
              </a:spcBef>
              <a:spcAft>
                <a:spcPts val="0"/>
              </a:spcAft>
              <a:buClr>
                <a:schemeClr val="dk1"/>
              </a:buClr>
              <a:buSzPts val="900"/>
              <a:buFont typeface="Arial"/>
              <a:buNone/>
            </a:pPr>
            <a:r>
              <a:rPr b="0" i="0" lang="pt-BR" sz="900" u="none" cap="none" strike="noStrike">
                <a:solidFill>
                  <a:schemeClr val="dk1"/>
                </a:solidFill>
                <a:latin typeface="Calibri"/>
                <a:ea typeface="Calibri"/>
                <a:cs typeface="Calibri"/>
                <a:sym typeface="Calibri"/>
              </a:rPr>
              <a:t>Fluxos de Receitad</a:t>
            </a:r>
            <a:endParaRPr/>
          </a:p>
        </p:txBody>
      </p:sp>
      <p:sp>
        <p:nvSpPr>
          <p:cNvPr id="536" name="Google Shape;536;p28"/>
          <p:cNvSpPr txBox="1"/>
          <p:nvPr/>
        </p:nvSpPr>
        <p:spPr>
          <a:xfrm>
            <a:off x="4960938" y="1938338"/>
            <a:ext cx="1268412" cy="268287"/>
          </a:xfrm>
          <a:prstGeom prst="rect">
            <a:avLst/>
          </a:prstGeom>
          <a:noFill/>
          <a:ln>
            <a:noFill/>
          </a:ln>
        </p:spPr>
        <p:txBody>
          <a:bodyPr anchorCtr="0" anchor="t" bIns="10800" lIns="90000" spcFirstLastPara="1" rIns="90000" wrap="square" tIns="10800">
            <a:spAutoFit/>
          </a:bodyPr>
          <a:lstStyle/>
          <a:p>
            <a:pPr indent="-171450" lvl="0" marL="171450" marR="0" rtl="0" algn="l">
              <a:spcBef>
                <a:spcPts val="0"/>
              </a:spcBef>
              <a:spcAft>
                <a:spcPts val="0"/>
              </a:spcAft>
              <a:buClr>
                <a:srgbClr val="BF9000"/>
              </a:buClr>
              <a:buSzPts val="800"/>
              <a:buFont typeface="Noto Sans Symbols"/>
              <a:buChar char="⮚"/>
            </a:pPr>
            <a:r>
              <a:rPr b="0" i="1" lang="pt-BR" sz="800" u="none" cap="none" strike="noStrike">
                <a:solidFill>
                  <a:srgbClr val="BF9000"/>
                </a:solidFill>
                <a:latin typeface="Calibri"/>
                <a:ea typeface="Calibri"/>
                <a:cs typeface="Calibri"/>
                <a:sym typeface="Calibri"/>
              </a:rPr>
              <a:t>Clientes – MKT Share</a:t>
            </a:r>
            <a:endParaRPr/>
          </a:p>
          <a:p>
            <a:pPr indent="-171450" lvl="0" marL="171450" marR="0" rtl="0" algn="l">
              <a:spcBef>
                <a:spcPts val="0"/>
              </a:spcBef>
              <a:spcAft>
                <a:spcPts val="0"/>
              </a:spcAft>
              <a:buClr>
                <a:srgbClr val="BF9000"/>
              </a:buClr>
              <a:buSzPts val="800"/>
              <a:buFont typeface="Noto Sans Symbols"/>
              <a:buChar char="⮚"/>
            </a:pPr>
            <a:r>
              <a:rPr b="0" i="1" lang="pt-BR" sz="800" u="none" cap="none" strike="noStrike">
                <a:solidFill>
                  <a:srgbClr val="BF9000"/>
                </a:solidFill>
                <a:latin typeface="Calibri"/>
                <a:ea typeface="Calibri"/>
                <a:cs typeface="Calibri"/>
                <a:sym typeface="Calibri"/>
              </a:rPr>
              <a:t>Crescimento RECEITA</a:t>
            </a:r>
            <a:endParaRPr/>
          </a:p>
        </p:txBody>
      </p:sp>
      <p:sp>
        <p:nvSpPr>
          <p:cNvPr id="537" name="Google Shape;537;p28"/>
          <p:cNvSpPr txBox="1"/>
          <p:nvPr/>
        </p:nvSpPr>
        <p:spPr>
          <a:xfrm>
            <a:off x="3598863" y="2046288"/>
            <a:ext cx="1120775" cy="392112"/>
          </a:xfrm>
          <a:prstGeom prst="rect">
            <a:avLst/>
          </a:prstGeom>
          <a:noFill/>
          <a:ln>
            <a:noFill/>
          </a:ln>
        </p:spPr>
        <p:txBody>
          <a:bodyPr anchorCtr="0" anchor="t" bIns="10800" lIns="90000" spcFirstLastPara="1" rIns="90000" wrap="square" tIns="10800">
            <a:spAutoFit/>
          </a:bodyPr>
          <a:lstStyle/>
          <a:p>
            <a:pPr indent="0" lvl="0" marL="0" marR="0" rtl="0" algn="l">
              <a:spcBef>
                <a:spcPts val="0"/>
              </a:spcBef>
              <a:spcAft>
                <a:spcPts val="0"/>
              </a:spcAft>
              <a:buNone/>
            </a:pPr>
            <a:r>
              <a:rPr b="0" i="1" lang="pt-BR" sz="800" u="none" cap="none" strike="noStrike">
                <a:solidFill>
                  <a:srgbClr val="BF9000"/>
                </a:solidFill>
                <a:latin typeface="Calibri"/>
                <a:ea typeface="Calibri"/>
                <a:cs typeface="Calibri"/>
                <a:sym typeface="Calibri"/>
              </a:rPr>
              <a:t>Receita dos NOVOS</a:t>
            </a:r>
            <a:endParaRPr/>
          </a:p>
          <a:p>
            <a:pPr indent="0" lvl="0" marL="0" marR="0" rtl="0" algn="l">
              <a:spcBef>
                <a:spcPts val="0"/>
              </a:spcBef>
              <a:spcAft>
                <a:spcPts val="0"/>
              </a:spcAft>
              <a:buNone/>
            </a:pPr>
            <a:r>
              <a:rPr b="0" i="1" lang="pt-BR" sz="800" u="none" cap="none" strike="noStrike">
                <a:solidFill>
                  <a:srgbClr val="BF9000"/>
                </a:solidFill>
                <a:latin typeface="Calibri"/>
                <a:ea typeface="Calibri"/>
                <a:cs typeface="Calibri"/>
                <a:sym typeface="Calibri"/>
              </a:rPr>
              <a:t>Produtos </a:t>
            </a:r>
            <a:endParaRPr/>
          </a:p>
          <a:p>
            <a:pPr indent="0" lvl="0" marL="0" marR="0" rtl="0" algn="l">
              <a:spcBef>
                <a:spcPts val="0"/>
              </a:spcBef>
              <a:spcAft>
                <a:spcPts val="0"/>
              </a:spcAft>
              <a:buNone/>
            </a:pPr>
            <a:r>
              <a:t/>
            </a:r>
            <a:endParaRPr b="0" i="1" sz="800" u="none" cap="none" strike="noStrike">
              <a:solidFill>
                <a:srgbClr val="BF9000"/>
              </a:solidFill>
              <a:latin typeface="Calibri"/>
              <a:ea typeface="Calibri"/>
              <a:cs typeface="Calibri"/>
              <a:sym typeface="Calibri"/>
            </a:endParaRPr>
          </a:p>
        </p:txBody>
      </p:sp>
      <p:sp>
        <p:nvSpPr>
          <p:cNvPr id="538" name="Google Shape;538;p28"/>
          <p:cNvSpPr txBox="1"/>
          <p:nvPr/>
        </p:nvSpPr>
        <p:spPr>
          <a:xfrm>
            <a:off x="7175500" y="476250"/>
            <a:ext cx="2389188" cy="192088"/>
          </a:xfrm>
          <a:prstGeom prst="rect">
            <a:avLst/>
          </a:prstGeom>
          <a:solidFill>
            <a:srgbClr val="FFFF66"/>
          </a:solidFill>
          <a:ln cap="flat" cmpd="sng" w="9525">
            <a:solidFill>
              <a:schemeClr val="lt2"/>
            </a:solidFill>
            <a:prstDash val="solid"/>
            <a:miter lim="800000"/>
            <a:headEnd len="sm" w="sm" type="none"/>
            <a:tailEnd len="sm" w="sm" type="none"/>
          </a:ln>
        </p:spPr>
        <p:txBody>
          <a:bodyPr anchorCtr="0" anchor="t" bIns="10800" lIns="90000" spcFirstLastPara="1" rIns="90000" wrap="square" tIns="10800">
            <a:spAutoFit/>
          </a:bodyPr>
          <a:lstStyle/>
          <a:p>
            <a:pPr indent="0" lvl="0" marL="0" marR="0" rtl="0" algn="ctr">
              <a:spcBef>
                <a:spcPts val="0"/>
              </a:spcBef>
              <a:spcAft>
                <a:spcPts val="0"/>
              </a:spcAft>
              <a:buNone/>
            </a:pPr>
            <a:r>
              <a:rPr b="1" i="1" lang="pt-BR" sz="1100" u="none" cap="none" strike="noStrike">
                <a:solidFill>
                  <a:srgbClr val="BF9000"/>
                </a:solidFill>
                <a:latin typeface="Calibri"/>
                <a:ea typeface="Calibri"/>
                <a:cs typeface="Calibri"/>
                <a:sym typeface="Calibri"/>
              </a:rPr>
              <a:t>Crescimento da Rentabilidade</a:t>
            </a:r>
            <a:endParaRPr b="1" i="1" sz="1100" u="none" cap="none" strike="noStrike">
              <a:solidFill>
                <a:srgbClr val="BF9000"/>
              </a:solidFill>
              <a:latin typeface="Calibri"/>
              <a:ea typeface="Calibri"/>
              <a:cs typeface="Calibri"/>
              <a:sym typeface="Calibri"/>
            </a:endParaRPr>
          </a:p>
        </p:txBody>
      </p:sp>
      <p:sp>
        <p:nvSpPr>
          <p:cNvPr id="539" name="Google Shape;539;p28"/>
          <p:cNvSpPr txBox="1"/>
          <p:nvPr/>
        </p:nvSpPr>
        <p:spPr>
          <a:xfrm>
            <a:off x="7770813" y="1495425"/>
            <a:ext cx="673100" cy="371475"/>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lnSpc>
                <a:spcPct val="100000"/>
              </a:lnSpc>
              <a:spcBef>
                <a:spcPts val="0"/>
              </a:spcBef>
              <a:spcAft>
                <a:spcPts val="0"/>
              </a:spcAft>
              <a:buClr>
                <a:schemeClr val="dk1"/>
              </a:buClr>
              <a:buSzPts val="900"/>
              <a:buFont typeface="Arial"/>
              <a:buNone/>
            </a:pPr>
            <a:r>
              <a:rPr b="0" i="0" lang="pt-BR" sz="900" u="none" cap="none" strike="noStrike">
                <a:solidFill>
                  <a:schemeClr val="dk1"/>
                </a:solidFill>
                <a:latin typeface="Calibri"/>
                <a:ea typeface="Calibri"/>
                <a:cs typeface="Calibri"/>
                <a:sym typeface="Calibri"/>
              </a:rPr>
              <a:t>Estrutura</a:t>
            </a:r>
            <a:endParaRPr/>
          </a:p>
          <a:p>
            <a:pPr indent="0" lvl="0" marL="0" marR="0" rtl="0" algn="ctr">
              <a:lnSpc>
                <a:spcPct val="100000"/>
              </a:lnSpc>
              <a:spcBef>
                <a:spcPts val="0"/>
              </a:spcBef>
              <a:spcAft>
                <a:spcPts val="0"/>
              </a:spcAft>
              <a:buClr>
                <a:schemeClr val="dk1"/>
              </a:buClr>
              <a:buSzPts val="900"/>
              <a:buFont typeface="Arial"/>
              <a:buNone/>
            </a:pPr>
            <a:r>
              <a:rPr b="0" i="0" lang="pt-BR" sz="900" u="none" cap="none" strike="noStrike">
                <a:solidFill>
                  <a:schemeClr val="dk1"/>
                </a:solidFill>
                <a:latin typeface="Calibri"/>
                <a:ea typeface="Calibri"/>
                <a:cs typeface="Calibri"/>
                <a:sym typeface="Calibri"/>
              </a:rPr>
              <a:t>De custo</a:t>
            </a:r>
            <a:endParaRPr/>
          </a:p>
        </p:txBody>
      </p:sp>
      <p:sp>
        <p:nvSpPr>
          <p:cNvPr id="540" name="Google Shape;540;p28"/>
          <p:cNvSpPr txBox="1"/>
          <p:nvPr/>
        </p:nvSpPr>
        <p:spPr>
          <a:xfrm>
            <a:off x="6427788" y="1516063"/>
            <a:ext cx="1044575" cy="371475"/>
          </a:xfrm>
          <a:prstGeom prst="rect">
            <a:avLst/>
          </a:prstGeom>
          <a:solidFill>
            <a:srgbClr val="FFFF00"/>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Custo de aquisição x</a:t>
            </a:r>
            <a:endParaRPr/>
          </a:p>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Valor Por Cliente</a:t>
            </a:r>
            <a:endParaRPr/>
          </a:p>
        </p:txBody>
      </p:sp>
      <p:sp>
        <p:nvSpPr>
          <p:cNvPr id="541" name="Google Shape;541;p28"/>
          <p:cNvSpPr txBox="1"/>
          <p:nvPr/>
        </p:nvSpPr>
        <p:spPr>
          <a:xfrm>
            <a:off x="7696200" y="1860550"/>
            <a:ext cx="822325" cy="390525"/>
          </a:xfrm>
          <a:prstGeom prst="rect">
            <a:avLst/>
          </a:prstGeom>
          <a:noFill/>
          <a:ln>
            <a:noFill/>
          </a:ln>
        </p:spPr>
        <p:txBody>
          <a:bodyPr anchorCtr="0" anchor="t" bIns="10800" lIns="90000" spcFirstLastPara="1" rIns="90000" wrap="square" tIns="10800">
            <a:spAutoFit/>
          </a:bodyPr>
          <a:lstStyle/>
          <a:p>
            <a:pPr indent="0" lvl="0" marL="0" marR="0" rtl="0" algn="l">
              <a:spcBef>
                <a:spcPts val="0"/>
              </a:spcBef>
              <a:spcAft>
                <a:spcPts val="0"/>
              </a:spcAft>
              <a:buNone/>
            </a:pPr>
            <a:r>
              <a:rPr b="1" i="1" lang="pt-BR" sz="800" u="none" cap="none" strike="noStrike">
                <a:solidFill>
                  <a:srgbClr val="BF9000"/>
                </a:solidFill>
                <a:latin typeface="Calibri"/>
                <a:ea typeface="Calibri"/>
                <a:cs typeface="Calibri"/>
                <a:sym typeface="Calibri"/>
              </a:rPr>
              <a:t>- OPEX  &amp;</a:t>
            </a:r>
            <a:endParaRPr/>
          </a:p>
          <a:p>
            <a:pPr indent="0" lvl="0" marL="0" marR="0" rtl="0" algn="l">
              <a:spcBef>
                <a:spcPts val="0"/>
              </a:spcBef>
              <a:spcAft>
                <a:spcPts val="0"/>
              </a:spcAft>
              <a:buNone/>
            </a:pPr>
            <a:r>
              <a:rPr b="1" i="1" lang="pt-BR" sz="800" u="none" cap="none" strike="noStrike">
                <a:solidFill>
                  <a:srgbClr val="BF9000"/>
                </a:solidFill>
                <a:latin typeface="Calibri"/>
                <a:ea typeface="Calibri"/>
                <a:cs typeface="Calibri"/>
                <a:sym typeface="Calibri"/>
              </a:rPr>
              <a:t>- Revenue per Customer</a:t>
            </a:r>
            <a:endParaRPr/>
          </a:p>
        </p:txBody>
      </p:sp>
      <p:sp>
        <p:nvSpPr>
          <p:cNvPr id="542" name="Google Shape;542;p28"/>
          <p:cNvSpPr txBox="1"/>
          <p:nvPr/>
        </p:nvSpPr>
        <p:spPr>
          <a:xfrm>
            <a:off x="6378575" y="1860550"/>
            <a:ext cx="1120775" cy="268288"/>
          </a:xfrm>
          <a:prstGeom prst="rect">
            <a:avLst/>
          </a:prstGeom>
          <a:noFill/>
          <a:ln>
            <a:noFill/>
          </a:ln>
        </p:spPr>
        <p:txBody>
          <a:bodyPr anchorCtr="0" anchor="t" bIns="10800" lIns="90000" spcFirstLastPara="1" rIns="90000" wrap="square" tIns="10800">
            <a:spAutoFit/>
          </a:bodyPr>
          <a:lstStyle/>
          <a:p>
            <a:pPr indent="0" lvl="0" marL="0" marR="0" rtl="0" algn="l">
              <a:spcBef>
                <a:spcPts val="0"/>
              </a:spcBef>
              <a:spcAft>
                <a:spcPts val="0"/>
              </a:spcAft>
              <a:buNone/>
            </a:pPr>
            <a:r>
              <a:rPr b="1" i="1" lang="pt-BR" sz="800" u="none" cap="none" strike="noStrike">
                <a:solidFill>
                  <a:srgbClr val="BF9000"/>
                </a:solidFill>
                <a:latin typeface="Calibri"/>
                <a:ea typeface="Calibri"/>
                <a:cs typeface="Calibri"/>
                <a:sym typeface="Calibri"/>
              </a:rPr>
              <a:t>Pay Back de cada Cliente</a:t>
            </a:r>
            <a:endParaRPr b="1" i="1" sz="800" u="none" cap="none" strike="noStrike">
              <a:solidFill>
                <a:srgbClr val="BF9000"/>
              </a:solidFill>
              <a:latin typeface="Calibri"/>
              <a:ea typeface="Calibri"/>
              <a:cs typeface="Calibri"/>
              <a:sym typeface="Calibri"/>
            </a:endParaRPr>
          </a:p>
        </p:txBody>
      </p:sp>
      <p:sp>
        <p:nvSpPr>
          <p:cNvPr id="543" name="Google Shape;543;p28"/>
          <p:cNvSpPr txBox="1"/>
          <p:nvPr/>
        </p:nvSpPr>
        <p:spPr>
          <a:xfrm>
            <a:off x="8518525" y="1495425"/>
            <a:ext cx="746125" cy="463550"/>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Uso dos Ativos</a:t>
            </a:r>
            <a:endParaRPr b="0"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Melhorar</a:t>
            </a:r>
            <a:endParaRPr b="0"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Otimizar</a:t>
            </a:r>
            <a:endParaRPr b="0" i="0" sz="800" u="none" cap="none" strike="noStrike">
              <a:solidFill>
                <a:srgbClr val="BF9000"/>
              </a:solidFill>
              <a:latin typeface="Calibri"/>
              <a:ea typeface="Calibri"/>
              <a:cs typeface="Calibri"/>
              <a:sym typeface="Calibri"/>
            </a:endParaRPr>
          </a:p>
        </p:txBody>
      </p:sp>
      <p:sp>
        <p:nvSpPr>
          <p:cNvPr id="544" name="Google Shape;544;p28"/>
          <p:cNvSpPr txBox="1"/>
          <p:nvPr/>
        </p:nvSpPr>
        <p:spPr>
          <a:xfrm>
            <a:off x="8413750" y="2033588"/>
            <a:ext cx="1120775" cy="390525"/>
          </a:xfrm>
          <a:prstGeom prst="rect">
            <a:avLst/>
          </a:prstGeom>
          <a:noFill/>
          <a:ln>
            <a:noFill/>
          </a:ln>
        </p:spPr>
        <p:txBody>
          <a:bodyPr anchorCtr="0" anchor="t" bIns="10800" lIns="90000" spcFirstLastPara="1" rIns="90000" wrap="square" tIns="10800">
            <a:spAutoFit/>
          </a:bodyPr>
          <a:lstStyle/>
          <a:p>
            <a:pPr indent="0" lvl="0" marL="0" marR="0" rtl="0" algn="l">
              <a:spcBef>
                <a:spcPts val="0"/>
              </a:spcBef>
              <a:spcAft>
                <a:spcPts val="0"/>
              </a:spcAft>
              <a:buNone/>
            </a:pPr>
            <a:r>
              <a:rPr b="0" i="1" lang="pt-BR" sz="800" u="none" cap="none" strike="noStrike">
                <a:solidFill>
                  <a:srgbClr val="BF9000"/>
                </a:solidFill>
                <a:latin typeface="Calibri"/>
                <a:ea typeface="Calibri"/>
                <a:cs typeface="Calibri"/>
                <a:sym typeface="Calibri"/>
              </a:rPr>
              <a:t>Eficiência de PESSOAL</a:t>
            </a:r>
            <a:endParaRPr/>
          </a:p>
          <a:p>
            <a:pPr indent="0" lvl="0" marL="0" marR="0" rtl="0" algn="l">
              <a:spcBef>
                <a:spcPts val="0"/>
              </a:spcBef>
              <a:spcAft>
                <a:spcPts val="0"/>
              </a:spcAft>
              <a:buNone/>
            </a:pPr>
            <a:r>
              <a:rPr b="0" i="1" lang="pt-BR" sz="800" u="none" cap="none" strike="noStrike">
                <a:solidFill>
                  <a:srgbClr val="BF9000"/>
                </a:solidFill>
                <a:latin typeface="Calibri"/>
                <a:ea typeface="Calibri"/>
                <a:cs typeface="Calibri"/>
                <a:sym typeface="Calibri"/>
              </a:rPr>
              <a:t>E Infraestrutura</a:t>
            </a:r>
            <a:endParaRPr b="0" i="1" sz="800" u="none" cap="none" strike="noStrike">
              <a:solidFill>
                <a:srgbClr val="BF9000"/>
              </a:solidFill>
              <a:latin typeface="Calibri"/>
              <a:ea typeface="Calibri"/>
              <a:cs typeface="Calibri"/>
              <a:sym typeface="Calibri"/>
            </a:endParaRPr>
          </a:p>
          <a:p>
            <a:pPr indent="0" lvl="0" marL="0" marR="0" rtl="0" algn="l">
              <a:spcBef>
                <a:spcPts val="0"/>
              </a:spcBef>
              <a:spcAft>
                <a:spcPts val="0"/>
              </a:spcAft>
              <a:buNone/>
            </a:pPr>
            <a:r>
              <a:rPr b="0" i="1" lang="pt-BR" sz="800" u="none" cap="none" strike="noStrike">
                <a:solidFill>
                  <a:srgbClr val="BF9000"/>
                </a:solidFill>
                <a:latin typeface="Calibri"/>
                <a:ea typeface="Calibri"/>
                <a:cs typeface="Calibri"/>
                <a:sym typeface="Calibri"/>
              </a:rPr>
              <a:t>Prédios, Ativos</a:t>
            </a:r>
            <a:endParaRPr b="0" i="1" sz="800" u="none" cap="none" strike="noStrike">
              <a:solidFill>
                <a:srgbClr val="BF9000"/>
              </a:solidFill>
              <a:latin typeface="Calibri"/>
              <a:ea typeface="Calibri"/>
              <a:cs typeface="Calibri"/>
              <a:sym typeface="Calibri"/>
            </a:endParaRPr>
          </a:p>
        </p:txBody>
      </p:sp>
      <p:sp>
        <p:nvSpPr>
          <p:cNvPr id="545" name="Google Shape;545;p28"/>
          <p:cNvSpPr txBox="1"/>
          <p:nvPr/>
        </p:nvSpPr>
        <p:spPr>
          <a:xfrm>
            <a:off x="1631950" y="1052513"/>
            <a:ext cx="828675" cy="417512"/>
          </a:xfrm>
          <a:prstGeom prst="rect">
            <a:avLst/>
          </a:prstGeom>
          <a:noFill/>
          <a:ln>
            <a:noFill/>
          </a:ln>
        </p:spPr>
        <p:txBody>
          <a:bodyPr anchorCtr="0" anchor="t" bIns="46800" lIns="90000" spcFirstLastPara="1" rIns="90000" wrap="square" tIns="46800">
            <a:spAutoFit/>
          </a:bodyPr>
          <a:lstStyle/>
          <a:p>
            <a:pPr indent="0" lvl="0" marL="0" marR="0" rtl="0" algn="l">
              <a:spcBef>
                <a:spcPts val="0"/>
              </a:spcBef>
              <a:spcAft>
                <a:spcPts val="0"/>
              </a:spcAft>
              <a:buNone/>
            </a:pPr>
            <a:r>
              <a:rPr b="1" i="0" lang="pt-BR" sz="1050" u="none" cap="none" strike="noStrike">
                <a:solidFill>
                  <a:schemeClr val="accent5"/>
                </a:solidFill>
                <a:latin typeface="Calibri"/>
                <a:ea typeface="Calibri"/>
                <a:cs typeface="Calibri"/>
                <a:sym typeface="Calibri"/>
              </a:rPr>
              <a:t>Perspectiva</a:t>
            </a:r>
            <a:endParaRPr b="1" i="0" sz="1050" u="none" cap="none" strike="noStrike">
              <a:solidFill>
                <a:schemeClr val="accent5"/>
              </a:solidFill>
              <a:latin typeface="Calibri"/>
              <a:ea typeface="Calibri"/>
              <a:cs typeface="Calibri"/>
              <a:sym typeface="Calibri"/>
            </a:endParaRPr>
          </a:p>
          <a:p>
            <a:pPr indent="0" lvl="0" marL="0" marR="0" rtl="0" algn="l">
              <a:spcBef>
                <a:spcPts val="0"/>
              </a:spcBef>
              <a:spcAft>
                <a:spcPts val="0"/>
              </a:spcAft>
              <a:buNone/>
            </a:pPr>
            <a:r>
              <a:rPr b="1" i="0" lang="pt-BR" sz="1050" u="none" cap="none" strike="noStrike">
                <a:solidFill>
                  <a:schemeClr val="accent5"/>
                </a:solidFill>
                <a:latin typeface="Calibri"/>
                <a:ea typeface="Calibri"/>
                <a:cs typeface="Calibri"/>
                <a:sym typeface="Calibri"/>
              </a:rPr>
              <a:t>Do Negócio</a:t>
            </a:r>
            <a:endParaRPr b="1" i="0" sz="1050" u="none" cap="none" strike="noStrike">
              <a:solidFill>
                <a:schemeClr val="accent5"/>
              </a:solidFill>
              <a:latin typeface="Calibri"/>
              <a:ea typeface="Calibri"/>
              <a:cs typeface="Calibri"/>
              <a:sym typeface="Calibri"/>
            </a:endParaRPr>
          </a:p>
        </p:txBody>
      </p:sp>
      <p:sp>
        <p:nvSpPr>
          <p:cNvPr id="546" name="Google Shape;546;p28"/>
          <p:cNvSpPr txBox="1"/>
          <p:nvPr/>
        </p:nvSpPr>
        <p:spPr>
          <a:xfrm>
            <a:off x="1631950" y="2447925"/>
            <a:ext cx="869950" cy="417513"/>
          </a:xfrm>
          <a:prstGeom prst="rect">
            <a:avLst/>
          </a:prstGeom>
          <a:noFill/>
          <a:ln>
            <a:noFill/>
          </a:ln>
        </p:spPr>
        <p:txBody>
          <a:bodyPr anchorCtr="0" anchor="t" bIns="46800" lIns="90000" spcFirstLastPara="1" rIns="90000" wrap="square" tIns="46800">
            <a:spAutoFit/>
          </a:bodyPr>
          <a:lstStyle/>
          <a:p>
            <a:pPr indent="0" lvl="0" marL="0" marR="0" rtl="0" algn="l">
              <a:spcBef>
                <a:spcPts val="0"/>
              </a:spcBef>
              <a:spcAft>
                <a:spcPts val="0"/>
              </a:spcAft>
              <a:buNone/>
            </a:pPr>
            <a:r>
              <a:rPr b="1" i="0" lang="pt-BR" sz="1050" u="none" cap="none" strike="noStrike">
                <a:solidFill>
                  <a:schemeClr val="accent5"/>
                </a:solidFill>
                <a:latin typeface="Calibri"/>
                <a:ea typeface="Calibri"/>
                <a:cs typeface="Calibri"/>
                <a:sym typeface="Calibri"/>
              </a:rPr>
              <a:t>Perspectiva </a:t>
            </a:r>
            <a:endParaRPr/>
          </a:p>
          <a:p>
            <a:pPr indent="0" lvl="0" marL="0" marR="0" rtl="0" algn="l">
              <a:spcBef>
                <a:spcPts val="0"/>
              </a:spcBef>
              <a:spcAft>
                <a:spcPts val="0"/>
              </a:spcAft>
              <a:buNone/>
            </a:pPr>
            <a:r>
              <a:rPr b="1" i="0" lang="pt-BR" sz="1050" u="none" cap="none" strike="noStrike">
                <a:solidFill>
                  <a:schemeClr val="accent5"/>
                </a:solidFill>
                <a:latin typeface="Calibri"/>
                <a:ea typeface="Calibri"/>
                <a:cs typeface="Calibri"/>
                <a:sym typeface="Calibri"/>
              </a:rPr>
              <a:t>Dos Clientes</a:t>
            </a:r>
            <a:endParaRPr b="1" i="0" sz="1050" u="none" cap="none" strike="noStrike">
              <a:solidFill>
                <a:schemeClr val="accent5"/>
              </a:solidFill>
              <a:latin typeface="Calibri"/>
              <a:ea typeface="Calibri"/>
              <a:cs typeface="Calibri"/>
              <a:sym typeface="Calibri"/>
            </a:endParaRPr>
          </a:p>
        </p:txBody>
      </p:sp>
      <p:sp>
        <p:nvSpPr>
          <p:cNvPr id="547" name="Google Shape;547;p28"/>
          <p:cNvSpPr txBox="1"/>
          <p:nvPr/>
        </p:nvSpPr>
        <p:spPr>
          <a:xfrm>
            <a:off x="3763963" y="2209800"/>
            <a:ext cx="2317750" cy="233363"/>
          </a:xfrm>
          <a:prstGeom prst="rect">
            <a:avLst/>
          </a:prstGeom>
          <a:noFill/>
          <a:ln>
            <a:noFill/>
          </a:ln>
        </p:spPr>
        <p:txBody>
          <a:bodyPr anchorCtr="0" anchor="t" bIns="46800" lIns="90000" spcFirstLastPara="1" rIns="90000" wrap="square" tIns="46800">
            <a:spAutoFit/>
          </a:bodyPr>
          <a:lstStyle/>
          <a:p>
            <a:pPr indent="0" lvl="0" marL="0" marR="0" rtl="0" algn="ctr">
              <a:spcBef>
                <a:spcPts val="0"/>
              </a:spcBef>
              <a:spcAft>
                <a:spcPts val="0"/>
              </a:spcAft>
              <a:buNone/>
            </a:pPr>
            <a:r>
              <a:rPr b="1" i="0" lang="pt-BR" sz="900" u="sng" cap="none" strike="noStrike">
                <a:solidFill>
                  <a:srgbClr val="BF9000"/>
                </a:solidFill>
                <a:latin typeface="Calibri"/>
                <a:ea typeface="Calibri"/>
                <a:cs typeface="Calibri"/>
                <a:sym typeface="Calibri"/>
              </a:rPr>
              <a:t>Atributos dos Produtos e Serviços</a:t>
            </a:r>
            <a:endParaRPr b="1" i="0" sz="900" u="sng" cap="none" strike="noStrike">
              <a:solidFill>
                <a:srgbClr val="BF9000"/>
              </a:solidFill>
              <a:latin typeface="Calibri"/>
              <a:ea typeface="Calibri"/>
              <a:cs typeface="Calibri"/>
              <a:sym typeface="Calibri"/>
            </a:endParaRPr>
          </a:p>
        </p:txBody>
      </p:sp>
      <p:sp>
        <p:nvSpPr>
          <p:cNvPr id="548" name="Google Shape;548;p28"/>
          <p:cNvSpPr txBox="1"/>
          <p:nvPr/>
        </p:nvSpPr>
        <p:spPr>
          <a:xfrm>
            <a:off x="3243263" y="2468563"/>
            <a:ext cx="1119187" cy="341312"/>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1" i="0" lang="pt-BR" sz="800" u="none" cap="none" strike="noStrike">
                <a:solidFill>
                  <a:srgbClr val="BF9000"/>
                </a:solidFill>
                <a:latin typeface="Calibri"/>
                <a:ea typeface="Calibri"/>
                <a:cs typeface="Calibri"/>
                <a:sym typeface="Calibri"/>
              </a:rPr>
              <a:t>Produtos Desejáveis</a:t>
            </a:r>
            <a:endParaRPr b="1"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1" i="0" lang="pt-BR" sz="800" u="none" cap="none" strike="noStrike">
                <a:solidFill>
                  <a:srgbClr val="BF9000"/>
                </a:solidFill>
                <a:latin typeface="Calibri"/>
                <a:ea typeface="Calibri"/>
                <a:cs typeface="Calibri"/>
                <a:sym typeface="Calibri"/>
              </a:rPr>
              <a:t>(segment, quality, time)</a:t>
            </a:r>
            <a:endParaRPr/>
          </a:p>
        </p:txBody>
      </p:sp>
      <p:sp>
        <p:nvSpPr>
          <p:cNvPr id="549" name="Google Shape;549;p28"/>
          <p:cNvSpPr txBox="1"/>
          <p:nvPr/>
        </p:nvSpPr>
        <p:spPr>
          <a:xfrm>
            <a:off x="4511675" y="2468563"/>
            <a:ext cx="822325" cy="371475"/>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lnSpc>
                <a:spcPct val="100000"/>
              </a:lnSpc>
              <a:spcBef>
                <a:spcPts val="0"/>
              </a:spcBef>
              <a:spcAft>
                <a:spcPts val="0"/>
              </a:spcAft>
              <a:buClr>
                <a:schemeClr val="dk1"/>
              </a:buClr>
              <a:buSzPts val="900"/>
              <a:buFont typeface="Arial"/>
              <a:buNone/>
            </a:pPr>
            <a:r>
              <a:rPr b="0" i="0" lang="pt-BR" sz="900" u="none" cap="none" strike="noStrike">
                <a:solidFill>
                  <a:schemeClr val="dk1"/>
                </a:solidFill>
                <a:latin typeface="Calibri"/>
                <a:ea typeface="Calibri"/>
                <a:cs typeface="Calibri"/>
                <a:sym typeface="Calibri"/>
              </a:rPr>
              <a:t>Preço justo pelo</a:t>
            </a:r>
            <a:endParaRPr/>
          </a:p>
          <a:p>
            <a:pPr indent="0" lvl="0" marL="0" marR="0" rtl="0" algn="ctr">
              <a:lnSpc>
                <a:spcPct val="100000"/>
              </a:lnSpc>
              <a:spcBef>
                <a:spcPts val="0"/>
              </a:spcBef>
              <a:spcAft>
                <a:spcPts val="0"/>
              </a:spcAft>
              <a:buClr>
                <a:schemeClr val="dk1"/>
              </a:buClr>
              <a:buSzPts val="900"/>
              <a:buFont typeface="Arial"/>
              <a:buNone/>
            </a:pPr>
            <a:r>
              <a:rPr b="0" i="0" lang="pt-BR" sz="900" u="none" cap="none" strike="noStrike">
                <a:solidFill>
                  <a:schemeClr val="dk1"/>
                </a:solidFill>
                <a:latin typeface="Calibri"/>
                <a:ea typeface="Calibri"/>
                <a:cs typeface="Calibri"/>
                <a:sym typeface="Calibri"/>
              </a:rPr>
              <a:t>Valor oferecido</a:t>
            </a:r>
            <a:endParaRPr/>
          </a:p>
        </p:txBody>
      </p:sp>
      <p:sp>
        <p:nvSpPr>
          <p:cNvPr id="550" name="Google Shape;550;p28"/>
          <p:cNvSpPr txBox="1"/>
          <p:nvPr/>
        </p:nvSpPr>
        <p:spPr>
          <a:xfrm>
            <a:off x="5483225" y="2468563"/>
            <a:ext cx="1268413" cy="341312"/>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Distribuição adequada</a:t>
            </a:r>
            <a:endParaRPr b="0"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Para Atacado e Varejo</a:t>
            </a:r>
            <a:endParaRPr b="0" i="0" sz="800" u="none" cap="none" strike="noStrike">
              <a:solidFill>
                <a:srgbClr val="BF9000"/>
              </a:solidFill>
              <a:latin typeface="Calibri"/>
              <a:ea typeface="Calibri"/>
              <a:cs typeface="Calibri"/>
              <a:sym typeface="Calibri"/>
            </a:endParaRPr>
          </a:p>
        </p:txBody>
      </p:sp>
      <p:sp>
        <p:nvSpPr>
          <p:cNvPr id="551" name="Google Shape;551;p28"/>
          <p:cNvSpPr txBox="1"/>
          <p:nvPr/>
        </p:nvSpPr>
        <p:spPr>
          <a:xfrm>
            <a:off x="7350125" y="2209800"/>
            <a:ext cx="1195388" cy="233363"/>
          </a:xfrm>
          <a:prstGeom prst="rect">
            <a:avLst/>
          </a:prstGeom>
          <a:noFill/>
          <a:ln>
            <a:noFill/>
          </a:ln>
        </p:spPr>
        <p:txBody>
          <a:bodyPr anchorCtr="0" anchor="t" bIns="46800" lIns="90000" spcFirstLastPara="1" rIns="90000" wrap="square" tIns="46800">
            <a:spAutoFit/>
          </a:bodyPr>
          <a:lstStyle/>
          <a:p>
            <a:pPr indent="0" lvl="0" marL="0" marR="0" rtl="0" algn="ctr">
              <a:spcBef>
                <a:spcPts val="0"/>
              </a:spcBef>
              <a:spcAft>
                <a:spcPts val="0"/>
              </a:spcAft>
              <a:buNone/>
            </a:pPr>
            <a:r>
              <a:rPr b="0" i="0" lang="pt-BR" sz="900" u="sng" cap="none" strike="noStrike">
                <a:solidFill>
                  <a:srgbClr val="BF9000"/>
                </a:solidFill>
                <a:latin typeface="Calibri"/>
                <a:ea typeface="Calibri"/>
                <a:cs typeface="Calibri"/>
                <a:sym typeface="Calibri"/>
              </a:rPr>
              <a:t>CRM</a:t>
            </a:r>
            <a:endParaRPr/>
          </a:p>
        </p:txBody>
      </p:sp>
      <p:sp>
        <p:nvSpPr>
          <p:cNvPr id="552" name="Google Shape;552;p28"/>
          <p:cNvSpPr txBox="1"/>
          <p:nvPr/>
        </p:nvSpPr>
        <p:spPr>
          <a:xfrm>
            <a:off x="6826250" y="2468563"/>
            <a:ext cx="973138" cy="371475"/>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lnSpc>
                <a:spcPct val="100000"/>
              </a:lnSpc>
              <a:spcBef>
                <a:spcPts val="0"/>
              </a:spcBef>
              <a:spcAft>
                <a:spcPts val="0"/>
              </a:spcAft>
              <a:buClr>
                <a:schemeClr val="dk1"/>
              </a:buClr>
              <a:buSzPts val="900"/>
              <a:buFont typeface="Arial"/>
              <a:buNone/>
            </a:pPr>
            <a:r>
              <a:rPr b="0" i="0" lang="pt-BR" sz="900" u="none" cap="none" strike="noStrike">
                <a:solidFill>
                  <a:schemeClr val="dk1"/>
                </a:solidFill>
                <a:latin typeface="Calibri"/>
                <a:ea typeface="Calibri"/>
                <a:cs typeface="Calibri"/>
                <a:sym typeface="Calibri"/>
              </a:rPr>
              <a:t>Entrega dos</a:t>
            </a:r>
            <a:endParaRPr/>
          </a:p>
          <a:p>
            <a:pPr indent="0" lvl="0" marL="0" marR="0" rtl="0" algn="ctr">
              <a:lnSpc>
                <a:spcPct val="100000"/>
              </a:lnSpc>
              <a:spcBef>
                <a:spcPts val="0"/>
              </a:spcBef>
              <a:spcAft>
                <a:spcPts val="0"/>
              </a:spcAft>
              <a:buClr>
                <a:schemeClr val="dk1"/>
              </a:buClr>
              <a:buSzPts val="900"/>
              <a:buFont typeface="Arial"/>
              <a:buNone/>
            </a:pPr>
            <a:r>
              <a:rPr b="0" i="0" lang="pt-BR" sz="900" u="none" cap="none" strike="noStrike">
                <a:solidFill>
                  <a:schemeClr val="dk1"/>
                </a:solidFill>
                <a:latin typeface="Calibri"/>
                <a:ea typeface="Calibri"/>
                <a:cs typeface="Calibri"/>
                <a:sym typeface="Calibri"/>
              </a:rPr>
              <a:t>Serviços/Resultados</a:t>
            </a:r>
            <a:endParaRPr/>
          </a:p>
        </p:txBody>
      </p:sp>
      <p:sp>
        <p:nvSpPr>
          <p:cNvPr id="553" name="Google Shape;553;p28"/>
          <p:cNvSpPr txBox="1"/>
          <p:nvPr/>
        </p:nvSpPr>
        <p:spPr>
          <a:xfrm>
            <a:off x="8023225" y="2468563"/>
            <a:ext cx="896938" cy="401637"/>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lnSpc>
                <a:spcPct val="100000"/>
              </a:lnSpc>
              <a:spcBef>
                <a:spcPts val="0"/>
              </a:spcBef>
              <a:spcAft>
                <a:spcPts val="0"/>
              </a:spcAft>
              <a:buClr>
                <a:schemeClr val="dk1"/>
              </a:buClr>
              <a:buSzPts val="1000"/>
              <a:buFont typeface="Arial"/>
              <a:buNone/>
            </a:pPr>
            <a:r>
              <a:rPr b="1" i="0" lang="pt-BR" sz="1000" u="none" cap="none" strike="noStrike">
                <a:solidFill>
                  <a:schemeClr val="dk1"/>
                </a:solidFill>
                <a:latin typeface="Calibri"/>
                <a:ea typeface="Calibri"/>
                <a:cs typeface="Calibri"/>
                <a:sym typeface="Calibri"/>
              </a:rPr>
              <a:t>CRM</a:t>
            </a:r>
            <a:endParaRPr/>
          </a:p>
          <a:p>
            <a:pPr indent="0" lvl="0" marL="0" marR="0" rtl="0" algn="ctr">
              <a:lnSpc>
                <a:spcPct val="100000"/>
              </a:lnSpc>
              <a:spcBef>
                <a:spcPts val="0"/>
              </a:spcBef>
              <a:spcAft>
                <a:spcPts val="0"/>
              </a:spcAft>
              <a:buClr>
                <a:schemeClr val="dk1"/>
              </a:buClr>
              <a:buSzPts val="1000"/>
              <a:buFont typeface="Arial"/>
              <a:buNone/>
            </a:pPr>
            <a:r>
              <a:rPr b="1" i="0" lang="pt-BR" sz="1000" u="none" cap="none" strike="noStrike">
                <a:solidFill>
                  <a:schemeClr val="dk1"/>
                </a:solidFill>
                <a:latin typeface="Calibri"/>
                <a:ea typeface="Calibri"/>
                <a:cs typeface="Calibri"/>
                <a:sym typeface="Calibri"/>
              </a:rPr>
              <a:t>Ativo</a:t>
            </a:r>
            <a:endParaRPr/>
          </a:p>
        </p:txBody>
      </p:sp>
      <p:sp>
        <p:nvSpPr>
          <p:cNvPr id="554" name="Google Shape;554;p28"/>
          <p:cNvSpPr txBox="1"/>
          <p:nvPr/>
        </p:nvSpPr>
        <p:spPr>
          <a:xfrm>
            <a:off x="9004300" y="2209800"/>
            <a:ext cx="1193800" cy="233363"/>
          </a:xfrm>
          <a:prstGeom prst="rect">
            <a:avLst/>
          </a:prstGeom>
          <a:noFill/>
          <a:ln>
            <a:noFill/>
          </a:ln>
        </p:spPr>
        <p:txBody>
          <a:bodyPr anchorCtr="0" anchor="t" bIns="46800" lIns="90000" spcFirstLastPara="1" rIns="90000" wrap="square" tIns="46800">
            <a:spAutoFit/>
          </a:bodyPr>
          <a:lstStyle/>
          <a:p>
            <a:pPr indent="0" lvl="0" marL="0" marR="0" rtl="0" algn="ctr">
              <a:spcBef>
                <a:spcPts val="0"/>
              </a:spcBef>
              <a:spcAft>
                <a:spcPts val="0"/>
              </a:spcAft>
              <a:buNone/>
            </a:pPr>
            <a:r>
              <a:rPr b="0" i="0" lang="pt-BR" sz="900" u="sng" cap="none" strike="noStrike">
                <a:solidFill>
                  <a:srgbClr val="2E75B5"/>
                </a:solidFill>
                <a:latin typeface="Calibri"/>
                <a:ea typeface="Calibri"/>
                <a:cs typeface="Calibri"/>
                <a:sym typeface="Calibri"/>
              </a:rPr>
              <a:t>Imagem</a:t>
            </a:r>
            <a:endParaRPr b="0" i="0" sz="900" u="sng" cap="none" strike="noStrike">
              <a:solidFill>
                <a:srgbClr val="2E75B5"/>
              </a:solidFill>
              <a:latin typeface="Calibri"/>
              <a:ea typeface="Calibri"/>
              <a:cs typeface="Calibri"/>
              <a:sym typeface="Calibri"/>
            </a:endParaRPr>
          </a:p>
        </p:txBody>
      </p:sp>
      <p:sp>
        <p:nvSpPr>
          <p:cNvPr id="555" name="Google Shape;555;p28"/>
          <p:cNvSpPr txBox="1"/>
          <p:nvPr/>
        </p:nvSpPr>
        <p:spPr>
          <a:xfrm>
            <a:off x="9131300" y="2468563"/>
            <a:ext cx="982663" cy="233362"/>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Imagem da Marca</a:t>
            </a:r>
            <a:endParaRPr/>
          </a:p>
        </p:txBody>
      </p:sp>
      <p:cxnSp>
        <p:nvCxnSpPr>
          <p:cNvPr id="556" name="Google Shape;556;p28"/>
          <p:cNvCxnSpPr/>
          <p:nvPr/>
        </p:nvCxnSpPr>
        <p:spPr>
          <a:xfrm>
            <a:off x="2114550" y="3330575"/>
            <a:ext cx="8416925" cy="0"/>
          </a:xfrm>
          <a:prstGeom prst="straightConnector1">
            <a:avLst/>
          </a:prstGeom>
          <a:noFill/>
          <a:ln cap="flat" cmpd="sng" w="12700">
            <a:solidFill>
              <a:srgbClr val="BF9000"/>
            </a:solidFill>
            <a:prstDash val="solid"/>
            <a:round/>
            <a:headEnd len="med" w="med" type="none"/>
            <a:tailEnd len="med" w="med" type="none"/>
          </a:ln>
        </p:spPr>
      </p:cxnSp>
      <p:sp>
        <p:nvSpPr>
          <p:cNvPr id="557" name="Google Shape;557;p28"/>
          <p:cNvSpPr txBox="1"/>
          <p:nvPr/>
        </p:nvSpPr>
        <p:spPr>
          <a:xfrm>
            <a:off x="1631950" y="3535363"/>
            <a:ext cx="850900" cy="901700"/>
          </a:xfrm>
          <a:prstGeom prst="rect">
            <a:avLst/>
          </a:prstGeom>
          <a:noFill/>
          <a:ln>
            <a:noFill/>
          </a:ln>
        </p:spPr>
        <p:txBody>
          <a:bodyPr anchorCtr="0" anchor="t" bIns="46800" lIns="90000" spcFirstLastPara="1" rIns="90000" wrap="square" tIns="46800">
            <a:spAutoFit/>
          </a:bodyPr>
          <a:lstStyle/>
          <a:p>
            <a:pPr indent="0" lvl="0" marL="0" marR="0" rtl="0" algn="l">
              <a:spcBef>
                <a:spcPts val="0"/>
              </a:spcBef>
              <a:spcAft>
                <a:spcPts val="0"/>
              </a:spcAft>
              <a:buNone/>
            </a:pPr>
            <a:r>
              <a:rPr b="1" i="0" lang="pt-BR" sz="1050" u="none" cap="none" strike="noStrike">
                <a:solidFill>
                  <a:schemeClr val="accent5"/>
                </a:solidFill>
                <a:latin typeface="Calibri"/>
                <a:ea typeface="Calibri"/>
                <a:cs typeface="Calibri"/>
                <a:sym typeface="Calibri"/>
              </a:rPr>
              <a:t>Iniciativas</a:t>
            </a:r>
            <a:endParaRPr b="1" i="0" sz="1050" u="none" cap="none" strike="noStrike">
              <a:solidFill>
                <a:schemeClr val="accent5"/>
              </a:solidFill>
              <a:latin typeface="Calibri"/>
              <a:ea typeface="Calibri"/>
              <a:cs typeface="Calibri"/>
              <a:sym typeface="Calibri"/>
            </a:endParaRPr>
          </a:p>
          <a:p>
            <a:pPr indent="0" lvl="0" marL="0" marR="0" rtl="0" algn="l">
              <a:spcBef>
                <a:spcPts val="0"/>
              </a:spcBef>
              <a:spcAft>
                <a:spcPts val="0"/>
              </a:spcAft>
              <a:buNone/>
            </a:pPr>
            <a:r>
              <a:rPr b="1" i="0" lang="pt-BR" sz="1050" u="none" cap="none" strike="noStrike">
                <a:solidFill>
                  <a:schemeClr val="accent5"/>
                </a:solidFill>
                <a:latin typeface="Calibri"/>
                <a:ea typeface="Calibri"/>
                <a:cs typeface="Calibri"/>
                <a:sym typeface="Calibri"/>
              </a:rPr>
              <a:t>Estratégicas</a:t>
            </a:r>
            <a:endParaRPr b="1" i="0" sz="1050" u="none" cap="none" strike="noStrike">
              <a:solidFill>
                <a:schemeClr val="accent5"/>
              </a:solidFill>
              <a:latin typeface="Calibri"/>
              <a:ea typeface="Calibri"/>
              <a:cs typeface="Calibri"/>
              <a:sym typeface="Calibri"/>
            </a:endParaRPr>
          </a:p>
          <a:p>
            <a:pPr indent="0" lvl="0" marL="0" marR="0" rtl="0" algn="l">
              <a:spcBef>
                <a:spcPts val="0"/>
              </a:spcBef>
              <a:spcAft>
                <a:spcPts val="0"/>
              </a:spcAft>
              <a:buNone/>
            </a:pPr>
            <a:r>
              <a:rPr b="1" i="0" lang="pt-BR" sz="1050" u="none" cap="none" strike="noStrike">
                <a:solidFill>
                  <a:schemeClr val="accent5"/>
                </a:solidFill>
                <a:latin typeface="Calibri"/>
                <a:ea typeface="Calibri"/>
                <a:cs typeface="Calibri"/>
                <a:sym typeface="Calibri"/>
              </a:rPr>
              <a:t>E</a:t>
            </a:r>
            <a:endParaRPr/>
          </a:p>
          <a:p>
            <a:pPr indent="0" lvl="0" marL="0" marR="0" rtl="0" algn="l">
              <a:spcBef>
                <a:spcPts val="0"/>
              </a:spcBef>
              <a:spcAft>
                <a:spcPts val="0"/>
              </a:spcAft>
              <a:buNone/>
            </a:pPr>
            <a:r>
              <a:rPr b="1" i="0" lang="pt-BR" sz="1050" u="none" cap="none" strike="noStrike">
                <a:solidFill>
                  <a:schemeClr val="accent5"/>
                </a:solidFill>
                <a:latin typeface="Calibri"/>
                <a:ea typeface="Calibri"/>
                <a:cs typeface="Calibri"/>
                <a:sym typeface="Calibri"/>
              </a:rPr>
              <a:t>Processos</a:t>
            </a:r>
            <a:endParaRPr b="1" i="0" sz="1050" u="none" cap="none" strike="noStrike">
              <a:solidFill>
                <a:schemeClr val="accent5"/>
              </a:solidFill>
              <a:latin typeface="Calibri"/>
              <a:ea typeface="Calibri"/>
              <a:cs typeface="Calibri"/>
              <a:sym typeface="Calibri"/>
            </a:endParaRPr>
          </a:p>
          <a:p>
            <a:pPr indent="0" lvl="0" marL="0" marR="0" rtl="0" algn="l">
              <a:spcBef>
                <a:spcPts val="0"/>
              </a:spcBef>
              <a:spcAft>
                <a:spcPts val="0"/>
              </a:spcAft>
              <a:buNone/>
            </a:pPr>
            <a:r>
              <a:rPr b="1" i="0" lang="pt-BR" sz="1050" u="none" cap="none" strike="noStrike">
                <a:solidFill>
                  <a:schemeClr val="accent5"/>
                </a:solidFill>
                <a:latin typeface="Calibri"/>
                <a:ea typeface="Calibri"/>
                <a:cs typeface="Calibri"/>
                <a:sym typeface="Calibri"/>
              </a:rPr>
              <a:t>Internos</a:t>
            </a:r>
            <a:endParaRPr b="1" i="0" sz="1050" u="none" cap="none" strike="noStrike">
              <a:solidFill>
                <a:schemeClr val="accent5"/>
              </a:solidFill>
              <a:latin typeface="Calibri"/>
              <a:ea typeface="Calibri"/>
              <a:cs typeface="Calibri"/>
              <a:sym typeface="Calibri"/>
            </a:endParaRPr>
          </a:p>
        </p:txBody>
      </p:sp>
      <p:sp>
        <p:nvSpPr>
          <p:cNvPr id="558" name="Google Shape;558;p28"/>
          <p:cNvSpPr txBox="1"/>
          <p:nvPr/>
        </p:nvSpPr>
        <p:spPr>
          <a:xfrm>
            <a:off x="1631950" y="5448300"/>
            <a:ext cx="1184275" cy="901700"/>
          </a:xfrm>
          <a:prstGeom prst="rect">
            <a:avLst/>
          </a:prstGeom>
          <a:noFill/>
          <a:ln>
            <a:noFill/>
          </a:ln>
        </p:spPr>
        <p:txBody>
          <a:bodyPr anchorCtr="0" anchor="t" bIns="46800" lIns="90000" spcFirstLastPara="1" rIns="90000" wrap="square" tIns="46800">
            <a:spAutoFit/>
          </a:bodyPr>
          <a:lstStyle/>
          <a:p>
            <a:pPr indent="0" lvl="0" marL="0" marR="0" rtl="0" algn="l">
              <a:spcBef>
                <a:spcPts val="0"/>
              </a:spcBef>
              <a:spcAft>
                <a:spcPts val="0"/>
              </a:spcAft>
              <a:buNone/>
            </a:pPr>
            <a:r>
              <a:rPr b="1" i="0" lang="pt-BR" sz="1050" u="none" cap="none" strike="noStrike">
                <a:solidFill>
                  <a:schemeClr val="accent5"/>
                </a:solidFill>
                <a:latin typeface="Calibri"/>
                <a:ea typeface="Calibri"/>
                <a:cs typeface="Calibri"/>
                <a:sym typeface="Calibri"/>
              </a:rPr>
              <a:t>Perspectiva de</a:t>
            </a:r>
            <a:endParaRPr/>
          </a:p>
          <a:p>
            <a:pPr indent="0" lvl="0" marL="0" marR="0" rtl="0" algn="l">
              <a:spcBef>
                <a:spcPts val="0"/>
              </a:spcBef>
              <a:spcAft>
                <a:spcPts val="0"/>
              </a:spcAft>
              <a:buNone/>
            </a:pPr>
            <a:r>
              <a:rPr b="1" i="0" lang="pt-BR" sz="1050" u="none" cap="none" strike="noStrike">
                <a:solidFill>
                  <a:schemeClr val="accent5"/>
                </a:solidFill>
                <a:latin typeface="Calibri"/>
                <a:ea typeface="Calibri"/>
                <a:cs typeface="Calibri"/>
                <a:sym typeface="Calibri"/>
              </a:rPr>
              <a:t>Aprendizado</a:t>
            </a:r>
            <a:endParaRPr b="1" i="0" sz="1050" u="none" cap="none" strike="noStrike">
              <a:solidFill>
                <a:schemeClr val="accent5"/>
              </a:solidFill>
              <a:latin typeface="Calibri"/>
              <a:ea typeface="Calibri"/>
              <a:cs typeface="Calibri"/>
              <a:sym typeface="Calibri"/>
            </a:endParaRPr>
          </a:p>
          <a:p>
            <a:pPr indent="0" lvl="0" marL="0" marR="0" rtl="0" algn="l">
              <a:spcBef>
                <a:spcPts val="0"/>
              </a:spcBef>
              <a:spcAft>
                <a:spcPts val="0"/>
              </a:spcAft>
              <a:buNone/>
            </a:pPr>
            <a:r>
              <a:rPr b="1" i="0" lang="pt-BR" sz="1050" u="none" cap="none" strike="noStrike">
                <a:solidFill>
                  <a:schemeClr val="accent5"/>
                </a:solidFill>
                <a:latin typeface="Calibri"/>
                <a:ea typeface="Calibri"/>
                <a:cs typeface="Calibri"/>
                <a:sym typeface="Calibri"/>
              </a:rPr>
              <a:t>E</a:t>
            </a:r>
            <a:endParaRPr/>
          </a:p>
          <a:p>
            <a:pPr indent="0" lvl="0" marL="0" marR="0" rtl="0" algn="l">
              <a:spcBef>
                <a:spcPts val="0"/>
              </a:spcBef>
              <a:spcAft>
                <a:spcPts val="0"/>
              </a:spcAft>
              <a:buNone/>
            </a:pPr>
            <a:r>
              <a:rPr b="1" i="0" lang="pt-BR" sz="1050" u="none" cap="none" strike="noStrike">
                <a:solidFill>
                  <a:schemeClr val="accent5"/>
                </a:solidFill>
                <a:latin typeface="Calibri"/>
                <a:ea typeface="Calibri"/>
                <a:cs typeface="Calibri"/>
                <a:sym typeface="Calibri"/>
              </a:rPr>
              <a:t>Crescimento e</a:t>
            </a:r>
            <a:endParaRPr/>
          </a:p>
          <a:p>
            <a:pPr indent="0" lvl="0" marL="0" marR="0" rtl="0" algn="l">
              <a:spcBef>
                <a:spcPts val="0"/>
              </a:spcBef>
              <a:spcAft>
                <a:spcPts val="0"/>
              </a:spcAft>
              <a:buNone/>
            </a:pPr>
            <a:r>
              <a:rPr b="1" i="0" lang="pt-BR" sz="1050" u="none" cap="none" strike="noStrike">
                <a:solidFill>
                  <a:schemeClr val="accent5"/>
                </a:solidFill>
                <a:latin typeface="Calibri"/>
                <a:ea typeface="Calibri"/>
                <a:cs typeface="Calibri"/>
                <a:sym typeface="Calibri"/>
              </a:rPr>
              <a:t>Inovação Internos</a:t>
            </a:r>
            <a:endParaRPr b="1" i="0" sz="1050" u="none" cap="none" strike="noStrike">
              <a:solidFill>
                <a:schemeClr val="accent5"/>
              </a:solidFill>
              <a:latin typeface="Calibri"/>
              <a:ea typeface="Calibri"/>
              <a:cs typeface="Calibri"/>
              <a:sym typeface="Calibri"/>
            </a:endParaRPr>
          </a:p>
        </p:txBody>
      </p:sp>
      <p:cxnSp>
        <p:nvCxnSpPr>
          <p:cNvPr id="559" name="Google Shape;559;p28"/>
          <p:cNvCxnSpPr/>
          <p:nvPr/>
        </p:nvCxnSpPr>
        <p:spPr>
          <a:xfrm>
            <a:off x="1920875" y="5346700"/>
            <a:ext cx="8416925" cy="0"/>
          </a:xfrm>
          <a:prstGeom prst="straightConnector1">
            <a:avLst/>
          </a:prstGeom>
          <a:noFill/>
          <a:ln cap="flat" cmpd="sng" w="12700">
            <a:solidFill>
              <a:srgbClr val="BF9000"/>
            </a:solidFill>
            <a:prstDash val="solid"/>
            <a:round/>
            <a:headEnd len="med" w="med" type="none"/>
            <a:tailEnd len="med" w="med" type="none"/>
          </a:ln>
        </p:spPr>
      </p:cxnSp>
      <p:sp>
        <p:nvSpPr>
          <p:cNvPr id="560" name="Google Shape;560;p28"/>
          <p:cNvSpPr txBox="1"/>
          <p:nvPr/>
        </p:nvSpPr>
        <p:spPr>
          <a:xfrm>
            <a:off x="4014788" y="3116263"/>
            <a:ext cx="5549900" cy="263525"/>
          </a:xfrm>
          <a:prstGeom prst="rect">
            <a:avLst/>
          </a:prstGeom>
          <a:noFill/>
          <a:ln>
            <a:noFill/>
          </a:ln>
        </p:spPr>
        <p:txBody>
          <a:bodyPr anchorCtr="0" anchor="t" bIns="46800" lIns="90000" spcFirstLastPara="1" rIns="90000" wrap="square" tIns="46800">
            <a:spAutoFit/>
          </a:bodyPr>
          <a:lstStyle/>
          <a:p>
            <a:pPr indent="0" lvl="0" marL="0" marR="0" rtl="0" algn="l">
              <a:spcBef>
                <a:spcPts val="0"/>
              </a:spcBef>
              <a:spcAft>
                <a:spcPts val="0"/>
              </a:spcAft>
              <a:buNone/>
            </a:pPr>
            <a:r>
              <a:rPr b="0" i="1" lang="pt-BR" sz="1100" u="none" cap="none" strike="noStrike">
                <a:solidFill>
                  <a:srgbClr val="BF9000"/>
                </a:solidFill>
                <a:latin typeface="Calibri"/>
                <a:ea typeface="Calibri"/>
                <a:cs typeface="Calibri"/>
                <a:sym typeface="Calibri"/>
              </a:rPr>
              <a:t>- Medir churn Clientes,  ARPU Crescimento de Adesões  , Qualidade percebida pelos Clientes</a:t>
            </a:r>
            <a:endParaRPr b="0" i="1" sz="1100" u="none" cap="none" strike="noStrike">
              <a:solidFill>
                <a:srgbClr val="BF9000"/>
              </a:solidFill>
              <a:latin typeface="Calibri"/>
              <a:ea typeface="Calibri"/>
              <a:cs typeface="Calibri"/>
              <a:sym typeface="Calibri"/>
            </a:endParaRPr>
          </a:p>
        </p:txBody>
      </p:sp>
      <p:sp>
        <p:nvSpPr>
          <p:cNvPr id="561" name="Google Shape;561;p28"/>
          <p:cNvSpPr txBox="1"/>
          <p:nvPr/>
        </p:nvSpPr>
        <p:spPr>
          <a:xfrm>
            <a:off x="3243263" y="3759200"/>
            <a:ext cx="1044575" cy="509588"/>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Liderança na Inovação</a:t>
            </a:r>
            <a:endParaRPr/>
          </a:p>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E Produtos</a:t>
            </a:r>
            <a:endParaRPr/>
          </a:p>
        </p:txBody>
      </p:sp>
      <p:sp>
        <p:nvSpPr>
          <p:cNvPr id="562" name="Google Shape;562;p28"/>
          <p:cNvSpPr txBox="1"/>
          <p:nvPr/>
        </p:nvSpPr>
        <p:spPr>
          <a:xfrm>
            <a:off x="3243263" y="4273550"/>
            <a:ext cx="1044575" cy="463550"/>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Desenvolver novas</a:t>
            </a:r>
            <a:endParaRPr b="0"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Linhas de Negócio</a:t>
            </a:r>
            <a:endParaRPr b="0"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e/ou Franquias</a:t>
            </a:r>
            <a:endParaRPr b="0" i="0" sz="800" u="none" cap="none" strike="noStrike">
              <a:solidFill>
                <a:srgbClr val="BF9000"/>
              </a:solidFill>
              <a:latin typeface="Calibri"/>
              <a:ea typeface="Calibri"/>
              <a:cs typeface="Calibri"/>
              <a:sym typeface="Calibri"/>
            </a:endParaRPr>
          </a:p>
        </p:txBody>
      </p:sp>
      <p:sp>
        <p:nvSpPr>
          <p:cNvPr id="563" name="Google Shape;563;p28"/>
          <p:cNvSpPr txBox="1"/>
          <p:nvPr/>
        </p:nvSpPr>
        <p:spPr>
          <a:xfrm>
            <a:off x="3243263" y="4786313"/>
            <a:ext cx="1044575" cy="463550"/>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Desenvolver Sinergias</a:t>
            </a:r>
            <a:endParaRPr b="0"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Com</a:t>
            </a:r>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Alianças Estratégicas</a:t>
            </a:r>
            <a:endParaRPr b="0" i="0" sz="800" u="none" cap="none" strike="noStrike">
              <a:solidFill>
                <a:srgbClr val="BF9000"/>
              </a:solidFill>
              <a:latin typeface="Calibri"/>
              <a:ea typeface="Calibri"/>
              <a:cs typeface="Calibri"/>
              <a:sym typeface="Calibri"/>
            </a:endParaRPr>
          </a:p>
        </p:txBody>
      </p:sp>
      <p:sp>
        <p:nvSpPr>
          <p:cNvPr id="564" name="Google Shape;564;p28"/>
          <p:cNvSpPr/>
          <p:nvPr/>
        </p:nvSpPr>
        <p:spPr>
          <a:xfrm>
            <a:off x="3168650" y="4302125"/>
            <a:ext cx="1193800" cy="371475"/>
          </a:xfrm>
          <a:prstGeom prst="rect">
            <a:avLst/>
          </a:prstGeom>
          <a:noFill/>
          <a:ln cap="rnd" cmpd="sng" w="9525">
            <a:solidFill>
              <a:schemeClr val="dk2"/>
            </a:solidFill>
            <a:prstDash val="dot"/>
            <a:miter lim="800000"/>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565" name="Google Shape;565;p28"/>
          <p:cNvSpPr txBox="1"/>
          <p:nvPr/>
        </p:nvSpPr>
        <p:spPr>
          <a:xfrm>
            <a:off x="5540375" y="3749675"/>
            <a:ext cx="971550" cy="709613"/>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Vantagem Competitiva</a:t>
            </a:r>
            <a:endParaRPr b="0"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Através de</a:t>
            </a:r>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DISTRIBUIÇÃO</a:t>
            </a:r>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COM PARCEIROS</a:t>
            </a:r>
            <a:endParaRPr/>
          </a:p>
        </p:txBody>
      </p:sp>
      <p:sp>
        <p:nvSpPr>
          <p:cNvPr id="566" name="Google Shape;566;p28"/>
          <p:cNvSpPr txBox="1"/>
          <p:nvPr/>
        </p:nvSpPr>
        <p:spPr>
          <a:xfrm>
            <a:off x="9245600" y="3765550"/>
            <a:ext cx="747713" cy="633413"/>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1" i="0" lang="pt-BR" sz="900" u="none" cap="none" strike="noStrike">
                <a:solidFill>
                  <a:schemeClr val="dk1"/>
                </a:solidFill>
                <a:latin typeface="Calibri"/>
                <a:ea typeface="Calibri"/>
                <a:cs typeface="Calibri"/>
                <a:sym typeface="Calibri"/>
              </a:rPr>
              <a:t>GERENCIAR </a:t>
            </a:r>
            <a:endParaRPr/>
          </a:p>
          <a:p>
            <a:pPr indent="0" lvl="0" marL="0" marR="0" rtl="0" algn="ctr">
              <a:spcBef>
                <a:spcPts val="0"/>
              </a:spcBef>
              <a:spcAft>
                <a:spcPts val="0"/>
              </a:spcAft>
              <a:buNone/>
            </a:pPr>
            <a:r>
              <a:rPr b="1" i="0" lang="pt-BR" sz="900" u="none" cap="none" strike="noStrike">
                <a:solidFill>
                  <a:schemeClr val="dk1"/>
                </a:solidFill>
                <a:latin typeface="Calibri"/>
                <a:ea typeface="Calibri"/>
                <a:cs typeface="Calibri"/>
                <a:sym typeface="Calibri"/>
              </a:rPr>
              <a:t>COBRANÇA</a:t>
            </a:r>
            <a:endParaRPr/>
          </a:p>
          <a:p>
            <a:pPr indent="0" lvl="0" marL="0" marR="0" rtl="0" algn="ctr">
              <a:spcBef>
                <a:spcPts val="0"/>
              </a:spcBef>
              <a:spcAft>
                <a:spcPts val="0"/>
              </a:spcAft>
              <a:buNone/>
            </a:pPr>
            <a:r>
              <a:rPr b="1" i="0" lang="pt-BR" sz="900" u="none" cap="none" strike="noStrike">
                <a:solidFill>
                  <a:schemeClr val="dk1"/>
                </a:solidFill>
                <a:latin typeface="Calibri"/>
                <a:ea typeface="Calibri"/>
                <a:cs typeface="Calibri"/>
                <a:sym typeface="Calibri"/>
              </a:rPr>
              <a:t>RECEBÍVEIS</a:t>
            </a:r>
            <a:endParaRPr/>
          </a:p>
          <a:p>
            <a:pPr indent="0" lvl="0" marL="0" marR="0" rtl="0" algn="ctr">
              <a:spcBef>
                <a:spcPts val="0"/>
              </a:spcBef>
              <a:spcAft>
                <a:spcPts val="0"/>
              </a:spcAft>
              <a:buNone/>
            </a:pPr>
            <a:r>
              <a:t/>
            </a:r>
            <a:endParaRPr b="0" i="0" sz="800" u="none" cap="none" strike="noStrike">
              <a:solidFill>
                <a:srgbClr val="BF9000"/>
              </a:solidFill>
              <a:latin typeface="Calibri"/>
              <a:ea typeface="Calibri"/>
              <a:cs typeface="Calibri"/>
              <a:sym typeface="Calibri"/>
            </a:endParaRPr>
          </a:p>
        </p:txBody>
      </p:sp>
      <p:sp>
        <p:nvSpPr>
          <p:cNvPr id="567" name="Google Shape;567;p28"/>
          <p:cNvSpPr txBox="1"/>
          <p:nvPr/>
        </p:nvSpPr>
        <p:spPr>
          <a:xfrm>
            <a:off x="8097838" y="3759200"/>
            <a:ext cx="969962" cy="587375"/>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Equilibrar  INSOURCE </a:t>
            </a:r>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E  OUTSOURCE</a:t>
            </a:r>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PARA REDUZIR</a:t>
            </a:r>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CUSTOS</a:t>
            </a:r>
            <a:endParaRPr/>
          </a:p>
        </p:txBody>
      </p:sp>
      <p:sp>
        <p:nvSpPr>
          <p:cNvPr id="568" name="Google Shape;568;p28"/>
          <p:cNvSpPr txBox="1"/>
          <p:nvPr/>
        </p:nvSpPr>
        <p:spPr>
          <a:xfrm>
            <a:off x="4484688" y="3759200"/>
            <a:ext cx="858837" cy="771525"/>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900" u="none" cap="none" strike="noStrike">
                <a:solidFill>
                  <a:schemeClr val="dk1"/>
                </a:solidFill>
                <a:latin typeface="Calibri"/>
                <a:ea typeface="Calibri"/>
                <a:cs typeface="Calibri"/>
                <a:sym typeface="Calibri"/>
              </a:rPr>
              <a:t>Aquisição</a:t>
            </a:r>
            <a:endParaRPr b="0" i="0" sz="9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0" i="0" lang="pt-BR" sz="900" u="none" cap="none" strike="noStrike">
                <a:solidFill>
                  <a:schemeClr val="dk1"/>
                </a:solidFill>
                <a:latin typeface="Calibri"/>
                <a:ea typeface="Calibri"/>
                <a:cs typeface="Calibri"/>
                <a:sym typeface="Calibri"/>
              </a:rPr>
              <a:t>Qualificada </a:t>
            </a:r>
            <a:endParaRPr/>
          </a:p>
          <a:p>
            <a:pPr indent="0" lvl="0" marL="0" marR="0" rtl="0" algn="ctr">
              <a:spcBef>
                <a:spcPts val="0"/>
              </a:spcBef>
              <a:spcAft>
                <a:spcPts val="0"/>
              </a:spcAft>
              <a:buNone/>
            </a:pPr>
            <a:r>
              <a:rPr b="0" i="0" lang="pt-BR" sz="900" u="none" cap="none" strike="noStrike">
                <a:solidFill>
                  <a:schemeClr val="dk1"/>
                </a:solidFill>
                <a:latin typeface="Calibri"/>
                <a:ea typeface="Calibri"/>
                <a:cs typeface="Calibri"/>
                <a:sym typeface="Calibri"/>
              </a:rPr>
              <a:t>Para crescimento</a:t>
            </a:r>
            <a:endParaRPr b="0" i="0" sz="9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0" i="0" lang="pt-BR" sz="900" u="none" cap="none" strike="noStrike">
                <a:solidFill>
                  <a:schemeClr val="dk1"/>
                </a:solidFill>
                <a:latin typeface="Calibri"/>
                <a:ea typeface="Calibri"/>
                <a:cs typeface="Calibri"/>
                <a:sym typeface="Calibri"/>
              </a:rPr>
              <a:t>saudável</a:t>
            </a:r>
            <a:endParaRPr b="0" i="0" sz="9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t/>
            </a:r>
            <a:endParaRPr b="0" i="0" sz="800" u="none" cap="none" strike="noStrike">
              <a:solidFill>
                <a:srgbClr val="BF9000"/>
              </a:solidFill>
              <a:latin typeface="Calibri"/>
              <a:ea typeface="Calibri"/>
              <a:cs typeface="Calibri"/>
              <a:sym typeface="Calibri"/>
            </a:endParaRPr>
          </a:p>
        </p:txBody>
      </p:sp>
      <p:sp>
        <p:nvSpPr>
          <p:cNvPr id="569" name="Google Shape;569;p28"/>
          <p:cNvSpPr txBox="1"/>
          <p:nvPr/>
        </p:nvSpPr>
        <p:spPr>
          <a:xfrm>
            <a:off x="4492625" y="4789488"/>
            <a:ext cx="852488" cy="341312"/>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Aumentar</a:t>
            </a:r>
            <a:endParaRPr b="0"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ARPU</a:t>
            </a:r>
            <a:endParaRPr/>
          </a:p>
        </p:txBody>
      </p:sp>
      <p:sp>
        <p:nvSpPr>
          <p:cNvPr id="570" name="Google Shape;570;p28"/>
          <p:cNvSpPr txBox="1"/>
          <p:nvPr/>
        </p:nvSpPr>
        <p:spPr>
          <a:xfrm>
            <a:off x="6751638" y="3790950"/>
            <a:ext cx="1150937" cy="679450"/>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1" i="0" lang="pt-BR" sz="1000" u="none" cap="none" strike="noStrike">
                <a:solidFill>
                  <a:schemeClr val="dk1"/>
                </a:solidFill>
                <a:latin typeface="Calibri"/>
                <a:ea typeface="Calibri"/>
                <a:cs typeface="Calibri"/>
                <a:sym typeface="Calibri"/>
              </a:rPr>
              <a:t>Reduzir Custos</a:t>
            </a:r>
            <a:endParaRPr b="1" i="0" sz="1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1" i="0" lang="pt-BR" sz="1000" u="none" cap="none" strike="noStrike">
                <a:solidFill>
                  <a:schemeClr val="dk1"/>
                </a:solidFill>
                <a:latin typeface="Calibri"/>
                <a:ea typeface="Calibri"/>
                <a:cs typeface="Calibri"/>
                <a:sym typeface="Calibri"/>
              </a:rPr>
              <a:t>Operação</a:t>
            </a:r>
            <a:endParaRPr b="1" i="0" sz="1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1" i="0" lang="pt-BR" sz="1000" u="none" cap="none" strike="noStrike">
                <a:solidFill>
                  <a:schemeClr val="dk1"/>
                </a:solidFill>
                <a:latin typeface="Calibri"/>
                <a:ea typeface="Calibri"/>
                <a:cs typeface="Calibri"/>
                <a:sym typeface="Calibri"/>
              </a:rPr>
              <a:t>LEAN</a:t>
            </a:r>
            <a:endParaRPr/>
          </a:p>
          <a:p>
            <a:pPr indent="0" lvl="0" marL="0" marR="0" rtl="0" algn="ctr">
              <a:spcBef>
                <a:spcPts val="0"/>
              </a:spcBef>
              <a:spcAft>
                <a:spcPts val="0"/>
              </a:spcAft>
              <a:buNone/>
            </a:pPr>
            <a:r>
              <a:t/>
            </a:r>
            <a:endParaRPr b="0" i="0" sz="800" u="none" cap="none" strike="noStrike">
              <a:solidFill>
                <a:srgbClr val="BF9000"/>
              </a:solidFill>
              <a:latin typeface="Calibri"/>
              <a:ea typeface="Calibri"/>
              <a:cs typeface="Calibri"/>
              <a:sym typeface="Calibri"/>
            </a:endParaRPr>
          </a:p>
        </p:txBody>
      </p:sp>
      <p:sp>
        <p:nvSpPr>
          <p:cNvPr id="571" name="Google Shape;571;p28"/>
          <p:cNvSpPr txBox="1"/>
          <p:nvPr/>
        </p:nvSpPr>
        <p:spPr>
          <a:xfrm>
            <a:off x="4418013" y="5497513"/>
            <a:ext cx="1120775" cy="341312"/>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Competências dos</a:t>
            </a:r>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Colaboradores</a:t>
            </a:r>
            <a:endParaRPr b="0" i="0" sz="800" u="none" cap="none" strike="noStrike">
              <a:solidFill>
                <a:srgbClr val="BF9000"/>
              </a:solidFill>
              <a:latin typeface="Calibri"/>
              <a:ea typeface="Calibri"/>
              <a:cs typeface="Calibri"/>
              <a:sym typeface="Calibri"/>
            </a:endParaRPr>
          </a:p>
        </p:txBody>
      </p:sp>
      <p:sp>
        <p:nvSpPr>
          <p:cNvPr id="572" name="Google Shape;572;p28"/>
          <p:cNvSpPr txBox="1"/>
          <p:nvPr/>
        </p:nvSpPr>
        <p:spPr>
          <a:xfrm>
            <a:off x="5632450" y="5497513"/>
            <a:ext cx="1119188" cy="217487"/>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Estrutura Organizacional</a:t>
            </a:r>
            <a:endParaRPr b="0" i="0" sz="800" u="none" cap="none" strike="noStrike">
              <a:solidFill>
                <a:srgbClr val="BF9000"/>
              </a:solidFill>
              <a:latin typeface="Calibri"/>
              <a:ea typeface="Calibri"/>
              <a:cs typeface="Calibri"/>
              <a:sym typeface="Calibri"/>
            </a:endParaRPr>
          </a:p>
        </p:txBody>
      </p:sp>
      <p:sp>
        <p:nvSpPr>
          <p:cNvPr id="573" name="Google Shape;573;p28"/>
          <p:cNvSpPr txBox="1"/>
          <p:nvPr/>
        </p:nvSpPr>
        <p:spPr>
          <a:xfrm>
            <a:off x="6902450" y="5497513"/>
            <a:ext cx="1120775" cy="341312"/>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Motivação e moral dos</a:t>
            </a:r>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Empregados</a:t>
            </a:r>
            <a:endParaRPr b="0" i="0" sz="800" u="none" cap="none" strike="noStrike">
              <a:solidFill>
                <a:srgbClr val="BF9000"/>
              </a:solidFill>
              <a:latin typeface="Calibri"/>
              <a:ea typeface="Calibri"/>
              <a:cs typeface="Calibri"/>
              <a:sym typeface="Calibri"/>
            </a:endParaRPr>
          </a:p>
        </p:txBody>
      </p:sp>
      <p:sp>
        <p:nvSpPr>
          <p:cNvPr id="574" name="Google Shape;574;p28"/>
          <p:cNvSpPr txBox="1"/>
          <p:nvPr/>
        </p:nvSpPr>
        <p:spPr>
          <a:xfrm>
            <a:off x="8172450" y="5497513"/>
            <a:ext cx="1119188" cy="463550"/>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Alinhar objetivos</a:t>
            </a:r>
            <a:endParaRPr b="0"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Empresariais aos </a:t>
            </a:r>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Pessoais</a:t>
            </a:r>
            <a:endParaRPr b="0" i="0" sz="800" u="none" cap="none" strike="noStrike">
              <a:solidFill>
                <a:srgbClr val="BF9000"/>
              </a:solidFill>
              <a:latin typeface="Calibri"/>
              <a:ea typeface="Calibri"/>
              <a:cs typeface="Calibri"/>
              <a:sym typeface="Calibri"/>
            </a:endParaRPr>
          </a:p>
        </p:txBody>
      </p:sp>
      <p:sp>
        <p:nvSpPr>
          <p:cNvPr id="575" name="Google Shape;575;p28"/>
          <p:cNvSpPr txBox="1"/>
          <p:nvPr/>
        </p:nvSpPr>
        <p:spPr>
          <a:xfrm>
            <a:off x="9440863" y="5497513"/>
            <a:ext cx="896937" cy="371475"/>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Cultura</a:t>
            </a:r>
            <a:endParaRPr/>
          </a:p>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Organizacio9nal</a:t>
            </a:r>
            <a:endParaRPr/>
          </a:p>
        </p:txBody>
      </p:sp>
      <p:sp>
        <p:nvSpPr>
          <p:cNvPr id="576" name="Google Shape;576;p28"/>
          <p:cNvSpPr txBox="1"/>
          <p:nvPr/>
        </p:nvSpPr>
        <p:spPr>
          <a:xfrm>
            <a:off x="4397375" y="5892800"/>
            <a:ext cx="4044950" cy="265113"/>
          </a:xfrm>
          <a:prstGeom prst="rect">
            <a:avLst/>
          </a:prstGeom>
          <a:noFill/>
          <a:ln>
            <a:noFill/>
          </a:ln>
        </p:spPr>
        <p:txBody>
          <a:bodyPr anchorCtr="0" anchor="t" bIns="46800" lIns="90000" spcFirstLastPara="1" rIns="90000" wrap="square" tIns="46800">
            <a:spAutoFit/>
          </a:bodyPr>
          <a:lstStyle/>
          <a:p>
            <a:pPr indent="0" lvl="0" marL="0" marR="0" rtl="0" algn="l">
              <a:spcBef>
                <a:spcPts val="0"/>
              </a:spcBef>
              <a:spcAft>
                <a:spcPts val="0"/>
              </a:spcAft>
              <a:buNone/>
            </a:pPr>
            <a:r>
              <a:rPr b="0" i="1" lang="pt-BR" sz="1100" u="none" cap="none" strike="noStrike">
                <a:solidFill>
                  <a:srgbClr val="BF9000"/>
                </a:solidFill>
                <a:latin typeface="Calibri"/>
                <a:ea typeface="Calibri"/>
                <a:cs typeface="Calibri"/>
                <a:sym typeface="Calibri"/>
              </a:rPr>
              <a:t>Satisfação, Capacidade  e entregas dos funcionários  e turnover</a:t>
            </a:r>
            <a:endParaRPr/>
          </a:p>
        </p:txBody>
      </p:sp>
      <p:sp>
        <p:nvSpPr>
          <p:cNvPr id="577" name="Google Shape;577;p28"/>
          <p:cNvSpPr txBox="1"/>
          <p:nvPr/>
        </p:nvSpPr>
        <p:spPr>
          <a:xfrm>
            <a:off x="3094038" y="5430838"/>
            <a:ext cx="1193800" cy="463550"/>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1" i="0" lang="pt-BR" sz="800" u="none" cap="none" strike="noStrike">
                <a:solidFill>
                  <a:srgbClr val="BF9000"/>
                </a:solidFill>
                <a:latin typeface="Calibri"/>
                <a:ea typeface="Calibri"/>
                <a:cs typeface="Calibri"/>
                <a:sym typeface="Calibri"/>
              </a:rPr>
              <a:t>Abordagerm Integrada</a:t>
            </a:r>
            <a:endParaRPr b="1"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1" i="0" lang="pt-BR" sz="800" u="none" cap="none" strike="noStrike">
                <a:solidFill>
                  <a:srgbClr val="BF9000"/>
                </a:solidFill>
                <a:latin typeface="Calibri"/>
                <a:ea typeface="Calibri"/>
                <a:cs typeface="Calibri"/>
                <a:sym typeface="Calibri"/>
              </a:rPr>
              <a:t>Na Criação de Novos</a:t>
            </a:r>
            <a:endParaRPr b="1"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1" i="0" lang="pt-BR" sz="800" u="none" cap="none" strike="noStrike">
                <a:solidFill>
                  <a:srgbClr val="BF9000"/>
                </a:solidFill>
                <a:latin typeface="Calibri"/>
                <a:ea typeface="Calibri"/>
                <a:cs typeface="Calibri"/>
                <a:sym typeface="Calibri"/>
              </a:rPr>
              <a:t>Produtos eServiços</a:t>
            </a:r>
            <a:endParaRPr b="1" i="0" sz="800" u="none" cap="none" strike="noStrike">
              <a:solidFill>
                <a:srgbClr val="BF9000"/>
              </a:solidFill>
              <a:latin typeface="Calibri"/>
              <a:ea typeface="Calibri"/>
              <a:cs typeface="Calibri"/>
              <a:sym typeface="Calibri"/>
            </a:endParaRPr>
          </a:p>
        </p:txBody>
      </p:sp>
      <p:sp>
        <p:nvSpPr>
          <p:cNvPr id="578" name="Google Shape;578;p28"/>
          <p:cNvSpPr txBox="1"/>
          <p:nvPr/>
        </p:nvSpPr>
        <p:spPr>
          <a:xfrm>
            <a:off x="3465513" y="954088"/>
            <a:ext cx="822325" cy="463550"/>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lnSpc>
                <a:spcPct val="100000"/>
              </a:lnSpc>
              <a:spcBef>
                <a:spcPts val="0"/>
              </a:spcBef>
              <a:spcAft>
                <a:spcPts val="0"/>
              </a:spcAft>
              <a:buClr>
                <a:schemeClr val="dk1"/>
              </a:buClr>
              <a:buSzPts val="800"/>
              <a:buFont typeface="Arial"/>
              <a:buNone/>
            </a:pPr>
            <a:r>
              <a:rPr b="1" i="0" lang="pt-BR" sz="800" u="none" cap="none" strike="noStrike">
                <a:solidFill>
                  <a:schemeClr val="dk1"/>
                </a:solidFill>
                <a:latin typeface="Calibri"/>
                <a:ea typeface="Calibri"/>
                <a:cs typeface="Calibri"/>
                <a:sym typeface="Calibri"/>
              </a:rPr>
              <a:t>1Aumentar </a:t>
            </a:r>
            <a:endParaRPr/>
          </a:p>
          <a:p>
            <a:pPr indent="0" lvl="0" marL="0" marR="0" rtl="0" algn="ctr">
              <a:lnSpc>
                <a:spcPct val="100000"/>
              </a:lnSpc>
              <a:spcBef>
                <a:spcPts val="0"/>
              </a:spcBef>
              <a:spcAft>
                <a:spcPts val="0"/>
              </a:spcAft>
              <a:buClr>
                <a:schemeClr val="dk1"/>
              </a:buClr>
              <a:buSzPts val="800"/>
              <a:buFont typeface="Arial"/>
              <a:buNone/>
            </a:pPr>
            <a:r>
              <a:rPr b="1" i="0" lang="pt-BR" sz="800" u="none" cap="none" strike="noStrike">
                <a:solidFill>
                  <a:schemeClr val="dk1"/>
                </a:solidFill>
                <a:latin typeface="Calibri"/>
                <a:ea typeface="Calibri"/>
                <a:cs typeface="Calibri"/>
                <a:sym typeface="Calibri"/>
              </a:rPr>
              <a:t>Linhas de Receita TOP</a:t>
            </a:r>
            <a:endParaRPr/>
          </a:p>
        </p:txBody>
      </p:sp>
      <p:sp>
        <p:nvSpPr>
          <p:cNvPr id="579" name="Google Shape;579;p28"/>
          <p:cNvSpPr txBox="1"/>
          <p:nvPr/>
        </p:nvSpPr>
        <p:spPr>
          <a:xfrm>
            <a:off x="5110163" y="954088"/>
            <a:ext cx="1119187" cy="341312"/>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3Aumentar Receita</a:t>
            </a:r>
            <a:endParaRPr b="0"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Com Novos Clientes</a:t>
            </a:r>
            <a:endParaRPr b="0" i="0" sz="800" u="none" cap="none" strike="noStrike">
              <a:solidFill>
                <a:srgbClr val="BF9000"/>
              </a:solidFill>
              <a:latin typeface="Calibri"/>
              <a:ea typeface="Calibri"/>
              <a:cs typeface="Calibri"/>
              <a:sym typeface="Calibri"/>
            </a:endParaRPr>
          </a:p>
        </p:txBody>
      </p:sp>
      <p:sp>
        <p:nvSpPr>
          <p:cNvPr id="580" name="Google Shape;580;p28"/>
          <p:cNvSpPr txBox="1"/>
          <p:nvPr/>
        </p:nvSpPr>
        <p:spPr>
          <a:xfrm>
            <a:off x="4343400" y="954088"/>
            <a:ext cx="720725" cy="463550"/>
          </a:xfrm>
          <a:prstGeom prst="rect">
            <a:avLst/>
          </a:prstGeom>
          <a:solidFill>
            <a:srgbClr val="FFFF00"/>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1" i="0" lang="pt-BR" sz="800" u="none" cap="none" strike="noStrike">
                <a:solidFill>
                  <a:srgbClr val="BF9000"/>
                </a:solidFill>
                <a:latin typeface="Calibri"/>
                <a:ea typeface="Calibri"/>
                <a:cs typeface="Calibri"/>
                <a:sym typeface="Calibri"/>
              </a:rPr>
              <a:t>4 Evoluir para Empresa </a:t>
            </a:r>
            <a:endParaRPr/>
          </a:p>
          <a:p>
            <a:pPr indent="0" lvl="0" marL="0" marR="0" rtl="0" algn="ctr">
              <a:spcBef>
                <a:spcPts val="0"/>
              </a:spcBef>
              <a:spcAft>
                <a:spcPts val="0"/>
              </a:spcAft>
              <a:buNone/>
            </a:pPr>
            <a:r>
              <a:rPr b="1" i="0" lang="pt-BR" sz="800" u="none" cap="none" strike="noStrike">
                <a:solidFill>
                  <a:srgbClr val="BF9000"/>
                </a:solidFill>
                <a:latin typeface="Calibri"/>
                <a:ea typeface="Calibri"/>
                <a:cs typeface="Calibri"/>
                <a:sym typeface="Calibri"/>
              </a:rPr>
              <a:t>Multinacional</a:t>
            </a:r>
            <a:endParaRPr b="1" i="0" sz="800" u="none" cap="none" strike="noStrike">
              <a:solidFill>
                <a:srgbClr val="BF9000"/>
              </a:solidFill>
              <a:latin typeface="Calibri"/>
              <a:ea typeface="Calibri"/>
              <a:cs typeface="Calibri"/>
              <a:sym typeface="Calibri"/>
            </a:endParaRPr>
          </a:p>
        </p:txBody>
      </p:sp>
      <p:sp>
        <p:nvSpPr>
          <p:cNvPr id="581" name="Google Shape;581;p28"/>
          <p:cNvSpPr txBox="1"/>
          <p:nvPr/>
        </p:nvSpPr>
        <p:spPr>
          <a:xfrm>
            <a:off x="6427788" y="954088"/>
            <a:ext cx="1044575" cy="463550"/>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Aumentar</a:t>
            </a:r>
            <a:endParaRPr b="0"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Rentabilidade</a:t>
            </a:r>
            <a:endParaRPr b="0"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Das Operações</a:t>
            </a:r>
            <a:endParaRPr b="0" i="0" sz="800" u="none" cap="none" strike="noStrike">
              <a:solidFill>
                <a:srgbClr val="BF9000"/>
              </a:solidFill>
              <a:latin typeface="Calibri"/>
              <a:ea typeface="Calibri"/>
              <a:cs typeface="Calibri"/>
              <a:sym typeface="Calibri"/>
            </a:endParaRPr>
          </a:p>
        </p:txBody>
      </p:sp>
      <p:sp>
        <p:nvSpPr>
          <p:cNvPr id="582" name="Google Shape;582;p28"/>
          <p:cNvSpPr txBox="1"/>
          <p:nvPr/>
        </p:nvSpPr>
        <p:spPr>
          <a:xfrm>
            <a:off x="7537450" y="954088"/>
            <a:ext cx="906463" cy="341312"/>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5. Crescer através de</a:t>
            </a:r>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Sinergias</a:t>
            </a:r>
            <a:endParaRPr b="0" i="0" sz="800" u="none" cap="none" strike="noStrike">
              <a:solidFill>
                <a:srgbClr val="BF9000"/>
              </a:solidFill>
              <a:latin typeface="Calibri"/>
              <a:ea typeface="Calibri"/>
              <a:cs typeface="Calibri"/>
              <a:sym typeface="Calibri"/>
            </a:endParaRPr>
          </a:p>
        </p:txBody>
      </p:sp>
      <p:sp>
        <p:nvSpPr>
          <p:cNvPr id="583" name="Google Shape;583;p28"/>
          <p:cNvSpPr txBox="1"/>
          <p:nvPr/>
        </p:nvSpPr>
        <p:spPr>
          <a:xfrm>
            <a:off x="8518525" y="954088"/>
            <a:ext cx="746125" cy="509587"/>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6. Utilizar</a:t>
            </a:r>
            <a:endParaRPr/>
          </a:p>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Melhores</a:t>
            </a:r>
            <a:endParaRPr/>
          </a:p>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Práticas</a:t>
            </a:r>
            <a:endParaRPr/>
          </a:p>
        </p:txBody>
      </p:sp>
      <p:sp>
        <p:nvSpPr>
          <p:cNvPr id="584" name="Google Shape;584;p28"/>
          <p:cNvSpPr txBox="1"/>
          <p:nvPr/>
        </p:nvSpPr>
        <p:spPr>
          <a:xfrm>
            <a:off x="9340850" y="954088"/>
            <a:ext cx="922338" cy="463550"/>
          </a:xfrm>
          <a:prstGeom prst="rect">
            <a:avLst/>
          </a:prstGeom>
          <a:solidFill>
            <a:srgbClr val="FFFF00"/>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1" i="0" lang="pt-BR" sz="800" u="none" cap="none" strike="noStrike">
                <a:solidFill>
                  <a:srgbClr val="BF9000"/>
                </a:solidFill>
                <a:latin typeface="Calibri"/>
                <a:ea typeface="Calibri"/>
                <a:cs typeface="Calibri"/>
                <a:sym typeface="Calibri"/>
              </a:rPr>
              <a:t>7: Ser Reconhecido</a:t>
            </a:r>
            <a:endParaRPr b="1"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1" i="0" lang="pt-BR" sz="800" u="none" cap="none" strike="noStrike">
                <a:solidFill>
                  <a:srgbClr val="BF9000"/>
                </a:solidFill>
                <a:latin typeface="Calibri"/>
                <a:ea typeface="Calibri"/>
                <a:cs typeface="Calibri"/>
                <a:sym typeface="Calibri"/>
              </a:rPr>
              <a:t>Como Ótimo</a:t>
            </a:r>
            <a:endParaRPr b="1"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1" i="0" lang="pt-BR" sz="800" u="none" cap="none" strike="noStrike">
                <a:solidFill>
                  <a:srgbClr val="BF9000"/>
                </a:solidFill>
                <a:latin typeface="Calibri"/>
                <a:ea typeface="Calibri"/>
                <a:cs typeface="Calibri"/>
                <a:sym typeface="Calibri"/>
              </a:rPr>
              <a:t>Empregador.</a:t>
            </a:r>
            <a:endParaRPr/>
          </a:p>
        </p:txBody>
      </p:sp>
      <p:sp>
        <p:nvSpPr>
          <p:cNvPr id="585" name="Google Shape;585;p28"/>
          <p:cNvSpPr txBox="1"/>
          <p:nvPr/>
        </p:nvSpPr>
        <p:spPr>
          <a:xfrm>
            <a:off x="2566988" y="1042988"/>
            <a:ext cx="830262" cy="1017587"/>
          </a:xfrm>
          <a:prstGeom prst="rect">
            <a:avLst/>
          </a:prstGeom>
          <a:noFill/>
          <a:ln>
            <a:noFill/>
          </a:ln>
        </p:spPr>
        <p:txBody>
          <a:bodyPr anchorCtr="0" anchor="t" bIns="46800" lIns="90000" spcFirstLastPara="1" rIns="90000" wrap="square" tIns="46800">
            <a:spAutoFit/>
          </a:bodyPr>
          <a:lstStyle/>
          <a:p>
            <a:pPr indent="0" lvl="0" marL="0" marR="0" rtl="0" algn="l">
              <a:spcBef>
                <a:spcPts val="0"/>
              </a:spcBef>
              <a:spcAft>
                <a:spcPts val="0"/>
              </a:spcAft>
              <a:buNone/>
            </a:pPr>
            <a:r>
              <a:rPr b="1" i="1" lang="pt-BR" sz="1000" u="none" cap="none" strike="noStrike">
                <a:solidFill>
                  <a:schemeClr val="accent5"/>
                </a:solidFill>
                <a:latin typeface="Calibri"/>
                <a:ea typeface="Calibri"/>
                <a:cs typeface="Calibri"/>
                <a:sym typeface="Calibri"/>
              </a:rPr>
              <a:t>Objetivos</a:t>
            </a:r>
            <a:endParaRPr b="1" i="1" sz="1000" u="none" cap="none" strike="noStrike">
              <a:solidFill>
                <a:schemeClr val="accent5"/>
              </a:solidFill>
              <a:latin typeface="Calibri"/>
              <a:ea typeface="Calibri"/>
              <a:cs typeface="Calibri"/>
              <a:sym typeface="Calibri"/>
            </a:endParaRPr>
          </a:p>
          <a:p>
            <a:pPr indent="0" lvl="0" marL="0" marR="0" rtl="0" algn="l">
              <a:spcBef>
                <a:spcPts val="0"/>
              </a:spcBef>
              <a:spcAft>
                <a:spcPts val="0"/>
              </a:spcAft>
              <a:buNone/>
            </a:pPr>
            <a:r>
              <a:rPr b="1" i="1" lang="pt-BR" sz="1000" u="none" cap="none" strike="noStrike">
                <a:solidFill>
                  <a:schemeClr val="accent5"/>
                </a:solidFill>
                <a:latin typeface="Calibri"/>
                <a:ea typeface="Calibri"/>
                <a:cs typeface="Calibri"/>
                <a:sym typeface="Calibri"/>
              </a:rPr>
              <a:t>Estratégicos</a:t>
            </a:r>
            <a:endParaRPr b="1" i="1" sz="1000" u="none" cap="none" strike="noStrike">
              <a:solidFill>
                <a:schemeClr val="accent5"/>
              </a:solidFill>
              <a:latin typeface="Calibri"/>
              <a:ea typeface="Calibri"/>
              <a:cs typeface="Calibri"/>
              <a:sym typeface="Calibri"/>
            </a:endParaRPr>
          </a:p>
          <a:p>
            <a:pPr indent="0" lvl="0" marL="0" marR="0" rtl="0" algn="l">
              <a:spcBef>
                <a:spcPts val="0"/>
              </a:spcBef>
              <a:spcAft>
                <a:spcPts val="0"/>
              </a:spcAft>
              <a:buNone/>
            </a:pPr>
            <a:r>
              <a:t/>
            </a:r>
            <a:endParaRPr b="1" i="1" sz="1000" u="none" cap="none" strike="noStrike">
              <a:solidFill>
                <a:schemeClr val="accent5"/>
              </a:solidFill>
              <a:latin typeface="Calibri"/>
              <a:ea typeface="Calibri"/>
              <a:cs typeface="Calibri"/>
              <a:sym typeface="Calibri"/>
            </a:endParaRPr>
          </a:p>
          <a:p>
            <a:pPr indent="0" lvl="0" marL="0" marR="0" rtl="0" algn="l">
              <a:spcBef>
                <a:spcPts val="0"/>
              </a:spcBef>
              <a:spcAft>
                <a:spcPts val="0"/>
              </a:spcAft>
              <a:buNone/>
            </a:pPr>
            <a:r>
              <a:rPr b="1" i="1" lang="pt-BR" sz="1000" u="none" cap="none" strike="noStrike">
                <a:solidFill>
                  <a:schemeClr val="accent5"/>
                </a:solidFill>
                <a:latin typeface="Calibri"/>
                <a:ea typeface="Calibri"/>
                <a:cs typeface="Calibri"/>
                <a:sym typeface="Calibri"/>
              </a:rPr>
              <a:t>Elementos</a:t>
            </a:r>
            <a:endParaRPr b="1" i="1" sz="1000" u="none" cap="none" strike="noStrike">
              <a:solidFill>
                <a:schemeClr val="accent5"/>
              </a:solidFill>
              <a:latin typeface="Calibri"/>
              <a:ea typeface="Calibri"/>
              <a:cs typeface="Calibri"/>
              <a:sym typeface="Calibri"/>
            </a:endParaRPr>
          </a:p>
          <a:p>
            <a:pPr indent="0" lvl="0" marL="0" marR="0" rtl="0" algn="l">
              <a:spcBef>
                <a:spcPts val="0"/>
              </a:spcBef>
              <a:spcAft>
                <a:spcPts val="0"/>
              </a:spcAft>
              <a:buNone/>
            </a:pPr>
            <a:r>
              <a:rPr b="1" i="1" lang="pt-BR" sz="1000" u="none" cap="none" strike="noStrike">
                <a:solidFill>
                  <a:schemeClr val="accent5"/>
                </a:solidFill>
                <a:latin typeface="Calibri"/>
                <a:ea typeface="Calibri"/>
                <a:cs typeface="Calibri"/>
                <a:sym typeface="Calibri"/>
              </a:rPr>
              <a:t>Estratégicos</a:t>
            </a:r>
            <a:endParaRPr b="1" i="1" sz="1000" u="none" cap="none" strike="noStrike">
              <a:solidFill>
                <a:schemeClr val="accent5"/>
              </a:solidFill>
              <a:latin typeface="Calibri"/>
              <a:ea typeface="Calibri"/>
              <a:cs typeface="Calibri"/>
              <a:sym typeface="Calibri"/>
            </a:endParaRPr>
          </a:p>
          <a:p>
            <a:pPr indent="0" lvl="0" marL="0" marR="0" rtl="0" algn="l">
              <a:spcBef>
                <a:spcPts val="0"/>
              </a:spcBef>
              <a:spcAft>
                <a:spcPts val="0"/>
              </a:spcAft>
              <a:buNone/>
            </a:pPr>
            <a:r>
              <a:rPr b="1" i="1" lang="pt-BR" sz="1000" u="none" cap="none" strike="noStrike">
                <a:solidFill>
                  <a:schemeClr val="accent5"/>
                </a:solidFill>
                <a:latin typeface="Calibri"/>
                <a:ea typeface="Calibri"/>
                <a:cs typeface="Calibri"/>
                <a:sym typeface="Calibri"/>
              </a:rPr>
              <a:t>Chave</a:t>
            </a:r>
            <a:endParaRPr b="1" i="1" sz="1000" u="none" cap="none" strike="noStrike">
              <a:solidFill>
                <a:schemeClr val="accent5"/>
              </a:solidFill>
              <a:latin typeface="Calibri"/>
              <a:ea typeface="Calibri"/>
              <a:cs typeface="Calibri"/>
              <a:sym typeface="Calibri"/>
            </a:endParaRPr>
          </a:p>
        </p:txBody>
      </p:sp>
      <p:sp>
        <p:nvSpPr>
          <p:cNvPr id="586" name="Google Shape;586;p28"/>
          <p:cNvSpPr txBox="1"/>
          <p:nvPr/>
        </p:nvSpPr>
        <p:spPr>
          <a:xfrm>
            <a:off x="3243263" y="2843213"/>
            <a:ext cx="1119187" cy="263525"/>
          </a:xfrm>
          <a:prstGeom prst="rect">
            <a:avLst/>
          </a:prstGeom>
          <a:noFill/>
          <a:ln cap="rnd" cmpd="sng" w="9525">
            <a:solidFill>
              <a:schemeClr val="folHlink"/>
            </a:solidFill>
            <a:prstDash val="dot"/>
            <a:miter lim="800000"/>
            <a:headEnd len="sm" w="sm" type="none"/>
            <a:tailEnd len="sm" w="sm" type="none"/>
          </a:ln>
        </p:spPr>
        <p:txBody>
          <a:bodyPr anchorCtr="0" anchor="t" bIns="10800" lIns="18000" spcFirstLastPara="1" rIns="18000" wrap="square" tIns="10800">
            <a:noAutofit/>
          </a:bodyPr>
          <a:lstStyle/>
          <a:p>
            <a:pPr indent="0" lvl="0" marL="0" marR="0" rtl="0" algn="ctr">
              <a:spcBef>
                <a:spcPts val="0"/>
              </a:spcBef>
              <a:spcAft>
                <a:spcPts val="0"/>
              </a:spcAft>
              <a:buNone/>
            </a:pPr>
            <a:r>
              <a:rPr b="0" i="1" lang="pt-BR" sz="800" u="none" cap="none" strike="noStrike">
                <a:solidFill>
                  <a:srgbClr val="BF9000"/>
                </a:solidFill>
                <a:latin typeface="Calibri"/>
                <a:ea typeface="Calibri"/>
                <a:cs typeface="Calibri"/>
                <a:sym typeface="Calibri"/>
              </a:rPr>
              <a:t>NOVOS PRODUTOS</a:t>
            </a:r>
            <a:endParaRPr/>
          </a:p>
          <a:p>
            <a:pPr indent="0" lvl="0" marL="0" marR="0" rtl="0" algn="ctr">
              <a:spcBef>
                <a:spcPts val="0"/>
              </a:spcBef>
              <a:spcAft>
                <a:spcPts val="0"/>
              </a:spcAft>
              <a:buNone/>
            </a:pPr>
            <a:r>
              <a:rPr b="0" i="1" lang="pt-BR" sz="800" u="none" cap="none" strike="noStrike">
                <a:solidFill>
                  <a:srgbClr val="BF9000"/>
                </a:solidFill>
                <a:latin typeface="Calibri"/>
                <a:ea typeface="Calibri"/>
                <a:cs typeface="Calibri"/>
                <a:sym typeface="Calibri"/>
              </a:rPr>
              <a:t>E SERVIÇOS</a:t>
            </a:r>
            <a:endParaRPr/>
          </a:p>
        </p:txBody>
      </p:sp>
      <p:sp>
        <p:nvSpPr>
          <p:cNvPr id="587" name="Google Shape;587;p28"/>
          <p:cNvSpPr txBox="1"/>
          <p:nvPr/>
        </p:nvSpPr>
        <p:spPr>
          <a:xfrm>
            <a:off x="6902450" y="2946400"/>
            <a:ext cx="896938" cy="268288"/>
          </a:xfrm>
          <a:prstGeom prst="rect">
            <a:avLst/>
          </a:prstGeom>
          <a:noFill/>
          <a:ln cap="rnd" cmpd="sng" w="9525">
            <a:solidFill>
              <a:schemeClr val="folHlink"/>
            </a:solidFill>
            <a:prstDash val="dot"/>
            <a:miter lim="800000"/>
            <a:headEnd len="sm" w="sm" type="none"/>
            <a:tailEnd len="sm" w="sm" type="none"/>
          </a:ln>
        </p:spPr>
        <p:txBody>
          <a:bodyPr anchorCtr="0" anchor="t" bIns="10800" lIns="18000" spcFirstLastPara="1" rIns="18000" wrap="square" tIns="10800">
            <a:spAutoFit/>
          </a:bodyPr>
          <a:lstStyle/>
          <a:p>
            <a:pPr indent="0" lvl="0" marL="0" marR="0" rtl="0" algn="ctr">
              <a:spcBef>
                <a:spcPts val="0"/>
              </a:spcBef>
              <a:spcAft>
                <a:spcPts val="0"/>
              </a:spcAft>
              <a:buNone/>
            </a:pPr>
            <a:r>
              <a:rPr b="0" i="1" lang="pt-BR" sz="800" u="none" cap="none" strike="noStrike">
                <a:solidFill>
                  <a:srgbClr val="BF9000"/>
                </a:solidFill>
                <a:latin typeface="Calibri"/>
                <a:ea typeface="Calibri"/>
                <a:cs typeface="Calibri"/>
                <a:sym typeface="Calibri"/>
              </a:rPr>
              <a:t>Serviços ao Cliente</a:t>
            </a:r>
            <a:endParaRPr b="0" i="1"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1" lang="pt-BR" sz="800" u="none" cap="none" strike="noStrike">
                <a:solidFill>
                  <a:srgbClr val="BF9000"/>
                </a:solidFill>
                <a:latin typeface="Calibri"/>
                <a:ea typeface="Calibri"/>
                <a:cs typeface="Calibri"/>
                <a:sym typeface="Calibri"/>
              </a:rPr>
              <a:t>Custos Associados</a:t>
            </a:r>
            <a:endParaRPr b="0" i="1" sz="800" u="none" cap="none" strike="noStrike">
              <a:solidFill>
                <a:srgbClr val="BF9000"/>
              </a:solidFill>
              <a:latin typeface="Calibri"/>
              <a:ea typeface="Calibri"/>
              <a:cs typeface="Calibri"/>
              <a:sym typeface="Calibri"/>
            </a:endParaRPr>
          </a:p>
        </p:txBody>
      </p:sp>
      <p:sp>
        <p:nvSpPr>
          <p:cNvPr id="588" name="Google Shape;588;p28"/>
          <p:cNvSpPr txBox="1"/>
          <p:nvPr/>
        </p:nvSpPr>
        <p:spPr>
          <a:xfrm>
            <a:off x="8023225" y="2843213"/>
            <a:ext cx="896938" cy="268287"/>
          </a:xfrm>
          <a:prstGeom prst="rect">
            <a:avLst/>
          </a:prstGeom>
          <a:noFill/>
          <a:ln cap="rnd" cmpd="sng" w="9525">
            <a:solidFill>
              <a:schemeClr val="folHlink"/>
            </a:solidFill>
            <a:prstDash val="dot"/>
            <a:miter lim="800000"/>
            <a:headEnd len="sm" w="sm" type="none"/>
            <a:tailEnd len="sm" w="sm" type="none"/>
          </a:ln>
        </p:spPr>
        <p:txBody>
          <a:bodyPr anchorCtr="0" anchor="t" bIns="10800" lIns="18000" spcFirstLastPara="1" rIns="18000" wrap="square" tIns="10800">
            <a:spAutoFit/>
          </a:bodyPr>
          <a:lstStyle/>
          <a:p>
            <a:pPr indent="0" lvl="0" marL="0" marR="0" rtl="0" algn="ctr">
              <a:spcBef>
                <a:spcPts val="0"/>
              </a:spcBef>
              <a:spcAft>
                <a:spcPts val="0"/>
              </a:spcAft>
              <a:buNone/>
            </a:pPr>
            <a:r>
              <a:rPr b="1" i="1" lang="pt-BR" sz="800" u="none" cap="none" strike="noStrike">
                <a:solidFill>
                  <a:srgbClr val="BF9000"/>
                </a:solidFill>
                <a:latin typeface="Calibri"/>
                <a:ea typeface="Calibri"/>
                <a:cs typeface="Calibri"/>
                <a:sym typeface="Calibri"/>
              </a:rPr>
              <a:t>Custo de retenção</a:t>
            </a:r>
            <a:endParaRPr b="1" i="1"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1" i="1" lang="pt-BR" sz="800" u="none" cap="none" strike="noStrike">
                <a:solidFill>
                  <a:srgbClr val="BF9000"/>
                </a:solidFill>
                <a:latin typeface="Calibri"/>
                <a:ea typeface="Calibri"/>
                <a:cs typeface="Calibri"/>
                <a:sym typeface="Calibri"/>
              </a:rPr>
              <a:t>Relac. Com Cliente</a:t>
            </a:r>
            <a:endParaRPr b="1" i="1" sz="800" u="none" cap="none" strike="noStrike">
              <a:solidFill>
                <a:srgbClr val="BF9000"/>
              </a:solidFill>
              <a:latin typeface="Calibri"/>
              <a:ea typeface="Calibri"/>
              <a:cs typeface="Calibri"/>
              <a:sym typeface="Calibri"/>
            </a:endParaRPr>
          </a:p>
        </p:txBody>
      </p:sp>
      <p:sp>
        <p:nvSpPr>
          <p:cNvPr id="589" name="Google Shape;589;p28"/>
          <p:cNvSpPr txBox="1"/>
          <p:nvPr/>
        </p:nvSpPr>
        <p:spPr>
          <a:xfrm>
            <a:off x="9142413" y="2843213"/>
            <a:ext cx="971550" cy="268287"/>
          </a:xfrm>
          <a:prstGeom prst="rect">
            <a:avLst/>
          </a:prstGeom>
          <a:noFill/>
          <a:ln cap="rnd" cmpd="sng" w="9525">
            <a:solidFill>
              <a:schemeClr val="folHlink"/>
            </a:solidFill>
            <a:prstDash val="dot"/>
            <a:miter lim="800000"/>
            <a:headEnd len="sm" w="sm" type="none"/>
            <a:tailEnd len="sm" w="sm" type="none"/>
          </a:ln>
        </p:spPr>
        <p:txBody>
          <a:bodyPr anchorCtr="0" anchor="t" bIns="10800" lIns="18000" spcFirstLastPara="1" rIns="18000" wrap="square" tIns="10800">
            <a:spAutoFit/>
          </a:bodyPr>
          <a:lstStyle/>
          <a:p>
            <a:pPr indent="0" lvl="0" marL="0" marR="0" rtl="0" algn="ctr">
              <a:spcBef>
                <a:spcPts val="0"/>
              </a:spcBef>
              <a:spcAft>
                <a:spcPts val="0"/>
              </a:spcAft>
              <a:buNone/>
            </a:pPr>
            <a:r>
              <a:rPr b="1" i="1" lang="pt-BR" sz="800" u="none" cap="none" strike="noStrike">
                <a:solidFill>
                  <a:srgbClr val="BF9000"/>
                </a:solidFill>
                <a:latin typeface="Calibri"/>
                <a:ea typeface="Calibri"/>
                <a:cs typeface="Calibri"/>
                <a:sym typeface="Calibri"/>
              </a:rPr>
              <a:t>Propaganda e </a:t>
            </a:r>
            <a:endParaRPr/>
          </a:p>
          <a:p>
            <a:pPr indent="0" lvl="0" marL="0" marR="0" rtl="0" algn="ctr">
              <a:spcBef>
                <a:spcPts val="0"/>
              </a:spcBef>
              <a:spcAft>
                <a:spcPts val="0"/>
              </a:spcAft>
              <a:buNone/>
            </a:pPr>
            <a:r>
              <a:rPr b="1" i="1" lang="pt-BR" sz="800" u="none" cap="none" strike="noStrike">
                <a:solidFill>
                  <a:srgbClr val="BF9000"/>
                </a:solidFill>
                <a:latin typeface="Calibri"/>
                <a:ea typeface="Calibri"/>
                <a:cs typeface="Calibri"/>
                <a:sym typeface="Calibri"/>
              </a:rPr>
              <a:t>Relações Publicas</a:t>
            </a:r>
            <a:endParaRPr b="1" i="1" sz="800" u="none" cap="none" strike="noStrike">
              <a:solidFill>
                <a:srgbClr val="BF9000"/>
              </a:solidFill>
              <a:latin typeface="Calibri"/>
              <a:ea typeface="Calibri"/>
              <a:cs typeface="Calibri"/>
              <a:sym typeface="Calibri"/>
            </a:endParaRPr>
          </a:p>
        </p:txBody>
      </p:sp>
      <p:sp>
        <p:nvSpPr>
          <p:cNvPr id="590" name="Google Shape;590;p28"/>
          <p:cNvSpPr txBox="1"/>
          <p:nvPr/>
        </p:nvSpPr>
        <p:spPr>
          <a:xfrm>
            <a:off x="9348788" y="1495425"/>
            <a:ext cx="903287" cy="341313"/>
          </a:xfrm>
          <a:prstGeom prst="rect">
            <a:avLst/>
          </a:prstGeom>
          <a:solidFill>
            <a:srgbClr val="FFFF00"/>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1" i="0" lang="pt-BR" sz="800" u="none" cap="none" strike="noStrike">
                <a:solidFill>
                  <a:srgbClr val="BF9000"/>
                </a:solidFill>
                <a:latin typeface="Calibri"/>
                <a:ea typeface="Calibri"/>
                <a:cs typeface="Calibri"/>
                <a:sym typeface="Calibri"/>
              </a:rPr>
              <a:t>Atrair, Desenvolver</a:t>
            </a:r>
            <a:endParaRPr b="1"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1" i="0" lang="pt-BR" sz="800" u="none" cap="none" strike="noStrike">
                <a:solidFill>
                  <a:srgbClr val="BF9000"/>
                </a:solidFill>
                <a:latin typeface="Calibri"/>
                <a:ea typeface="Calibri"/>
                <a:cs typeface="Calibri"/>
                <a:sym typeface="Calibri"/>
              </a:rPr>
              <a:t>E Reter Talentos</a:t>
            </a:r>
            <a:endParaRPr b="1" i="0" sz="800" u="none" cap="none" strike="noStrike">
              <a:solidFill>
                <a:srgbClr val="BF9000"/>
              </a:solidFill>
              <a:latin typeface="Calibri"/>
              <a:ea typeface="Calibri"/>
              <a:cs typeface="Calibri"/>
              <a:sym typeface="Calibri"/>
            </a:endParaRPr>
          </a:p>
        </p:txBody>
      </p:sp>
      <p:sp>
        <p:nvSpPr>
          <p:cNvPr id="591" name="Google Shape;591;p28"/>
          <p:cNvSpPr txBox="1"/>
          <p:nvPr/>
        </p:nvSpPr>
        <p:spPr>
          <a:xfrm>
            <a:off x="4511675" y="2843213"/>
            <a:ext cx="822325" cy="268287"/>
          </a:xfrm>
          <a:prstGeom prst="rect">
            <a:avLst/>
          </a:prstGeom>
          <a:noFill/>
          <a:ln cap="rnd" cmpd="sng" w="9525">
            <a:solidFill>
              <a:schemeClr val="folHlink"/>
            </a:solidFill>
            <a:prstDash val="dot"/>
            <a:miter lim="800000"/>
            <a:headEnd len="sm" w="sm" type="none"/>
            <a:tailEnd len="sm" w="sm" type="none"/>
          </a:ln>
        </p:spPr>
        <p:txBody>
          <a:bodyPr anchorCtr="0" anchor="t" bIns="10800" lIns="18000" spcFirstLastPara="1" rIns="18000" wrap="square" tIns="10800">
            <a:spAutoFit/>
          </a:bodyPr>
          <a:lstStyle/>
          <a:p>
            <a:pPr indent="0" lvl="0" marL="0" marR="0" rtl="0" algn="ctr">
              <a:spcBef>
                <a:spcPts val="0"/>
              </a:spcBef>
              <a:spcAft>
                <a:spcPts val="0"/>
              </a:spcAft>
              <a:buNone/>
            </a:pPr>
            <a:r>
              <a:rPr b="0" i="1" lang="pt-BR" sz="800" u="none" cap="none" strike="noStrike">
                <a:solidFill>
                  <a:srgbClr val="BF9000"/>
                </a:solidFill>
                <a:latin typeface="Calibri"/>
                <a:ea typeface="Calibri"/>
                <a:cs typeface="Calibri"/>
                <a:sym typeface="Calibri"/>
              </a:rPr>
              <a:t>Planos de Preço</a:t>
            </a:r>
            <a:endParaRPr b="0" i="1"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1" lang="pt-BR" sz="800" u="none" cap="none" strike="noStrike">
                <a:solidFill>
                  <a:srgbClr val="BF9000"/>
                </a:solidFill>
                <a:latin typeface="Calibri"/>
                <a:ea typeface="Calibri"/>
                <a:cs typeface="Calibri"/>
                <a:sym typeface="Calibri"/>
              </a:rPr>
              <a:t>Diferenciados</a:t>
            </a:r>
            <a:endParaRPr b="0" i="1" sz="800" u="none" cap="none" strike="noStrike">
              <a:solidFill>
                <a:srgbClr val="BF9000"/>
              </a:solidFill>
              <a:latin typeface="Calibri"/>
              <a:ea typeface="Calibri"/>
              <a:cs typeface="Calibri"/>
              <a:sym typeface="Calibri"/>
            </a:endParaRPr>
          </a:p>
        </p:txBody>
      </p:sp>
      <p:sp>
        <p:nvSpPr>
          <p:cNvPr id="592" name="Google Shape;592;p28"/>
          <p:cNvSpPr txBox="1"/>
          <p:nvPr/>
        </p:nvSpPr>
        <p:spPr>
          <a:xfrm>
            <a:off x="5483225" y="2843213"/>
            <a:ext cx="1268413" cy="268287"/>
          </a:xfrm>
          <a:prstGeom prst="rect">
            <a:avLst/>
          </a:prstGeom>
          <a:noFill/>
          <a:ln cap="rnd" cmpd="sng" w="9525">
            <a:solidFill>
              <a:schemeClr val="folHlink"/>
            </a:solidFill>
            <a:prstDash val="dot"/>
            <a:miter lim="800000"/>
            <a:headEnd len="sm" w="sm" type="none"/>
            <a:tailEnd len="sm" w="sm" type="none"/>
          </a:ln>
        </p:spPr>
        <p:txBody>
          <a:bodyPr anchorCtr="0" anchor="t" bIns="10800" lIns="18000" spcFirstLastPara="1" rIns="18000" wrap="square" tIns="10800">
            <a:spAutoFit/>
          </a:bodyPr>
          <a:lstStyle/>
          <a:p>
            <a:pPr indent="0" lvl="0" marL="0" marR="0" rtl="0" algn="ctr">
              <a:spcBef>
                <a:spcPts val="0"/>
              </a:spcBef>
              <a:spcAft>
                <a:spcPts val="0"/>
              </a:spcAft>
              <a:buNone/>
            </a:pPr>
            <a:r>
              <a:rPr b="0" i="1" lang="pt-BR" sz="800" u="none" cap="none" strike="noStrike">
                <a:solidFill>
                  <a:srgbClr val="BF9000"/>
                </a:solidFill>
                <a:latin typeface="Calibri"/>
                <a:ea typeface="Calibri"/>
                <a:cs typeface="Calibri"/>
                <a:sym typeface="Calibri"/>
              </a:rPr>
              <a:t>Canais ATUAIS e</a:t>
            </a:r>
            <a:endParaRPr/>
          </a:p>
          <a:p>
            <a:pPr indent="0" lvl="0" marL="0" marR="0" rtl="0" algn="ctr">
              <a:spcBef>
                <a:spcPts val="0"/>
              </a:spcBef>
              <a:spcAft>
                <a:spcPts val="0"/>
              </a:spcAft>
              <a:buNone/>
            </a:pPr>
            <a:r>
              <a:rPr b="0" i="1" lang="pt-BR" sz="800" u="none" cap="none" strike="noStrike">
                <a:solidFill>
                  <a:srgbClr val="BF9000"/>
                </a:solidFill>
                <a:latin typeface="Calibri"/>
                <a:ea typeface="Calibri"/>
                <a:cs typeface="Calibri"/>
                <a:sym typeface="Calibri"/>
              </a:rPr>
              <a:t>Alternativos</a:t>
            </a:r>
            <a:endParaRPr b="0" i="1" sz="800" u="none" cap="none" strike="noStrike">
              <a:solidFill>
                <a:srgbClr val="BF9000"/>
              </a:solidFill>
              <a:latin typeface="Calibri"/>
              <a:ea typeface="Calibri"/>
              <a:cs typeface="Calibri"/>
              <a:sym typeface="Calibri"/>
            </a:endParaRPr>
          </a:p>
        </p:txBody>
      </p:sp>
      <p:sp>
        <p:nvSpPr>
          <p:cNvPr id="593" name="Google Shape;593;p28"/>
          <p:cNvSpPr/>
          <p:nvPr/>
        </p:nvSpPr>
        <p:spPr>
          <a:xfrm rot="-5003710">
            <a:off x="3607594" y="556419"/>
            <a:ext cx="182563" cy="371475"/>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594" name="Google Shape;594;p28"/>
          <p:cNvSpPr/>
          <p:nvPr/>
        </p:nvSpPr>
        <p:spPr>
          <a:xfrm flipH="1" rot="5003710">
            <a:off x="9840912" y="555626"/>
            <a:ext cx="182563" cy="373062"/>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595" name="Google Shape;595;p28"/>
          <p:cNvSpPr/>
          <p:nvPr/>
        </p:nvSpPr>
        <p:spPr>
          <a:xfrm rot="-5003710">
            <a:off x="6776244" y="546894"/>
            <a:ext cx="182563" cy="371475"/>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596" name="Google Shape;596;p28"/>
          <p:cNvSpPr/>
          <p:nvPr/>
        </p:nvSpPr>
        <p:spPr>
          <a:xfrm flipH="1" rot="5003710">
            <a:off x="5809456" y="556419"/>
            <a:ext cx="182563" cy="371475"/>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cxnSp>
        <p:nvCxnSpPr>
          <p:cNvPr id="597" name="Google Shape;597;p28"/>
          <p:cNvCxnSpPr/>
          <p:nvPr/>
        </p:nvCxnSpPr>
        <p:spPr>
          <a:xfrm rot="10800000">
            <a:off x="4660900" y="831850"/>
            <a:ext cx="0" cy="149225"/>
          </a:xfrm>
          <a:prstGeom prst="straightConnector1">
            <a:avLst/>
          </a:prstGeom>
          <a:noFill/>
          <a:ln cap="flat" cmpd="sng" w="9525">
            <a:solidFill>
              <a:schemeClr val="dk1"/>
            </a:solidFill>
            <a:prstDash val="solid"/>
            <a:round/>
            <a:headEnd len="med" w="med" type="none"/>
            <a:tailEnd len="med" w="med" type="triangle"/>
          </a:ln>
        </p:spPr>
      </p:cxnSp>
      <p:cxnSp>
        <p:nvCxnSpPr>
          <p:cNvPr id="598" name="Google Shape;598;p28"/>
          <p:cNvCxnSpPr/>
          <p:nvPr/>
        </p:nvCxnSpPr>
        <p:spPr>
          <a:xfrm rot="10800000">
            <a:off x="7948613" y="765175"/>
            <a:ext cx="0" cy="149225"/>
          </a:xfrm>
          <a:prstGeom prst="straightConnector1">
            <a:avLst/>
          </a:prstGeom>
          <a:noFill/>
          <a:ln cap="flat" cmpd="sng" w="9525">
            <a:solidFill>
              <a:schemeClr val="dk1"/>
            </a:solidFill>
            <a:prstDash val="solid"/>
            <a:round/>
            <a:headEnd len="med" w="med" type="none"/>
            <a:tailEnd len="med" w="med" type="triangle"/>
          </a:ln>
        </p:spPr>
      </p:cxnSp>
      <p:cxnSp>
        <p:nvCxnSpPr>
          <p:cNvPr id="599" name="Google Shape;599;p28"/>
          <p:cNvCxnSpPr/>
          <p:nvPr/>
        </p:nvCxnSpPr>
        <p:spPr>
          <a:xfrm rot="10800000">
            <a:off x="8845550" y="765175"/>
            <a:ext cx="0" cy="149225"/>
          </a:xfrm>
          <a:prstGeom prst="straightConnector1">
            <a:avLst/>
          </a:prstGeom>
          <a:noFill/>
          <a:ln cap="flat" cmpd="sng" w="9525">
            <a:solidFill>
              <a:schemeClr val="dk1"/>
            </a:solidFill>
            <a:prstDash val="solid"/>
            <a:round/>
            <a:headEnd len="med" w="med" type="none"/>
            <a:tailEnd len="med" w="med" type="triangle"/>
          </a:ln>
        </p:spPr>
      </p:cxnSp>
      <p:sp>
        <p:nvSpPr>
          <p:cNvPr id="600" name="Google Shape;600;p28"/>
          <p:cNvSpPr/>
          <p:nvPr/>
        </p:nvSpPr>
        <p:spPr>
          <a:xfrm rot="-5003710">
            <a:off x="3375025" y="1971675"/>
            <a:ext cx="182563" cy="373063"/>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01" name="Google Shape;601;p28"/>
          <p:cNvSpPr/>
          <p:nvPr/>
        </p:nvSpPr>
        <p:spPr>
          <a:xfrm rot="-5003710">
            <a:off x="4794250" y="1920875"/>
            <a:ext cx="182563" cy="373063"/>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02" name="Google Shape;602;p28"/>
          <p:cNvSpPr/>
          <p:nvPr/>
        </p:nvSpPr>
        <p:spPr>
          <a:xfrm flipH="1" rot="5003710">
            <a:off x="7035006" y="1921669"/>
            <a:ext cx="182563" cy="371475"/>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03" name="Google Shape;603;p28"/>
          <p:cNvSpPr/>
          <p:nvPr/>
        </p:nvSpPr>
        <p:spPr>
          <a:xfrm flipH="1" rot="5003710">
            <a:off x="9724231" y="1921669"/>
            <a:ext cx="182563" cy="371475"/>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04" name="Google Shape;604;p28"/>
          <p:cNvSpPr/>
          <p:nvPr/>
        </p:nvSpPr>
        <p:spPr>
          <a:xfrm rot="-5003710">
            <a:off x="3375025" y="3070225"/>
            <a:ext cx="182563" cy="373063"/>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05" name="Google Shape;605;p28"/>
          <p:cNvSpPr/>
          <p:nvPr/>
        </p:nvSpPr>
        <p:spPr>
          <a:xfrm rot="-5003710">
            <a:off x="3727450" y="3070225"/>
            <a:ext cx="182563" cy="373063"/>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06" name="Google Shape;606;p28"/>
          <p:cNvSpPr/>
          <p:nvPr/>
        </p:nvSpPr>
        <p:spPr>
          <a:xfrm flipH="1" rot="5003710">
            <a:off x="9470231" y="3071019"/>
            <a:ext cx="182563" cy="371475"/>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07" name="Google Shape;607;p28"/>
          <p:cNvSpPr/>
          <p:nvPr/>
        </p:nvSpPr>
        <p:spPr>
          <a:xfrm flipH="1" rot="5003710">
            <a:off x="9906794" y="3071019"/>
            <a:ext cx="182563" cy="371475"/>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08" name="Google Shape;608;p28"/>
          <p:cNvSpPr/>
          <p:nvPr/>
        </p:nvSpPr>
        <p:spPr>
          <a:xfrm rot="-5003710">
            <a:off x="2927350" y="5086350"/>
            <a:ext cx="182563" cy="373063"/>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09" name="Google Shape;609;p28"/>
          <p:cNvSpPr/>
          <p:nvPr/>
        </p:nvSpPr>
        <p:spPr>
          <a:xfrm rot="-5003710">
            <a:off x="4794250" y="5086350"/>
            <a:ext cx="182563" cy="373063"/>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10" name="Google Shape;610;p28"/>
          <p:cNvSpPr/>
          <p:nvPr/>
        </p:nvSpPr>
        <p:spPr>
          <a:xfrm flipH="1" rot="5003710">
            <a:off x="7035006" y="5087144"/>
            <a:ext cx="182563" cy="371475"/>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11" name="Google Shape;611;p28"/>
          <p:cNvSpPr/>
          <p:nvPr/>
        </p:nvSpPr>
        <p:spPr>
          <a:xfrm flipH="1" rot="5003710">
            <a:off x="9724231" y="5087144"/>
            <a:ext cx="182563" cy="371475"/>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chemeClr val="dk1"/>
            </a:solidFill>
            <a:prstDash val="solid"/>
            <a:round/>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12" name="Google Shape;612;p28"/>
          <p:cNvSpPr/>
          <p:nvPr/>
        </p:nvSpPr>
        <p:spPr>
          <a:xfrm>
            <a:off x="3101975" y="3251200"/>
            <a:ext cx="7235825" cy="555625"/>
          </a:xfrm>
          <a:prstGeom prst="flowChartTerminator">
            <a:avLst/>
          </a:prstGeom>
          <a:noFill/>
          <a:ln>
            <a:noFill/>
          </a:ln>
        </p:spPr>
        <p:txBody>
          <a:bodyPr anchorCtr="0" anchor="ctr" bIns="10800" lIns="90000" spcFirstLastPara="1" rIns="90000" wrap="square" tIns="10800">
            <a:spAutoFit/>
          </a:bodyPr>
          <a:lstStyle/>
          <a:p>
            <a:pPr indent="0" lvl="0" marL="0" marR="0" rtl="0" algn="ctr">
              <a:lnSpc>
                <a:spcPct val="100000"/>
              </a:lnSpc>
              <a:spcBef>
                <a:spcPts val="0"/>
              </a:spcBef>
              <a:spcAft>
                <a:spcPts val="0"/>
              </a:spcAft>
              <a:buClr>
                <a:srgbClr val="FF0000"/>
              </a:buClr>
              <a:buSzPts val="1200"/>
              <a:buFont typeface="Arial"/>
              <a:buNone/>
            </a:pPr>
            <a:r>
              <a:rPr b="1" i="1" lang="pt-BR" sz="1200" u="none" cap="none" strike="noStrike">
                <a:solidFill>
                  <a:srgbClr val="FF0000"/>
                </a:solidFill>
                <a:latin typeface="Calibri"/>
                <a:ea typeface="Calibri"/>
                <a:cs typeface="Calibri"/>
                <a:sym typeface="Calibri"/>
              </a:rPr>
              <a:t>Segmentação de Mercado  Alinhar oferta de Produtos e Serviços  às Necessidades dos Clientes</a:t>
            </a:r>
            <a:endParaRPr/>
          </a:p>
          <a:p>
            <a:pPr indent="0" lvl="0" marL="0" marR="0" rtl="0" algn="ctr">
              <a:lnSpc>
                <a:spcPct val="100000"/>
              </a:lnSpc>
              <a:spcBef>
                <a:spcPts val="0"/>
              </a:spcBef>
              <a:spcAft>
                <a:spcPts val="0"/>
              </a:spcAft>
              <a:buClr>
                <a:srgbClr val="FF0000"/>
              </a:buClr>
              <a:buSzPts val="1200"/>
              <a:buFont typeface="Arial"/>
              <a:buNone/>
            </a:pPr>
            <a:r>
              <a:rPr b="1" i="1" lang="pt-BR" sz="1200" u="none" cap="none" strike="noStrike">
                <a:solidFill>
                  <a:srgbClr val="FF0000"/>
                </a:solidFill>
                <a:latin typeface="Calibri"/>
                <a:ea typeface="Calibri"/>
                <a:cs typeface="Calibri"/>
                <a:sym typeface="Calibri"/>
              </a:rPr>
              <a:t>Nos apectos de entregas de valor  x Capacidade de Pagamento</a:t>
            </a:r>
            <a:endParaRPr/>
          </a:p>
        </p:txBody>
      </p:sp>
      <p:sp>
        <p:nvSpPr>
          <p:cNvPr id="613" name="Google Shape;613;p28"/>
          <p:cNvSpPr/>
          <p:nvPr/>
        </p:nvSpPr>
        <p:spPr>
          <a:xfrm>
            <a:off x="4362450" y="5478463"/>
            <a:ext cx="6049963" cy="371475"/>
          </a:xfrm>
          <a:prstGeom prst="rect">
            <a:avLst/>
          </a:prstGeom>
          <a:noFill/>
          <a:ln cap="rnd" cmpd="sng" w="9525">
            <a:solidFill>
              <a:schemeClr val="dk2"/>
            </a:solidFill>
            <a:prstDash val="dot"/>
            <a:miter lim="800000"/>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14" name="Google Shape;614;p28"/>
          <p:cNvSpPr txBox="1"/>
          <p:nvPr/>
        </p:nvSpPr>
        <p:spPr>
          <a:xfrm>
            <a:off x="6751638" y="4856163"/>
            <a:ext cx="1150937" cy="465137"/>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Melhorar INTEGRAÇÃO</a:t>
            </a:r>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Dos  Processos</a:t>
            </a:r>
            <a:endParaRPr b="0" i="0" sz="800" u="none" cap="none" strike="noStrike">
              <a:solidFill>
                <a:srgbClr val="BF9000"/>
              </a:solidFill>
              <a:latin typeface="Calibri"/>
              <a:ea typeface="Calibri"/>
              <a:cs typeface="Calibri"/>
              <a:sym typeface="Calibri"/>
            </a:endParaRPr>
          </a:p>
          <a:p>
            <a:pPr indent="0" lvl="0" marL="0" marR="0" rtl="0" algn="ctr">
              <a:spcBef>
                <a:spcPts val="0"/>
              </a:spcBef>
              <a:spcAft>
                <a:spcPts val="0"/>
              </a:spcAft>
              <a:buNone/>
            </a:pPr>
            <a:r>
              <a:rPr b="0" i="0" lang="pt-BR" sz="800" u="none" cap="none" strike="noStrike">
                <a:solidFill>
                  <a:srgbClr val="BF9000"/>
                </a:solidFill>
                <a:latin typeface="Calibri"/>
                <a:ea typeface="Calibri"/>
                <a:cs typeface="Calibri"/>
                <a:sym typeface="Calibri"/>
              </a:rPr>
              <a:t>CORE</a:t>
            </a:r>
            <a:endParaRPr/>
          </a:p>
        </p:txBody>
      </p:sp>
      <p:sp>
        <p:nvSpPr>
          <p:cNvPr id="615" name="Google Shape;615;p28"/>
          <p:cNvSpPr txBox="1"/>
          <p:nvPr/>
        </p:nvSpPr>
        <p:spPr>
          <a:xfrm>
            <a:off x="6743700" y="4454525"/>
            <a:ext cx="1149350" cy="371475"/>
          </a:xfrm>
          <a:prstGeom prst="rect">
            <a:avLst/>
          </a:prstGeom>
          <a:solidFill>
            <a:srgbClr val="FFFF66"/>
          </a:solidFill>
          <a:ln cap="flat" cmpd="sng" w="9525">
            <a:solidFill>
              <a:schemeClr val="dk2"/>
            </a:solidFill>
            <a:prstDash val="solid"/>
            <a:miter lim="800000"/>
            <a:headEnd len="sm" w="sm" type="none"/>
            <a:tailEnd len="sm" w="sm" type="none"/>
          </a:ln>
        </p:spPr>
        <p:txBody>
          <a:bodyPr anchorCtr="0" anchor="t" bIns="46800" lIns="18000" spcFirstLastPara="1" rIns="18000" wrap="square" tIns="46800">
            <a:spAutoFit/>
          </a:bodyPr>
          <a:lstStyle/>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Gerenciamento</a:t>
            </a:r>
            <a:endParaRPr/>
          </a:p>
          <a:p>
            <a:pPr indent="0" lvl="0" marL="0" marR="0" rtl="0" algn="ctr">
              <a:lnSpc>
                <a:spcPct val="100000"/>
              </a:lnSpc>
              <a:spcBef>
                <a:spcPts val="0"/>
              </a:spcBef>
              <a:spcAft>
                <a:spcPts val="0"/>
              </a:spcAft>
              <a:buClr>
                <a:schemeClr val="dk1"/>
              </a:buClr>
              <a:buSzPts val="900"/>
              <a:buFont typeface="Arial"/>
              <a:buNone/>
            </a:pPr>
            <a:r>
              <a:rPr b="1" i="0" lang="pt-BR" sz="900" u="none" cap="none" strike="noStrike">
                <a:solidFill>
                  <a:schemeClr val="dk1"/>
                </a:solidFill>
                <a:latin typeface="Calibri"/>
                <a:ea typeface="Calibri"/>
                <a:cs typeface="Calibri"/>
                <a:sym typeface="Calibri"/>
              </a:rPr>
              <a:t>Dos Indicadores</a:t>
            </a:r>
            <a:endParaRPr/>
          </a:p>
        </p:txBody>
      </p:sp>
      <p:sp>
        <p:nvSpPr>
          <p:cNvPr id="616" name="Google Shape;616;p28"/>
          <p:cNvSpPr/>
          <p:nvPr/>
        </p:nvSpPr>
        <p:spPr>
          <a:xfrm>
            <a:off x="6715125" y="3721100"/>
            <a:ext cx="1233488" cy="1541463"/>
          </a:xfrm>
          <a:prstGeom prst="rect">
            <a:avLst/>
          </a:prstGeom>
          <a:noFill/>
          <a:ln cap="flat" cmpd="sng" w="9525">
            <a:solidFill>
              <a:schemeClr val="dk1"/>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17" name="Google Shape;617;p28"/>
          <p:cNvSpPr/>
          <p:nvPr/>
        </p:nvSpPr>
        <p:spPr>
          <a:xfrm>
            <a:off x="5276850" y="2711450"/>
            <a:ext cx="223838" cy="223838"/>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200"/>
              <a:buFont typeface="Arial"/>
              <a:buNone/>
            </a:pPr>
            <a:r>
              <a:rPr b="1" i="0" lang="pt-BR" sz="1200" u="none" cap="none" strike="noStrike">
                <a:solidFill>
                  <a:schemeClr val="dk1"/>
                </a:solidFill>
                <a:latin typeface="Calibri"/>
                <a:ea typeface="Calibri"/>
                <a:cs typeface="Calibri"/>
                <a:sym typeface="Calibri"/>
              </a:rPr>
              <a:t>4</a:t>
            </a:r>
            <a:endParaRPr/>
          </a:p>
        </p:txBody>
      </p:sp>
      <p:sp>
        <p:nvSpPr>
          <p:cNvPr id="618" name="Google Shape;618;p28"/>
          <p:cNvSpPr/>
          <p:nvPr/>
        </p:nvSpPr>
        <p:spPr>
          <a:xfrm>
            <a:off x="6272213" y="1463675"/>
            <a:ext cx="225425" cy="223838"/>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200"/>
              <a:buFont typeface="Arial"/>
              <a:buNone/>
            </a:pPr>
            <a:r>
              <a:rPr b="1" i="0" lang="pt-BR" sz="1200" u="none" cap="none" strike="noStrike">
                <a:solidFill>
                  <a:schemeClr val="dk1"/>
                </a:solidFill>
                <a:latin typeface="Calibri"/>
                <a:ea typeface="Calibri"/>
                <a:cs typeface="Calibri"/>
                <a:sym typeface="Calibri"/>
              </a:rPr>
              <a:t>1</a:t>
            </a:r>
            <a:endParaRPr/>
          </a:p>
        </p:txBody>
      </p:sp>
      <p:sp>
        <p:nvSpPr>
          <p:cNvPr id="619" name="Google Shape;619;p28"/>
          <p:cNvSpPr/>
          <p:nvPr/>
        </p:nvSpPr>
        <p:spPr>
          <a:xfrm>
            <a:off x="4356100" y="3727450"/>
            <a:ext cx="225425" cy="223838"/>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100"/>
              <a:buFont typeface="Arial"/>
              <a:buNone/>
            </a:pPr>
            <a:r>
              <a:rPr b="1" i="0" lang="pt-BR" sz="1100" u="none" cap="none" strike="noStrike">
                <a:solidFill>
                  <a:schemeClr val="dk1"/>
                </a:solidFill>
                <a:latin typeface="Calibri"/>
                <a:ea typeface="Calibri"/>
                <a:cs typeface="Calibri"/>
                <a:sym typeface="Calibri"/>
              </a:rPr>
              <a:t>3</a:t>
            </a:r>
            <a:endParaRPr/>
          </a:p>
        </p:txBody>
      </p:sp>
      <p:sp>
        <p:nvSpPr>
          <p:cNvPr id="620" name="Google Shape;620;p28"/>
          <p:cNvSpPr/>
          <p:nvPr/>
        </p:nvSpPr>
        <p:spPr>
          <a:xfrm>
            <a:off x="9118600" y="3656013"/>
            <a:ext cx="225425" cy="223837"/>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200"/>
              <a:buFont typeface="Arial"/>
              <a:buNone/>
            </a:pPr>
            <a:r>
              <a:rPr b="1" i="0" lang="pt-BR" sz="1200" u="none" cap="none" strike="noStrike">
                <a:solidFill>
                  <a:schemeClr val="dk1"/>
                </a:solidFill>
                <a:latin typeface="Calibri"/>
                <a:ea typeface="Calibri"/>
                <a:cs typeface="Calibri"/>
                <a:sym typeface="Calibri"/>
              </a:rPr>
              <a:t>2</a:t>
            </a:r>
            <a:endParaRPr/>
          </a:p>
        </p:txBody>
      </p:sp>
      <p:sp>
        <p:nvSpPr>
          <p:cNvPr id="621" name="Google Shape;621;p28"/>
          <p:cNvSpPr/>
          <p:nvPr/>
        </p:nvSpPr>
        <p:spPr>
          <a:xfrm>
            <a:off x="4668838" y="1489075"/>
            <a:ext cx="287337" cy="288925"/>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200"/>
              <a:buFont typeface="Arial"/>
              <a:buNone/>
            </a:pPr>
            <a:r>
              <a:rPr b="1" i="0" lang="pt-BR" sz="1200" u="none" cap="none" strike="noStrike">
                <a:solidFill>
                  <a:schemeClr val="dk1"/>
                </a:solidFill>
                <a:latin typeface="Calibri"/>
                <a:ea typeface="Calibri"/>
                <a:cs typeface="Calibri"/>
                <a:sym typeface="Calibri"/>
              </a:rPr>
              <a:t>5</a:t>
            </a:r>
            <a:endParaRPr/>
          </a:p>
        </p:txBody>
      </p:sp>
      <p:sp>
        <p:nvSpPr>
          <p:cNvPr id="622" name="Google Shape;622;p28"/>
          <p:cNvSpPr/>
          <p:nvPr/>
        </p:nvSpPr>
        <p:spPr>
          <a:xfrm>
            <a:off x="8277225" y="1341438"/>
            <a:ext cx="300038" cy="300037"/>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200"/>
              <a:buFont typeface="Arial"/>
              <a:buNone/>
            </a:pPr>
            <a:r>
              <a:rPr b="1" i="0" lang="pt-BR" sz="1200" u="none" cap="none" strike="noStrike">
                <a:solidFill>
                  <a:schemeClr val="dk1"/>
                </a:solidFill>
                <a:latin typeface="Calibri"/>
                <a:ea typeface="Calibri"/>
                <a:cs typeface="Calibri"/>
                <a:sym typeface="Calibri"/>
              </a:rPr>
              <a:t>6</a:t>
            </a:r>
            <a:endParaRPr/>
          </a:p>
        </p:txBody>
      </p:sp>
      <p:sp>
        <p:nvSpPr>
          <p:cNvPr id="623" name="Google Shape;623;p28"/>
          <p:cNvSpPr/>
          <p:nvPr/>
        </p:nvSpPr>
        <p:spPr>
          <a:xfrm>
            <a:off x="3101975" y="2276475"/>
            <a:ext cx="223838" cy="223838"/>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200"/>
              <a:buFont typeface="Arial"/>
              <a:buNone/>
            </a:pPr>
            <a:r>
              <a:rPr b="1" i="0" lang="pt-BR" sz="1200" u="none" cap="none" strike="noStrike">
                <a:solidFill>
                  <a:schemeClr val="dk1"/>
                </a:solidFill>
                <a:latin typeface="Calibri"/>
                <a:ea typeface="Calibri"/>
                <a:cs typeface="Calibri"/>
                <a:sym typeface="Calibri"/>
              </a:rPr>
              <a:t>8</a:t>
            </a:r>
            <a:endParaRPr/>
          </a:p>
        </p:txBody>
      </p:sp>
      <p:sp>
        <p:nvSpPr>
          <p:cNvPr id="624" name="Google Shape;624;p28"/>
          <p:cNvSpPr/>
          <p:nvPr/>
        </p:nvSpPr>
        <p:spPr>
          <a:xfrm>
            <a:off x="7797800" y="2466975"/>
            <a:ext cx="225425" cy="223838"/>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200"/>
              <a:buFont typeface="Arial"/>
              <a:buNone/>
            </a:pPr>
            <a:r>
              <a:rPr b="1" i="0" lang="pt-BR" sz="1200" u="none" cap="none" strike="noStrike">
                <a:solidFill>
                  <a:schemeClr val="dk1"/>
                </a:solidFill>
                <a:latin typeface="Calibri"/>
                <a:ea typeface="Calibri"/>
                <a:cs typeface="Calibri"/>
                <a:sym typeface="Calibri"/>
              </a:rPr>
              <a:t>9</a:t>
            </a:r>
            <a:endParaRPr/>
          </a:p>
        </p:txBody>
      </p:sp>
      <p:sp>
        <p:nvSpPr>
          <p:cNvPr id="625" name="Google Shape;625;p28"/>
          <p:cNvSpPr/>
          <p:nvPr/>
        </p:nvSpPr>
        <p:spPr>
          <a:xfrm>
            <a:off x="5876925" y="1555750"/>
            <a:ext cx="252413" cy="252413"/>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200"/>
              <a:buFont typeface="Arial"/>
              <a:buNone/>
            </a:pPr>
            <a:r>
              <a:rPr b="0" i="0" lang="pt-BR" sz="1200" u="none" cap="none" strike="noStrike">
                <a:solidFill>
                  <a:schemeClr val="dk1"/>
                </a:solidFill>
                <a:latin typeface="Calibri"/>
                <a:ea typeface="Calibri"/>
                <a:cs typeface="Calibri"/>
                <a:sym typeface="Calibri"/>
              </a:rPr>
              <a:t>10</a:t>
            </a:r>
            <a:endParaRPr/>
          </a:p>
        </p:txBody>
      </p:sp>
      <p:sp>
        <p:nvSpPr>
          <p:cNvPr id="626" name="Google Shape;626;p28"/>
          <p:cNvSpPr/>
          <p:nvPr/>
        </p:nvSpPr>
        <p:spPr>
          <a:xfrm>
            <a:off x="6540500" y="4448175"/>
            <a:ext cx="323850" cy="322263"/>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100"/>
              <a:buFont typeface="Arial"/>
              <a:buNone/>
            </a:pPr>
            <a:r>
              <a:rPr b="1" i="0" lang="pt-BR" sz="1100" u="none" cap="none" strike="noStrike">
                <a:solidFill>
                  <a:schemeClr val="dk1"/>
                </a:solidFill>
                <a:latin typeface="Calibri"/>
                <a:ea typeface="Calibri"/>
                <a:cs typeface="Calibri"/>
                <a:sym typeface="Calibri"/>
              </a:rPr>
              <a:t>11</a:t>
            </a:r>
            <a:endParaRPr/>
          </a:p>
        </p:txBody>
      </p:sp>
      <p:sp>
        <p:nvSpPr>
          <p:cNvPr id="627" name="Google Shape;627;p28"/>
          <p:cNvSpPr/>
          <p:nvPr/>
        </p:nvSpPr>
        <p:spPr>
          <a:xfrm>
            <a:off x="10071100" y="2546350"/>
            <a:ext cx="266700" cy="268288"/>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100"/>
              <a:buFont typeface="Arial"/>
              <a:buNone/>
            </a:pPr>
            <a:r>
              <a:rPr b="1" i="0" lang="pt-BR" sz="1100" u="none" cap="none" strike="noStrike">
                <a:solidFill>
                  <a:schemeClr val="dk1"/>
                </a:solidFill>
                <a:latin typeface="Calibri"/>
                <a:ea typeface="Calibri"/>
                <a:cs typeface="Calibri"/>
                <a:sym typeface="Calibri"/>
              </a:rPr>
              <a:t>16</a:t>
            </a:r>
            <a:endParaRPr b="1" i="0" sz="1100" u="none" cap="none" strike="noStrike">
              <a:solidFill>
                <a:schemeClr val="dk1"/>
              </a:solidFill>
              <a:latin typeface="Calibri"/>
              <a:ea typeface="Calibri"/>
              <a:cs typeface="Calibri"/>
              <a:sym typeface="Calibri"/>
            </a:endParaRPr>
          </a:p>
        </p:txBody>
      </p:sp>
      <p:sp>
        <p:nvSpPr>
          <p:cNvPr id="628" name="Google Shape;628;p28"/>
          <p:cNvSpPr/>
          <p:nvPr/>
        </p:nvSpPr>
        <p:spPr>
          <a:xfrm>
            <a:off x="9105900" y="906463"/>
            <a:ext cx="260350" cy="260350"/>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200"/>
              <a:buFont typeface="Arial"/>
              <a:buNone/>
            </a:pPr>
            <a:r>
              <a:rPr b="1" i="0" lang="pt-BR" sz="1200" u="none" cap="none" strike="noStrike">
                <a:solidFill>
                  <a:schemeClr val="dk1"/>
                </a:solidFill>
                <a:latin typeface="Calibri"/>
                <a:ea typeface="Calibri"/>
                <a:cs typeface="Calibri"/>
                <a:sym typeface="Calibri"/>
              </a:rPr>
              <a:t>14</a:t>
            </a:r>
            <a:endParaRPr/>
          </a:p>
        </p:txBody>
      </p:sp>
      <p:sp>
        <p:nvSpPr>
          <p:cNvPr id="629" name="Google Shape;629;p28"/>
          <p:cNvSpPr/>
          <p:nvPr/>
        </p:nvSpPr>
        <p:spPr>
          <a:xfrm>
            <a:off x="6700838" y="3806825"/>
            <a:ext cx="223837" cy="223838"/>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200"/>
              <a:buFont typeface="Arial"/>
              <a:buNone/>
            </a:pPr>
            <a:r>
              <a:rPr b="1" i="0" lang="pt-BR" sz="1200" u="none" cap="none" strike="noStrike">
                <a:solidFill>
                  <a:schemeClr val="dk1"/>
                </a:solidFill>
                <a:latin typeface="Calibri"/>
                <a:ea typeface="Calibri"/>
                <a:cs typeface="Calibri"/>
                <a:sym typeface="Calibri"/>
              </a:rPr>
              <a:t>7</a:t>
            </a:r>
            <a:endParaRPr/>
          </a:p>
        </p:txBody>
      </p:sp>
      <p:sp>
        <p:nvSpPr>
          <p:cNvPr id="630" name="Google Shape;630;p28"/>
          <p:cNvSpPr/>
          <p:nvPr/>
        </p:nvSpPr>
        <p:spPr>
          <a:xfrm>
            <a:off x="4419600" y="4022725"/>
            <a:ext cx="992188" cy="371475"/>
          </a:xfrm>
          <a:prstGeom prst="rect">
            <a:avLst/>
          </a:prstGeom>
          <a:noFill/>
          <a:ln cap="rnd" cmpd="sng" w="9525">
            <a:solidFill>
              <a:schemeClr val="dk2"/>
            </a:solidFill>
            <a:prstDash val="dot"/>
            <a:miter lim="800000"/>
            <a:headEnd len="sm" w="sm" type="none"/>
            <a:tailEnd len="sm" w="sm" type="none"/>
          </a:ln>
        </p:spPr>
        <p:txBody>
          <a:bodyPr anchorCtr="0" anchor="ctr" bIns="46800" lIns="90000" spcFirstLastPara="1" rIns="90000" wrap="square" tIns="46800">
            <a:spAutoFit/>
          </a:bodyPr>
          <a:lstStyle/>
          <a:p>
            <a:pPr indent="0" lvl="0" marL="0" marR="0" rtl="0" algn="l">
              <a:spcBef>
                <a:spcPts val="0"/>
              </a:spcBef>
              <a:spcAft>
                <a:spcPts val="0"/>
              </a:spcAft>
              <a:buNone/>
            </a:pPr>
            <a:r>
              <a:t/>
            </a:r>
            <a:endParaRPr b="0" i="0" sz="1800" u="none" cap="none" strike="noStrike">
              <a:solidFill>
                <a:srgbClr val="BF9000"/>
              </a:solidFill>
              <a:latin typeface="Calibri"/>
              <a:ea typeface="Calibri"/>
              <a:cs typeface="Calibri"/>
              <a:sym typeface="Calibri"/>
            </a:endParaRPr>
          </a:p>
        </p:txBody>
      </p:sp>
      <p:sp>
        <p:nvSpPr>
          <p:cNvPr id="631" name="Google Shape;631;p28"/>
          <p:cNvSpPr/>
          <p:nvPr/>
        </p:nvSpPr>
        <p:spPr>
          <a:xfrm>
            <a:off x="4233863" y="2741613"/>
            <a:ext cx="315912" cy="317500"/>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200"/>
              <a:buFont typeface="Arial"/>
              <a:buNone/>
            </a:pPr>
            <a:r>
              <a:rPr b="1" i="0" lang="pt-BR" sz="1200" u="none" cap="none" strike="noStrike">
                <a:solidFill>
                  <a:schemeClr val="dk1"/>
                </a:solidFill>
                <a:latin typeface="Calibri"/>
                <a:ea typeface="Calibri"/>
                <a:cs typeface="Calibri"/>
                <a:sym typeface="Calibri"/>
              </a:rPr>
              <a:t>15</a:t>
            </a:r>
            <a:endParaRPr/>
          </a:p>
        </p:txBody>
      </p:sp>
      <p:sp>
        <p:nvSpPr>
          <p:cNvPr id="632" name="Google Shape;632;p28"/>
          <p:cNvSpPr/>
          <p:nvPr/>
        </p:nvSpPr>
        <p:spPr>
          <a:xfrm>
            <a:off x="63500" y="6715125"/>
            <a:ext cx="3032125" cy="1079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pt-BR" sz="700" u="none" cap="none" strike="noStrike">
                <a:solidFill>
                  <a:srgbClr val="BF9000"/>
                </a:solidFill>
                <a:latin typeface="Verdana"/>
                <a:ea typeface="Verdana"/>
                <a:cs typeface="Verdana"/>
                <a:sym typeface="Verdana"/>
              </a:rPr>
              <a:t>FONTE –  STRATEGICAL PLANNING – Oristanio Consulting Services</a:t>
            </a:r>
            <a:endParaRPr/>
          </a:p>
        </p:txBody>
      </p:sp>
      <p:sp>
        <p:nvSpPr>
          <p:cNvPr id="633" name="Google Shape;633;p28"/>
          <p:cNvSpPr/>
          <p:nvPr/>
        </p:nvSpPr>
        <p:spPr>
          <a:xfrm>
            <a:off x="2995613" y="3627438"/>
            <a:ext cx="247650" cy="247650"/>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100"/>
              <a:buFont typeface="Arial"/>
              <a:buNone/>
            </a:pPr>
            <a:r>
              <a:rPr b="1" i="0" lang="pt-BR" sz="1100" u="none" cap="none" strike="noStrike">
                <a:solidFill>
                  <a:schemeClr val="dk1"/>
                </a:solidFill>
                <a:latin typeface="Calibri"/>
                <a:ea typeface="Calibri"/>
                <a:cs typeface="Calibri"/>
                <a:sym typeface="Calibri"/>
              </a:rPr>
              <a:t>17</a:t>
            </a:r>
            <a:endParaRPr b="1" i="0" sz="1100" u="none" cap="none" strike="noStrike">
              <a:solidFill>
                <a:schemeClr val="dk1"/>
              </a:solidFill>
              <a:latin typeface="Calibri"/>
              <a:ea typeface="Calibri"/>
              <a:cs typeface="Calibri"/>
              <a:sym typeface="Calibri"/>
            </a:endParaRPr>
          </a:p>
        </p:txBody>
      </p:sp>
      <p:sp>
        <p:nvSpPr>
          <p:cNvPr id="634" name="Google Shape;634;p28"/>
          <p:cNvSpPr/>
          <p:nvPr/>
        </p:nvSpPr>
        <p:spPr>
          <a:xfrm>
            <a:off x="10133013" y="5108575"/>
            <a:ext cx="519112" cy="519113"/>
          </a:xfrm>
          <a:prstGeom prst="ellipse">
            <a:avLst/>
          </a:prstGeom>
          <a:solidFill>
            <a:srgbClr val="92D050"/>
          </a:solidFill>
          <a:ln>
            <a:noFill/>
          </a:ln>
        </p:spPr>
        <p:txBody>
          <a:bodyPr anchorCtr="0" anchor="ctr" bIns="10800" lIns="10800" spcFirstLastPara="1" rIns="10800" wrap="square" tIns="10800">
            <a:noAutofit/>
          </a:bodyPr>
          <a:lstStyle/>
          <a:p>
            <a:pPr indent="0" lvl="0" marL="0" marR="0" rtl="0" algn="ctr">
              <a:lnSpc>
                <a:spcPct val="100000"/>
              </a:lnSpc>
              <a:spcBef>
                <a:spcPts val="0"/>
              </a:spcBef>
              <a:spcAft>
                <a:spcPts val="0"/>
              </a:spcAft>
              <a:buClr>
                <a:schemeClr val="dk1"/>
              </a:buClr>
              <a:buSzPts val="1100"/>
              <a:buFont typeface="Arial"/>
              <a:buNone/>
            </a:pPr>
            <a:r>
              <a:rPr b="1" i="0" lang="pt-BR" sz="1100" u="none" cap="none" strike="noStrike">
                <a:solidFill>
                  <a:schemeClr val="dk1"/>
                </a:solidFill>
                <a:latin typeface="Calibri"/>
                <a:ea typeface="Calibri"/>
                <a:cs typeface="Calibri"/>
                <a:sym typeface="Calibri"/>
              </a:rPr>
              <a:t>19</a:t>
            </a:r>
            <a:endParaRPr/>
          </a:p>
        </p:txBody>
      </p:sp>
      <p:sp>
        <p:nvSpPr>
          <p:cNvPr id="635" name="Google Shape;635;p28"/>
          <p:cNvSpPr txBox="1"/>
          <p:nvPr/>
        </p:nvSpPr>
        <p:spPr>
          <a:xfrm>
            <a:off x="3911600" y="6221413"/>
            <a:ext cx="5716588" cy="646112"/>
          </a:xfrm>
          <a:prstGeom prst="rect">
            <a:avLst/>
          </a:prstGeom>
          <a:noFill/>
          <a:ln cap="flat" cmpd="sng" w="9525">
            <a:solidFill>
              <a:srgbClr val="FF0000"/>
            </a:solidFill>
            <a:prstDash val="solid"/>
            <a:round/>
            <a:headEnd len="sm" w="sm" type="none"/>
            <a:tailEnd len="sm" w="sm" type="none"/>
          </a:ln>
          <a:effectLst>
            <a:outerShdw blurRad="50800" rotWithShape="0" algn="tr" dir="8100000" dist="38100">
              <a:srgbClr val="FF0000">
                <a:alpha val="40000"/>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0" i="0" lang="pt-BR" sz="1800" u="none" cap="none" strike="noStrike">
                <a:solidFill>
                  <a:schemeClr val="dk1"/>
                </a:solidFill>
                <a:latin typeface="Calibri"/>
                <a:ea typeface="Calibri"/>
                <a:cs typeface="Calibri"/>
                <a:sym typeface="Calibri"/>
              </a:rPr>
              <a:t>Balanced Scorecard Teórico mostrando causa e Efeito entre</a:t>
            </a:r>
            <a:endParaRPr/>
          </a:p>
          <a:p>
            <a:pPr indent="0" lvl="0" marL="0" marR="0" rtl="0" algn="l">
              <a:spcBef>
                <a:spcPts val="0"/>
              </a:spcBef>
              <a:spcAft>
                <a:spcPts val="0"/>
              </a:spcAft>
              <a:buNone/>
            </a:pPr>
            <a:r>
              <a:rPr b="0" i="0" lang="pt-BR" sz="1800" u="none" cap="none" strike="noStrike">
                <a:solidFill>
                  <a:schemeClr val="dk1"/>
                </a:solidFill>
                <a:latin typeface="Calibri"/>
                <a:ea typeface="Calibri"/>
                <a:cs typeface="Calibri"/>
                <a:sym typeface="Calibri"/>
              </a:rPr>
              <a:t>Projetos, Estratégias, Objetivos Empresariais.</a:t>
            </a:r>
            <a:endParaRPr/>
          </a:p>
        </p:txBody>
      </p:sp>
      <p:sp>
        <p:nvSpPr>
          <p:cNvPr id="636" name="Google Shape;636;p28"/>
          <p:cNvSpPr/>
          <p:nvPr/>
        </p:nvSpPr>
        <p:spPr>
          <a:xfrm rot="-1961928">
            <a:off x="-485720" y="129938"/>
            <a:ext cx="2711495" cy="13849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2800" u="none" cap="none" strike="noStrike">
                <a:solidFill>
                  <a:srgbClr val="FF9356"/>
                </a:solidFill>
                <a:latin typeface="Calibri"/>
                <a:ea typeface="Calibri"/>
                <a:cs typeface="Calibri"/>
                <a:sym typeface="Calibri"/>
              </a:rPr>
              <a:t>Balanced Scorecard</a:t>
            </a:r>
            <a:endParaRPr b="1" i="0" sz="2800" u="none" cap="none" strike="noStrike">
              <a:solidFill>
                <a:srgbClr val="FF9356"/>
              </a:solidFill>
              <a:latin typeface="Calibri"/>
              <a:ea typeface="Calibri"/>
              <a:cs typeface="Calibri"/>
              <a:sym typeface="Calibri"/>
            </a:endParaRPr>
          </a:p>
          <a:p>
            <a:pPr indent="0" lvl="0" marL="0" marR="0" rtl="0" algn="ctr">
              <a:spcBef>
                <a:spcPts val="0"/>
              </a:spcBef>
              <a:spcAft>
                <a:spcPts val="0"/>
              </a:spcAft>
              <a:buNone/>
            </a:pPr>
            <a:r>
              <a:rPr b="1" i="0" lang="pt-BR" sz="2800" u="none" cap="none" strike="noStrike">
                <a:solidFill>
                  <a:srgbClr val="FF9356"/>
                </a:solidFill>
                <a:latin typeface="Calibri"/>
                <a:ea typeface="Calibri"/>
                <a:cs typeface="Calibri"/>
                <a:sym typeface="Calibri"/>
              </a:rPr>
              <a:t>Teórico</a:t>
            </a:r>
            <a:endParaRPr/>
          </a:p>
        </p:txBody>
      </p:sp>
      <p:sp>
        <p:nvSpPr>
          <p:cNvPr id="637" name="Google Shape;637;p28"/>
          <p:cNvSpPr txBox="1"/>
          <p:nvPr/>
        </p:nvSpPr>
        <p:spPr>
          <a:xfrm>
            <a:off x="1703388" y="4652963"/>
            <a:ext cx="957262"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pt-BR" sz="1800" u="none" cap="none" strike="noStrike">
                <a:solidFill>
                  <a:schemeClr val="dk1"/>
                </a:solidFill>
                <a:latin typeface="Calibri"/>
                <a:ea typeface="Calibri"/>
                <a:cs typeface="Calibri"/>
                <a:sym typeface="Calibri"/>
              </a:rPr>
              <a:t>Projetos</a:t>
            </a:r>
            <a:endParaRPr/>
          </a:p>
        </p:txBody>
      </p:sp>
      <p:cxnSp>
        <p:nvCxnSpPr>
          <p:cNvPr id="638" name="Google Shape;638;p28"/>
          <p:cNvCxnSpPr/>
          <p:nvPr/>
        </p:nvCxnSpPr>
        <p:spPr>
          <a:xfrm flipH="1" rot="10800000">
            <a:off x="2566988" y="4022725"/>
            <a:ext cx="428625" cy="649288"/>
          </a:xfrm>
          <a:prstGeom prst="straightConnector1">
            <a:avLst/>
          </a:prstGeom>
          <a:noFill/>
          <a:ln cap="flat" cmpd="sng" w="9525">
            <a:solidFill>
              <a:schemeClr val="accent1"/>
            </a:solidFill>
            <a:prstDash val="solid"/>
            <a:miter lim="800000"/>
            <a:headEnd len="sm" w="sm" type="none"/>
            <a:tailEnd len="sm" w="sm" type="none"/>
          </a:ln>
        </p:spPr>
      </p:cxnSp>
      <p:cxnSp>
        <p:nvCxnSpPr>
          <p:cNvPr id="639" name="Google Shape;639;p28"/>
          <p:cNvCxnSpPr>
            <a:stCxn id="637" idx="3"/>
          </p:cNvCxnSpPr>
          <p:nvPr/>
        </p:nvCxnSpPr>
        <p:spPr>
          <a:xfrm flipH="1" rot="10800000">
            <a:off x="2660650" y="3934607"/>
            <a:ext cx="1706700" cy="903300"/>
          </a:xfrm>
          <a:prstGeom prst="straightConnector1">
            <a:avLst/>
          </a:prstGeom>
          <a:noFill/>
          <a:ln cap="flat" cmpd="sng" w="9525">
            <a:solidFill>
              <a:schemeClr val="accent1"/>
            </a:solidFill>
            <a:prstDash val="solid"/>
            <a:miter lim="800000"/>
            <a:headEnd len="sm" w="sm" type="none"/>
            <a:tailEnd len="sm" w="sm" type="none"/>
          </a:ln>
        </p:spPr>
      </p:cxnSp>
      <p:cxnSp>
        <p:nvCxnSpPr>
          <p:cNvPr id="640" name="Google Shape;640;p28"/>
          <p:cNvCxnSpPr/>
          <p:nvPr/>
        </p:nvCxnSpPr>
        <p:spPr>
          <a:xfrm>
            <a:off x="901700" y="915988"/>
            <a:ext cx="8539163" cy="0"/>
          </a:xfrm>
          <a:prstGeom prst="straightConnector1">
            <a:avLst/>
          </a:prstGeom>
          <a:noFill/>
          <a:ln cap="flat" cmpd="sng" w="12700">
            <a:solidFill>
              <a:srgbClr val="BF9000"/>
            </a:solidFill>
            <a:prstDash val="solid"/>
            <a:round/>
            <a:headEnd len="med" w="med" type="none"/>
            <a:tailEnd len="med" w="med" type="none"/>
          </a:ln>
        </p:spPr>
      </p:cxnSp>
      <p:cxnSp>
        <p:nvCxnSpPr>
          <p:cNvPr id="641" name="Google Shape;641;p28"/>
          <p:cNvCxnSpPr/>
          <p:nvPr/>
        </p:nvCxnSpPr>
        <p:spPr>
          <a:xfrm flipH="1" rot="10800000">
            <a:off x="2660650" y="4562475"/>
            <a:ext cx="3851275" cy="460375"/>
          </a:xfrm>
          <a:prstGeom prst="straightConnector1">
            <a:avLst/>
          </a:prstGeom>
          <a:noFill/>
          <a:ln cap="flat" cmpd="sng" w="9525">
            <a:solidFill>
              <a:schemeClr val="accent1"/>
            </a:solidFill>
            <a:prstDash val="solid"/>
            <a:miter lim="800000"/>
            <a:headEnd len="sm" w="sm" type="none"/>
            <a:tailEnd len="sm" w="sm" type="none"/>
          </a:ln>
        </p:spPr>
      </p:cxnSp>
      <p:sp>
        <p:nvSpPr>
          <p:cNvPr id="642" name="Google Shape;642;p28"/>
          <p:cNvSpPr/>
          <p:nvPr/>
        </p:nvSpPr>
        <p:spPr>
          <a:xfrm>
            <a:off x="-18079" y="2086591"/>
            <a:ext cx="1700262" cy="267765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pt-BR" sz="2400" u="none" cap="none" strike="noStrike">
                <a:solidFill>
                  <a:srgbClr val="FF9356"/>
                </a:solidFill>
                <a:latin typeface="Calibri"/>
                <a:ea typeface="Calibri"/>
                <a:cs typeface="Calibri"/>
                <a:sym typeface="Calibri"/>
              </a:rPr>
              <a:t>Projetos</a:t>
            </a:r>
            <a:endParaRPr/>
          </a:p>
          <a:p>
            <a:pPr indent="0" lvl="0" marL="0" marR="0" rtl="0" algn="ctr">
              <a:spcBef>
                <a:spcPts val="0"/>
              </a:spcBef>
              <a:spcAft>
                <a:spcPts val="0"/>
              </a:spcAft>
              <a:buNone/>
            </a:pPr>
            <a:r>
              <a:rPr b="1" i="0" lang="pt-BR" sz="2400" u="none" cap="none" strike="noStrike">
                <a:solidFill>
                  <a:srgbClr val="FF9356"/>
                </a:solidFill>
                <a:latin typeface="Calibri"/>
                <a:ea typeface="Calibri"/>
                <a:cs typeface="Calibri"/>
                <a:sym typeface="Calibri"/>
              </a:rPr>
              <a:t>E</a:t>
            </a:r>
            <a:endParaRPr/>
          </a:p>
          <a:p>
            <a:pPr indent="0" lvl="0" marL="0" marR="0" rtl="0" algn="ctr">
              <a:spcBef>
                <a:spcPts val="0"/>
              </a:spcBef>
              <a:spcAft>
                <a:spcPts val="0"/>
              </a:spcAft>
              <a:buNone/>
            </a:pPr>
            <a:r>
              <a:rPr b="1" i="0" lang="pt-BR" sz="2400" u="none" cap="none" strike="noStrike">
                <a:solidFill>
                  <a:srgbClr val="FF9356"/>
                </a:solidFill>
                <a:latin typeface="Calibri"/>
                <a:ea typeface="Calibri"/>
                <a:cs typeface="Calibri"/>
                <a:sym typeface="Calibri"/>
              </a:rPr>
              <a:t>Iniciativas</a:t>
            </a:r>
            <a:endParaRPr/>
          </a:p>
          <a:p>
            <a:pPr indent="0" lvl="0" marL="0" marR="0" rtl="0" algn="ctr">
              <a:spcBef>
                <a:spcPts val="0"/>
              </a:spcBef>
              <a:spcAft>
                <a:spcPts val="0"/>
              </a:spcAft>
              <a:buNone/>
            </a:pPr>
            <a:r>
              <a:rPr b="1" i="0" lang="pt-BR" sz="2400" u="none" cap="none" strike="noStrike">
                <a:solidFill>
                  <a:srgbClr val="FF9356"/>
                </a:solidFill>
                <a:latin typeface="Calibri"/>
                <a:ea typeface="Calibri"/>
                <a:cs typeface="Calibri"/>
                <a:sym typeface="Calibri"/>
              </a:rPr>
              <a:t>Para cada</a:t>
            </a:r>
            <a:endParaRPr/>
          </a:p>
          <a:p>
            <a:pPr indent="0" lvl="0" marL="0" marR="0" rtl="0" algn="ctr">
              <a:spcBef>
                <a:spcPts val="0"/>
              </a:spcBef>
              <a:spcAft>
                <a:spcPts val="0"/>
              </a:spcAft>
              <a:buNone/>
            </a:pPr>
            <a:r>
              <a:rPr b="1" i="0" lang="pt-BR" sz="2400" u="none" cap="none" strike="noStrike">
                <a:solidFill>
                  <a:srgbClr val="FF9356"/>
                </a:solidFill>
                <a:latin typeface="Calibri"/>
                <a:ea typeface="Calibri"/>
                <a:cs typeface="Calibri"/>
                <a:sym typeface="Calibri"/>
              </a:rPr>
              <a:t>Objetivo</a:t>
            </a:r>
            <a:endParaRPr/>
          </a:p>
          <a:p>
            <a:pPr indent="0" lvl="0" marL="0" marR="0" rtl="0" algn="ctr">
              <a:spcBef>
                <a:spcPts val="0"/>
              </a:spcBef>
              <a:spcAft>
                <a:spcPts val="0"/>
              </a:spcAft>
              <a:buNone/>
            </a:pPr>
            <a:r>
              <a:rPr b="1" i="0" lang="pt-BR" sz="2400" u="none" cap="none" strike="noStrike">
                <a:solidFill>
                  <a:srgbClr val="FF9356"/>
                </a:solidFill>
                <a:latin typeface="Calibri"/>
                <a:ea typeface="Calibri"/>
                <a:cs typeface="Calibri"/>
                <a:sym typeface="Calibri"/>
              </a:rPr>
              <a:t>A ser </a:t>
            </a:r>
            <a:endParaRPr/>
          </a:p>
          <a:p>
            <a:pPr indent="0" lvl="0" marL="0" marR="0" rtl="0" algn="ctr">
              <a:spcBef>
                <a:spcPts val="0"/>
              </a:spcBef>
              <a:spcAft>
                <a:spcPts val="0"/>
              </a:spcAft>
              <a:buNone/>
            </a:pPr>
            <a:r>
              <a:rPr b="1" i="0" lang="pt-BR" sz="2400" u="none" cap="none" strike="noStrike">
                <a:solidFill>
                  <a:srgbClr val="FF9356"/>
                </a:solidFill>
                <a:latin typeface="Calibri"/>
                <a:ea typeface="Calibri"/>
                <a:cs typeface="Calibri"/>
                <a:sym typeface="Calibri"/>
              </a:rPr>
              <a:t>Alcançado</a:t>
            </a:r>
            <a:endParaRPr/>
          </a:p>
        </p:txBody>
      </p:sp>
      <p:cxnSp>
        <p:nvCxnSpPr>
          <p:cNvPr id="643" name="Google Shape;643;p28"/>
          <p:cNvCxnSpPr>
            <a:stCxn id="642" idx="0"/>
            <a:endCxn id="621" idx="4"/>
          </p:cNvCxnSpPr>
          <p:nvPr/>
        </p:nvCxnSpPr>
        <p:spPr>
          <a:xfrm flipH="1" rot="10800000">
            <a:off x="832052" y="1777891"/>
            <a:ext cx="3980400" cy="308700"/>
          </a:xfrm>
          <a:prstGeom prst="straightConnector1">
            <a:avLst/>
          </a:prstGeom>
          <a:noFill/>
          <a:ln cap="flat" cmpd="sng" w="15875">
            <a:solidFill>
              <a:schemeClr val="accent1"/>
            </a:solidFill>
            <a:prstDash val="solid"/>
            <a:miter lim="800000"/>
            <a:headEnd len="sm" w="sm" type="none"/>
            <a:tailEnd len="sm" w="sm" type="none"/>
          </a:ln>
        </p:spPr>
      </p:cxnSp>
      <p:cxnSp>
        <p:nvCxnSpPr>
          <p:cNvPr id="644" name="Google Shape;644;p28"/>
          <p:cNvCxnSpPr>
            <a:endCxn id="623" idx="3"/>
          </p:cNvCxnSpPr>
          <p:nvPr/>
        </p:nvCxnSpPr>
        <p:spPr>
          <a:xfrm flipH="1" rot="10800000">
            <a:off x="1672555" y="2467533"/>
            <a:ext cx="1462200" cy="846000"/>
          </a:xfrm>
          <a:prstGeom prst="straightConnector1">
            <a:avLst/>
          </a:prstGeom>
          <a:noFill/>
          <a:ln cap="flat" cmpd="sng" w="15875">
            <a:solidFill>
              <a:schemeClr val="accent1"/>
            </a:solidFill>
            <a:prstDash val="solid"/>
            <a:miter lim="800000"/>
            <a:headEnd len="sm" w="sm" type="none"/>
            <a:tailEnd len="sm" w="sm" type="non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29"/>
          <p:cNvSpPr/>
          <p:nvPr/>
        </p:nvSpPr>
        <p:spPr>
          <a:xfrm>
            <a:off x="2286000" y="1189038"/>
            <a:ext cx="1911350" cy="1447800"/>
          </a:xfrm>
          <a:prstGeom prst="rect">
            <a:avLst/>
          </a:prstGeom>
          <a:solidFill>
            <a:srgbClr val="EAEAEA"/>
          </a:solidFill>
          <a:ln cap="flat" cmpd="sng" w="9525">
            <a:solidFill>
              <a:schemeClr val="dk1"/>
            </a:solidFill>
            <a:prstDash val="solid"/>
            <a:miter lim="800000"/>
            <a:headEnd len="sm" w="sm" type="none"/>
            <a:tailEnd len="sm" w="sm" type="none"/>
          </a:ln>
          <a:effectLst>
            <a:outerShdw rotWithShape="0" algn="ctr" dir="2700000" dist="35921">
              <a:schemeClr val="lt2"/>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1"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pt-BR" sz="1600" u="none" cap="none" strike="noStrike">
                <a:solidFill>
                  <a:schemeClr val="dk1"/>
                </a:solidFill>
                <a:latin typeface="Calibri"/>
                <a:ea typeface="Calibri"/>
                <a:cs typeface="Calibri"/>
                <a:sym typeface="Calibri"/>
              </a:rPr>
              <a:t>Meta Modelo</a:t>
            </a:r>
            <a:endParaRPr/>
          </a:p>
          <a:p>
            <a:pPr indent="0" lvl="0" marL="0" marR="0" rtl="0" algn="l">
              <a:spcBef>
                <a:spcPts val="0"/>
              </a:spcBef>
              <a:spcAft>
                <a:spcPts val="0"/>
              </a:spcAft>
              <a:buNone/>
            </a:pPr>
            <a:r>
              <a:rPr b="1" i="0" lang="pt-BR" sz="1600" u="none" cap="none" strike="noStrike">
                <a:solidFill>
                  <a:schemeClr val="dk1"/>
                </a:solidFill>
                <a:latin typeface="Calibri"/>
                <a:ea typeface="Calibri"/>
                <a:cs typeface="Calibri"/>
                <a:sym typeface="Calibri"/>
              </a:rPr>
              <a:t>Arquitetura Dados</a:t>
            </a:r>
            <a:endParaRPr/>
          </a:p>
          <a:p>
            <a:pPr indent="0" lvl="0" marL="0" marR="0" rtl="0" algn="l">
              <a:spcBef>
                <a:spcPts val="0"/>
              </a:spcBef>
              <a:spcAft>
                <a:spcPts val="0"/>
              </a:spcAft>
              <a:buNone/>
            </a:pPr>
            <a:r>
              <a:rPr b="1" i="0" lang="pt-BR" sz="1600" u="none" cap="none" strike="noStrike">
                <a:solidFill>
                  <a:schemeClr val="dk1"/>
                </a:solidFill>
                <a:latin typeface="Calibri"/>
                <a:ea typeface="Calibri"/>
                <a:cs typeface="Calibri"/>
                <a:sym typeface="Calibri"/>
              </a:rPr>
              <a:t>Definição Lógica</a:t>
            </a:r>
            <a:endParaRPr/>
          </a:p>
          <a:p>
            <a:pPr indent="0" lvl="0" marL="0" marR="0" rtl="0" algn="l">
              <a:spcBef>
                <a:spcPts val="0"/>
              </a:spcBef>
              <a:spcAft>
                <a:spcPts val="0"/>
              </a:spcAft>
              <a:buNone/>
            </a:pPr>
            <a:r>
              <a:rPr b="1" i="0" lang="pt-BR" sz="1600" u="none" cap="none" strike="noStrike">
                <a:solidFill>
                  <a:schemeClr val="dk1"/>
                </a:solidFill>
                <a:latin typeface="Calibri"/>
                <a:ea typeface="Calibri"/>
                <a:cs typeface="Calibri"/>
                <a:sym typeface="Calibri"/>
              </a:rPr>
              <a:t>Definição Fisica</a:t>
            </a:r>
            <a:endParaRPr b="1"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1"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1"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1"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1" i="0" sz="1800" u="none" cap="none" strike="noStrike">
              <a:solidFill>
                <a:schemeClr val="dk1"/>
              </a:solidFill>
              <a:latin typeface="Calibri"/>
              <a:ea typeface="Calibri"/>
              <a:cs typeface="Calibri"/>
              <a:sym typeface="Calibri"/>
            </a:endParaRPr>
          </a:p>
        </p:txBody>
      </p:sp>
      <p:grpSp>
        <p:nvGrpSpPr>
          <p:cNvPr id="651" name="Google Shape;651;p29"/>
          <p:cNvGrpSpPr/>
          <p:nvPr/>
        </p:nvGrpSpPr>
        <p:grpSpPr>
          <a:xfrm>
            <a:off x="2314575" y="2179638"/>
            <a:ext cx="685800" cy="457200"/>
            <a:chOff x="4368" y="1872"/>
            <a:chExt cx="672" cy="480"/>
          </a:xfrm>
        </p:grpSpPr>
        <p:sp>
          <p:nvSpPr>
            <p:cNvPr id="652" name="Google Shape;652;p29"/>
            <p:cNvSpPr/>
            <p:nvPr/>
          </p:nvSpPr>
          <p:spPr>
            <a:xfrm>
              <a:off x="4368" y="1872"/>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53" name="Google Shape;653;p29"/>
            <p:cNvSpPr/>
            <p:nvPr/>
          </p:nvSpPr>
          <p:spPr>
            <a:xfrm>
              <a:off x="4416" y="2064"/>
              <a:ext cx="96" cy="96"/>
            </a:xfrm>
            <a:prstGeom prst="diamond">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54" name="Google Shape;654;p29"/>
            <p:cNvSpPr/>
            <p:nvPr/>
          </p:nvSpPr>
          <p:spPr>
            <a:xfrm>
              <a:off x="436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55" name="Google Shape;655;p29"/>
            <p:cNvSpPr/>
            <p:nvPr/>
          </p:nvSpPr>
          <p:spPr>
            <a:xfrm>
              <a:off x="436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56" name="Google Shape;656;p29"/>
            <p:cNvSpPr/>
            <p:nvPr/>
          </p:nvSpPr>
          <p:spPr>
            <a:xfrm>
              <a:off x="4656" y="2208"/>
              <a:ext cx="96" cy="96"/>
            </a:xfrm>
            <a:prstGeom prst="diamond">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57" name="Google Shape;657;p29"/>
            <p:cNvSpPr/>
            <p:nvPr/>
          </p:nvSpPr>
          <p:spPr>
            <a:xfrm>
              <a:off x="484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cxnSp>
          <p:nvCxnSpPr>
            <p:cNvPr id="658" name="Google Shape;658;p29"/>
            <p:cNvCxnSpPr/>
            <p:nvPr/>
          </p:nvCxnSpPr>
          <p:spPr>
            <a:xfrm>
              <a:off x="4464" y="2016"/>
              <a:ext cx="0" cy="48"/>
            </a:xfrm>
            <a:prstGeom prst="straightConnector1">
              <a:avLst/>
            </a:prstGeom>
            <a:noFill/>
            <a:ln cap="flat" cmpd="sng" w="9525">
              <a:solidFill>
                <a:srgbClr val="00FF00"/>
              </a:solidFill>
              <a:prstDash val="solid"/>
              <a:round/>
              <a:headEnd len="med" w="med" type="none"/>
              <a:tailEnd len="med" w="med" type="none"/>
            </a:ln>
          </p:spPr>
        </p:cxnSp>
        <p:cxnSp>
          <p:nvCxnSpPr>
            <p:cNvPr id="659" name="Google Shape;659;p29"/>
            <p:cNvCxnSpPr/>
            <p:nvPr/>
          </p:nvCxnSpPr>
          <p:spPr>
            <a:xfrm>
              <a:off x="4464" y="2160"/>
              <a:ext cx="0" cy="48"/>
            </a:xfrm>
            <a:prstGeom prst="straightConnector1">
              <a:avLst/>
            </a:prstGeom>
            <a:noFill/>
            <a:ln cap="flat" cmpd="sng" w="9525">
              <a:solidFill>
                <a:srgbClr val="00FF00"/>
              </a:solidFill>
              <a:prstDash val="solid"/>
              <a:round/>
              <a:headEnd len="med" w="med" type="none"/>
              <a:tailEnd len="med" w="med" type="none"/>
            </a:ln>
          </p:spPr>
        </p:cxnSp>
        <p:cxnSp>
          <p:nvCxnSpPr>
            <p:cNvPr id="660" name="Google Shape;660;p29"/>
            <p:cNvCxnSpPr/>
            <p:nvPr/>
          </p:nvCxnSpPr>
          <p:spPr>
            <a:xfrm>
              <a:off x="4560" y="2256"/>
              <a:ext cx="96" cy="0"/>
            </a:xfrm>
            <a:prstGeom prst="straightConnector1">
              <a:avLst/>
            </a:prstGeom>
            <a:noFill/>
            <a:ln cap="flat" cmpd="sng" w="9525">
              <a:solidFill>
                <a:srgbClr val="00FF00"/>
              </a:solidFill>
              <a:prstDash val="solid"/>
              <a:round/>
              <a:headEnd len="med" w="med" type="none"/>
              <a:tailEnd len="med" w="med" type="none"/>
            </a:ln>
          </p:spPr>
        </p:cxnSp>
        <p:cxnSp>
          <p:nvCxnSpPr>
            <p:cNvPr id="661" name="Google Shape;661;p29"/>
            <p:cNvCxnSpPr/>
            <p:nvPr/>
          </p:nvCxnSpPr>
          <p:spPr>
            <a:xfrm>
              <a:off x="4752" y="2256"/>
              <a:ext cx="96" cy="0"/>
            </a:xfrm>
            <a:prstGeom prst="straightConnector1">
              <a:avLst/>
            </a:prstGeom>
            <a:noFill/>
            <a:ln cap="flat" cmpd="sng" w="9525">
              <a:solidFill>
                <a:srgbClr val="00FF00"/>
              </a:solidFill>
              <a:prstDash val="solid"/>
              <a:round/>
              <a:headEnd len="med" w="med" type="none"/>
              <a:tailEnd len="med" w="med" type="none"/>
            </a:ln>
          </p:spPr>
        </p:cxnSp>
      </p:grpSp>
      <p:grpSp>
        <p:nvGrpSpPr>
          <p:cNvPr id="662" name="Google Shape;662;p29"/>
          <p:cNvGrpSpPr/>
          <p:nvPr/>
        </p:nvGrpSpPr>
        <p:grpSpPr>
          <a:xfrm>
            <a:off x="4237038" y="260350"/>
            <a:ext cx="3763962" cy="1673225"/>
            <a:chOff x="634" y="417"/>
            <a:chExt cx="2371" cy="1054"/>
          </a:xfrm>
        </p:grpSpPr>
        <p:sp>
          <p:nvSpPr>
            <p:cNvPr id="663" name="Google Shape;663;p29"/>
            <p:cNvSpPr/>
            <p:nvPr/>
          </p:nvSpPr>
          <p:spPr>
            <a:xfrm>
              <a:off x="739" y="440"/>
              <a:ext cx="2164" cy="1031"/>
            </a:xfrm>
            <a:prstGeom prst="rect">
              <a:avLst/>
            </a:prstGeom>
            <a:gradFill>
              <a:gsLst>
                <a:gs pos="0">
                  <a:srgbClr val="EAEAEA"/>
                </a:gs>
                <a:gs pos="100000">
                  <a:srgbClr val="B8B8B8"/>
                </a:gs>
              </a:gsLst>
              <a:lin ang="5400000" scaled="0"/>
            </a:gradFill>
            <a:ln cap="flat" cmpd="sng" w="9525">
              <a:solidFill>
                <a:schemeClr val="dk1"/>
              </a:solidFill>
              <a:prstDash val="solid"/>
              <a:miter lim="800000"/>
              <a:headEnd len="sm" w="sm" type="none"/>
              <a:tailEnd len="sm" w="sm" type="none"/>
            </a:ln>
            <a:effectLst>
              <a:outerShdw rotWithShape="0" algn="ctr" dir="2700000" dist="71842">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64" name="Google Shape;664;p29"/>
            <p:cNvSpPr/>
            <p:nvPr/>
          </p:nvSpPr>
          <p:spPr>
            <a:xfrm>
              <a:off x="1023" y="554"/>
              <a:ext cx="650" cy="145"/>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4D4D4D"/>
                </a:buClr>
                <a:buSzPts val="1000"/>
                <a:buFont typeface="Arial"/>
                <a:buNone/>
              </a:pPr>
              <a:r>
                <a:rPr b="0" i="0" lang="pt-BR" sz="1000" u="none" cap="none" strike="noStrike">
                  <a:solidFill>
                    <a:srgbClr val="4D4D4D"/>
                  </a:solidFill>
                  <a:latin typeface="Calibri"/>
                  <a:ea typeface="Calibri"/>
                  <a:cs typeface="Calibri"/>
                  <a:sym typeface="Calibri"/>
                </a:rPr>
                <a:t>Display Principal</a:t>
              </a:r>
              <a:endParaRPr/>
            </a:p>
          </p:txBody>
        </p:sp>
        <p:sp>
          <p:nvSpPr>
            <p:cNvPr id="665" name="Google Shape;665;p29"/>
            <p:cNvSpPr/>
            <p:nvPr/>
          </p:nvSpPr>
          <p:spPr>
            <a:xfrm>
              <a:off x="1871" y="552"/>
              <a:ext cx="965" cy="145"/>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4D4D4D"/>
                </a:buClr>
                <a:buSzPts val="1000"/>
                <a:buFont typeface="Arial"/>
                <a:buNone/>
              </a:pPr>
              <a:r>
                <a:rPr b="0" i="0" lang="pt-BR" sz="1000" u="none" cap="none" strike="noStrike">
                  <a:solidFill>
                    <a:srgbClr val="4D4D4D"/>
                  </a:solidFill>
                  <a:latin typeface="Calibri"/>
                  <a:ea typeface="Calibri"/>
                  <a:cs typeface="Calibri"/>
                  <a:sym typeface="Calibri"/>
                </a:rPr>
                <a:t>Displays Complementares</a:t>
              </a:r>
              <a:endParaRPr/>
            </a:p>
          </p:txBody>
        </p:sp>
        <p:grpSp>
          <p:nvGrpSpPr>
            <p:cNvPr id="666" name="Google Shape;666;p29"/>
            <p:cNvGrpSpPr/>
            <p:nvPr/>
          </p:nvGrpSpPr>
          <p:grpSpPr>
            <a:xfrm>
              <a:off x="835" y="675"/>
              <a:ext cx="973" cy="753"/>
              <a:chOff x="835" y="675"/>
              <a:chExt cx="973" cy="753"/>
            </a:xfrm>
          </p:grpSpPr>
          <p:sp>
            <p:nvSpPr>
              <p:cNvPr id="667" name="Google Shape;667;p29"/>
              <p:cNvSpPr/>
              <p:nvPr/>
            </p:nvSpPr>
            <p:spPr>
              <a:xfrm>
                <a:off x="835" y="675"/>
                <a:ext cx="973" cy="595"/>
              </a:xfrm>
              <a:prstGeom prst="rect">
                <a:avLst/>
              </a:prstGeom>
              <a:solidFill>
                <a:srgbClr val="3333C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668" name="Google Shape;668;p29"/>
              <p:cNvGrpSpPr/>
              <p:nvPr/>
            </p:nvGrpSpPr>
            <p:grpSpPr>
              <a:xfrm>
                <a:off x="861" y="734"/>
                <a:ext cx="939" cy="388"/>
                <a:chOff x="264" y="1180"/>
                <a:chExt cx="939" cy="388"/>
              </a:xfrm>
            </p:grpSpPr>
            <p:sp>
              <p:nvSpPr>
                <p:cNvPr id="669" name="Google Shape;669;p29"/>
                <p:cNvSpPr/>
                <p:nvPr/>
              </p:nvSpPr>
              <p:spPr>
                <a:xfrm>
                  <a:off x="736" y="1289"/>
                  <a:ext cx="6" cy="4"/>
                </a:xfrm>
                <a:custGeom>
                  <a:rect b="b" l="l" r="r" t="t"/>
                  <a:pathLst>
                    <a:path extrusionOk="0" h="18" w="21">
                      <a:moveTo>
                        <a:pt x="21" y="0"/>
                      </a:moveTo>
                      <a:lnTo>
                        <a:pt x="21" y="15"/>
                      </a:lnTo>
                      <a:lnTo>
                        <a:pt x="13" y="18"/>
                      </a:lnTo>
                      <a:lnTo>
                        <a:pt x="0" y="2"/>
                      </a:lnTo>
                      <a:lnTo>
                        <a:pt x="7" y="0"/>
                      </a:lnTo>
                      <a:lnTo>
                        <a:pt x="21" y="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0" name="Google Shape;670;p29"/>
                <p:cNvSpPr/>
                <p:nvPr/>
              </p:nvSpPr>
              <p:spPr>
                <a:xfrm>
                  <a:off x="727" y="1280"/>
                  <a:ext cx="5" cy="7"/>
                </a:xfrm>
                <a:custGeom>
                  <a:rect b="b" l="l" r="r" t="t"/>
                  <a:pathLst>
                    <a:path extrusionOk="0" h="29" w="17">
                      <a:moveTo>
                        <a:pt x="17" y="0"/>
                      </a:moveTo>
                      <a:lnTo>
                        <a:pt x="0" y="9"/>
                      </a:lnTo>
                      <a:lnTo>
                        <a:pt x="4" y="29"/>
                      </a:lnTo>
                      <a:lnTo>
                        <a:pt x="15" y="28"/>
                      </a:lnTo>
                      <a:lnTo>
                        <a:pt x="17" y="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71" name="Google Shape;671;p29"/>
                <p:cNvGrpSpPr/>
                <p:nvPr/>
              </p:nvGrpSpPr>
              <p:grpSpPr>
                <a:xfrm>
                  <a:off x="1120" y="1502"/>
                  <a:ext cx="83" cy="39"/>
                  <a:chOff x="1120" y="1502"/>
                  <a:chExt cx="83" cy="39"/>
                </a:xfrm>
              </p:grpSpPr>
              <p:sp>
                <p:nvSpPr>
                  <p:cNvPr id="672" name="Google Shape;672;p29"/>
                  <p:cNvSpPr/>
                  <p:nvPr/>
                </p:nvSpPr>
                <p:spPr>
                  <a:xfrm>
                    <a:off x="1190" y="1502"/>
                    <a:ext cx="13" cy="24"/>
                  </a:xfrm>
                  <a:custGeom>
                    <a:rect b="b" l="l" r="r" t="t"/>
                    <a:pathLst>
                      <a:path extrusionOk="0" h="96" w="50">
                        <a:moveTo>
                          <a:pt x="15" y="1"/>
                        </a:moveTo>
                        <a:lnTo>
                          <a:pt x="20" y="0"/>
                        </a:lnTo>
                        <a:lnTo>
                          <a:pt x="30" y="12"/>
                        </a:lnTo>
                        <a:lnTo>
                          <a:pt x="29" y="41"/>
                        </a:lnTo>
                        <a:lnTo>
                          <a:pt x="35" y="41"/>
                        </a:lnTo>
                        <a:lnTo>
                          <a:pt x="37" y="47"/>
                        </a:lnTo>
                        <a:lnTo>
                          <a:pt x="38" y="49"/>
                        </a:lnTo>
                        <a:lnTo>
                          <a:pt x="42" y="55"/>
                        </a:lnTo>
                        <a:lnTo>
                          <a:pt x="45" y="53"/>
                        </a:lnTo>
                        <a:lnTo>
                          <a:pt x="48" y="48"/>
                        </a:lnTo>
                        <a:lnTo>
                          <a:pt x="50" y="49"/>
                        </a:lnTo>
                        <a:lnTo>
                          <a:pt x="47" y="57"/>
                        </a:lnTo>
                        <a:lnTo>
                          <a:pt x="45" y="60"/>
                        </a:lnTo>
                        <a:lnTo>
                          <a:pt x="43" y="69"/>
                        </a:lnTo>
                        <a:lnTo>
                          <a:pt x="38" y="71"/>
                        </a:lnTo>
                        <a:lnTo>
                          <a:pt x="33" y="73"/>
                        </a:lnTo>
                        <a:lnTo>
                          <a:pt x="29" y="78"/>
                        </a:lnTo>
                        <a:lnTo>
                          <a:pt x="26" y="82"/>
                        </a:lnTo>
                        <a:lnTo>
                          <a:pt x="29" y="84"/>
                        </a:lnTo>
                        <a:lnTo>
                          <a:pt x="30" y="90"/>
                        </a:lnTo>
                        <a:lnTo>
                          <a:pt x="25" y="93"/>
                        </a:lnTo>
                        <a:lnTo>
                          <a:pt x="20" y="95"/>
                        </a:lnTo>
                        <a:lnTo>
                          <a:pt x="15" y="96"/>
                        </a:lnTo>
                        <a:lnTo>
                          <a:pt x="12" y="95"/>
                        </a:lnTo>
                        <a:lnTo>
                          <a:pt x="7" y="93"/>
                        </a:lnTo>
                        <a:lnTo>
                          <a:pt x="3" y="90"/>
                        </a:lnTo>
                        <a:lnTo>
                          <a:pt x="7" y="87"/>
                        </a:lnTo>
                        <a:lnTo>
                          <a:pt x="12" y="84"/>
                        </a:lnTo>
                        <a:lnTo>
                          <a:pt x="15" y="79"/>
                        </a:lnTo>
                        <a:lnTo>
                          <a:pt x="15" y="77"/>
                        </a:lnTo>
                        <a:lnTo>
                          <a:pt x="12" y="73"/>
                        </a:lnTo>
                        <a:lnTo>
                          <a:pt x="7" y="70"/>
                        </a:lnTo>
                        <a:lnTo>
                          <a:pt x="3" y="70"/>
                        </a:lnTo>
                        <a:lnTo>
                          <a:pt x="0" y="69"/>
                        </a:lnTo>
                        <a:lnTo>
                          <a:pt x="0" y="66"/>
                        </a:lnTo>
                        <a:lnTo>
                          <a:pt x="0" y="61"/>
                        </a:lnTo>
                        <a:lnTo>
                          <a:pt x="3" y="61"/>
                        </a:lnTo>
                        <a:lnTo>
                          <a:pt x="7" y="60"/>
                        </a:lnTo>
                        <a:lnTo>
                          <a:pt x="12" y="57"/>
                        </a:lnTo>
                        <a:lnTo>
                          <a:pt x="13" y="55"/>
                        </a:lnTo>
                        <a:lnTo>
                          <a:pt x="17" y="41"/>
                        </a:lnTo>
                        <a:lnTo>
                          <a:pt x="13" y="38"/>
                        </a:lnTo>
                        <a:lnTo>
                          <a:pt x="11" y="34"/>
                        </a:lnTo>
                        <a:lnTo>
                          <a:pt x="8" y="26"/>
                        </a:lnTo>
                        <a:lnTo>
                          <a:pt x="11" y="19"/>
                        </a:lnTo>
                        <a:lnTo>
                          <a:pt x="12" y="14"/>
                        </a:lnTo>
                        <a:lnTo>
                          <a:pt x="15" y="1"/>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3" name="Google Shape;673;p29"/>
                  <p:cNvSpPr/>
                  <p:nvPr/>
                </p:nvSpPr>
                <p:spPr>
                  <a:xfrm>
                    <a:off x="1165" y="1521"/>
                    <a:ext cx="23" cy="20"/>
                  </a:xfrm>
                  <a:custGeom>
                    <a:rect b="b" l="l" r="r" t="t"/>
                    <a:pathLst>
                      <a:path extrusionOk="0" h="80" w="96">
                        <a:moveTo>
                          <a:pt x="67" y="0"/>
                        </a:moveTo>
                        <a:lnTo>
                          <a:pt x="80" y="0"/>
                        </a:lnTo>
                        <a:lnTo>
                          <a:pt x="96" y="23"/>
                        </a:lnTo>
                        <a:lnTo>
                          <a:pt x="79" y="40"/>
                        </a:lnTo>
                        <a:lnTo>
                          <a:pt x="79" y="48"/>
                        </a:lnTo>
                        <a:lnTo>
                          <a:pt x="75" y="51"/>
                        </a:lnTo>
                        <a:lnTo>
                          <a:pt x="62" y="51"/>
                        </a:lnTo>
                        <a:lnTo>
                          <a:pt x="50" y="59"/>
                        </a:lnTo>
                        <a:lnTo>
                          <a:pt x="39" y="71"/>
                        </a:lnTo>
                        <a:lnTo>
                          <a:pt x="32" y="80"/>
                        </a:lnTo>
                        <a:lnTo>
                          <a:pt x="32" y="71"/>
                        </a:lnTo>
                        <a:lnTo>
                          <a:pt x="17" y="75"/>
                        </a:lnTo>
                        <a:lnTo>
                          <a:pt x="9" y="75"/>
                        </a:lnTo>
                        <a:lnTo>
                          <a:pt x="0" y="75"/>
                        </a:lnTo>
                        <a:lnTo>
                          <a:pt x="15" y="59"/>
                        </a:lnTo>
                        <a:lnTo>
                          <a:pt x="20" y="54"/>
                        </a:lnTo>
                        <a:lnTo>
                          <a:pt x="23" y="54"/>
                        </a:lnTo>
                        <a:lnTo>
                          <a:pt x="35" y="41"/>
                        </a:lnTo>
                        <a:lnTo>
                          <a:pt x="39" y="41"/>
                        </a:lnTo>
                        <a:lnTo>
                          <a:pt x="45" y="37"/>
                        </a:lnTo>
                        <a:lnTo>
                          <a:pt x="50" y="37"/>
                        </a:lnTo>
                        <a:lnTo>
                          <a:pt x="49" y="27"/>
                        </a:lnTo>
                        <a:lnTo>
                          <a:pt x="50" y="27"/>
                        </a:lnTo>
                        <a:lnTo>
                          <a:pt x="57" y="22"/>
                        </a:lnTo>
                        <a:lnTo>
                          <a:pt x="57" y="24"/>
                        </a:lnTo>
                        <a:lnTo>
                          <a:pt x="70" y="16"/>
                        </a:lnTo>
                        <a:lnTo>
                          <a:pt x="67" y="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4" name="Google Shape;674;p29"/>
                  <p:cNvSpPr/>
                  <p:nvPr/>
                </p:nvSpPr>
                <p:spPr>
                  <a:xfrm>
                    <a:off x="1120" y="1522"/>
                    <a:ext cx="9" cy="11"/>
                  </a:xfrm>
                  <a:custGeom>
                    <a:rect b="b" l="l" r="r" t="t"/>
                    <a:pathLst>
                      <a:path extrusionOk="0" h="43" w="36">
                        <a:moveTo>
                          <a:pt x="0" y="0"/>
                        </a:moveTo>
                        <a:lnTo>
                          <a:pt x="9" y="0"/>
                        </a:lnTo>
                        <a:lnTo>
                          <a:pt x="17" y="5"/>
                        </a:lnTo>
                        <a:lnTo>
                          <a:pt x="36" y="5"/>
                        </a:lnTo>
                        <a:lnTo>
                          <a:pt x="33" y="13"/>
                        </a:lnTo>
                        <a:lnTo>
                          <a:pt x="36" y="19"/>
                        </a:lnTo>
                        <a:lnTo>
                          <a:pt x="30" y="19"/>
                        </a:lnTo>
                        <a:lnTo>
                          <a:pt x="28" y="22"/>
                        </a:lnTo>
                        <a:lnTo>
                          <a:pt x="24" y="23"/>
                        </a:lnTo>
                        <a:lnTo>
                          <a:pt x="28" y="43"/>
                        </a:lnTo>
                        <a:lnTo>
                          <a:pt x="17" y="41"/>
                        </a:lnTo>
                        <a:lnTo>
                          <a:pt x="6" y="35"/>
                        </a:lnTo>
                        <a:lnTo>
                          <a:pt x="6" y="22"/>
                        </a:lnTo>
                        <a:lnTo>
                          <a:pt x="6" y="18"/>
                        </a:lnTo>
                        <a:lnTo>
                          <a:pt x="0" y="13"/>
                        </a:lnTo>
                        <a:lnTo>
                          <a:pt x="0" y="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75" name="Google Shape;675;p29"/>
                <p:cNvSpPr/>
                <p:nvPr/>
              </p:nvSpPr>
              <p:spPr>
                <a:xfrm>
                  <a:off x="1137" y="1409"/>
                  <a:ext cx="15" cy="12"/>
                </a:xfrm>
                <a:custGeom>
                  <a:rect b="b" l="l" r="r" t="t"/>
                  <a:pathLst>
                    <a:path extrusionOk="0" h="46" w="61">
                      <a:moveTo>
                        <a:pt x="13" y="18"/>
                      </a:moveTo>
                      <a:lnTo>
                        <a:pt x="0" y="37"/>
                      </a:lnTo>
                      <a:lnTo>
                        <a:pt x="4" y="44"/>
                      </a:lnTo>
                      <a:lnTo>
                        <a:pt x="22" y="46"/>
                      </a:lnTo>
                      <a:lnTo>
                        <a:pt x="35" y="46"/>
                      </a:lnTo>
                      <a:lnTo>
                        <a:pt x="43" y="40"/>
                      </a:lnTo>
                      <a:lnTo>
                        <a:pt x="45" y="31"/>
                      </a:lnTo>
                      <a:lnTo>
                        <a:pt x="61" y="31"/>
                      </a:lnTo>
                      <a:lnTo>
                        <a:pt x="57" y="19"/>
                      </a:lnTo>
                      <a:lnTo>
                        <a:pt x="57" y="9"/>
                      </a:lnTo>
                      <a:lnTo>
                        <a:pt x="44" y="0"/>
                      </a:lnTo>
                      <a:lnTo>
                        <a:pt x="40" y="14"/>
                      </a:lnTo>
                      <a:lnTo>
                        <a:pt x="49" y="22"/>
                      </a:lnTo>
                      <a:lnTo>
                        <a:pt x="34" y="22"/>
                      </a:lnTo>
                      <a:lnTo>
                        <a:pt x="29" y="26"/>
                      </a:lnTo>
                      <a:lnTo>
                        <a:pt x="13" y="18"/>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76" name="Google Shape;676;p29"/>
                <p:cNvGrpSpPr/>
                <p:nvPr/>
              </p:nvGrpSpPr>
              <p:grpSpPr>
                <a:xfrm>
                  <a:off x="973" y="1237"/>
                  <a:ext cx="175" cy="280"/>
                  <a:chOff x="973" y="1237"/>
                  <a:chExt cx="175" cy="280"/>
                </a:xfrm>
              </p:grpSpPr>
              <p:grpSp>
                <p:nvGrpSpPr>
                  <p:cNvPr id="677" name="Google Shape;677;p29"/>
                  <p:cNvGrpSpPr/>
                  <p:nvPr/>
                </p:nvGrpSpPr>
                <p:grpSpPr>
                  <a:xfrm>
                    <a:off x="1001" y="1266"/>
                    <a:ext cx="39" cy="84"/>
                    <a:chOff x="1001" y="1266"/>
                    <a:chExt cx="39" cy="84"/>
                  </a:xfrm>
                </p:grpSpPr>
                <p:sp>
                  <p:nvSpPr>
                    <p:cNvPr id="678" name="Google Shape;678;p29"/>
                    <p:cNvSpPr/>
                    <p:nvPr/>
                  </p:nvSpPr>
                  <p:spPr>
                    <a:xfrm>
                      <a:off x="1001" y="1341"/>
                      <a:ext cx="9" cy="9"/>
                    </a:xfrm>
                    <a:custGeom>
                      <a:rect b="b" l="l" r="r" t="t"/>
                      <a:pathLst>
                        <a:path extrusionOk="0" h="34" w="36">
                          <a:moveTo>
                            <a:pt x="0" y="26"/>
                          </a:moveTo>
                          <a:lnTo>
                            <a:pt x="6" y="34"/>
                          </a:lnTo>
                          <a:lnTo>
                            <a:pt x="15" y="32"/>
                          </a:lnTo>
                          <a:lnTo>
                            <a:pt x="27" y="34"/>
                          </a:lnTo>
                          <a:lnTo>
                            <a:pt x="35" y="34"/>
                          </a:lnTo>
                          <a:lnTo>
                            <a:pt x="36" y="23"/>
                          </a:lnTo>
                          <a:lnTo>
                            <a:pt x="33" y="14"/>
                          </a:lnTo>
                          <a:lnTo>
                            <a:pt x="28" y="5"/>
                          </a:lnTo>
                          <a:lnTo>
                            <a:pt x="22" y="5"/>
                          </a:lnTo>
                          <a:lnTo>
                            <a:pt x="18" y="0"/>
                          </a:lnTo>
                          <a:lnTo>
                            <a:pt x="10" y="0"/>
                          </a:lnTo>
                          <a:lnTo>
                            <a:pt x="10" y="10"/>
                          </a:lnTo>
                          <a:lnTo>
                            <a:pt x="0" y="26"/>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9" name="Google Shape;679;p29"/>
                    <p:cNvSpPr/>
                    <p:nvPr/>
                  </p:nvSpPr>
                  <p:spPr>
                    <a:xfrm>
                      <a:off x="1026" y="1326"/>
                      <a:ext cx="9" cy="11"/>
                    </a:xfrm>
                    <a:custGeom>
                      <a:rect b="b" l="l" r="r" t="t"/>
                      <a:pathLst>
                        <a:path extrusionOk="0" h="42" w="35">
                          <a:moveTo>
                            <a:pt x="8" y="0"/>
                          </a:moveTo>
                          <a:lnTo>
                            <a:pt x="21" y="3"/>
                          </a:lnTo>
                          <a:lnTo>
                            <a:pt x="29" y="13"/>
                          </a:lnTo>
                          <a:lnTo>
                            <a:pt x="35" y="21"/>
                          </a:lnTo>
                          <a:lnTo>
                            <a:pt x="31" y="25"/>
                          </a:lnTo>
                          <a:lnTo>
                            <a:pt x="35" y="32"/>
                          </a:lnTo>
                          <a:lnTo>
                            <a:pt x="32" y="39"/>
                          </a:lnTo>
                          <a:lnTo>
                            <a:pt x="27" y="42"/>
                          </a:lnTo>
                          <a:lnTo>
                            <a:pt x="16" y="42"/>
                          </a:lnTo>
                          <a:lnTo>
                            <a:pt x="9" y="42"/>
                          </a:lnTo>
                          <a:lnTo>
                            <a:pt x="5" y="38"/>
                          </a:lnTo>
                          <a:lnTo>
                            <a:pt x="0" y="30"/>
                          </a:lnTo>
                          <a:lnTo>
                            <a:pt x="0" y="25"/>
                          </a:lnTo>
                          <a:lnTo>
                            <a:pt x="0" y="16"/>
                          </a:lnTo>
                          <a:lnTo>
                            <a:pt x="8" y="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0" name="Google Shape;680;p29"/>
                    <p:cNvSpPr/>
                    <p:nvPr/>
                  </p:nvSpPr>
                  <p:spPr>
                    <a:xfrm>
                      <a:off x="1024" y="1266"/>
                      <a:ext cx="16" cy="10"/>
                    </a:xfrm>
                    <a:custGeom>
                      <a:rect b="b" l="l" r="r" t="t"/>
                      <a:pathLst>
                        <a:path extrusionOk="0" h="39" w="65">
                          <a:moveTo>
                            <a:pt x="9" y="0"/>
                          </a:moveTo>
                          <a:lnTo>
                            <a:pt x="18" y="5"/>
                          </a:lnTo>
                          <a:lnTo>
                            <a:pt x="26" y="4"/>
                          </a:lnTo>
                          <a:lnTo>
                            <a:pt x="40" y="5"/>
                          </a:lnTo>
                          <a:lnTo>
                            <a:pt x="48" y="5"/>
                          </a:lnTo>
                          <a:lnTo>
                            <a:pt x="53" y="9"/>
                          </a:lnTo>
                          <a:lnTo>
                            <a:pt x="60" y="17"/>
                          </a:lnTo>
                          <a:lnTo>
                            <a:pt x="65" y="19"/>
                          </a:lnTo>
                          <a:lnTo>
                            <a:pt x="49" y="23"/>
                          </a:lnTo>
                          <a:lnTo>
                            <a:pt x="44" y="27"/>
                          </a:lnTo>
                          <a:lnTo>
                            <a:pt x="49" y="33"/>
                          </a:lnTo>
                          <a:lnTo>
                            <a:pt x="49" y="39"/>
                          </a:lnTo>
                          <a:lnTo>
                            <a:pt x="36" y="33"/>
                          </a:lnTo>
                          <a:lnTo>
                            <a:pt x="25" y="30"/>
                          </a:lnTo>
                          <a:lnTo>
                            <a:pt x="18" y="30"/>
                          </a:lnTo>
                          <a:lnTo>
                            <a:pt x="18" y="39"/>
                          </a:lnTo>
                          <a:lnTo>
                            <a:pt x="9" y="39"/>
                          </a:lnTo>
                          <a:lnTo>
                            <a:pt x="8" y="33"/>
                          </a:lnTo>
                          <a:lnTo>
                            <a:pt x="6" y="23"/>
                          </a:lnTo>
                          <a:lnTo>
                            <a:pt x="0" y="22"/>
                          </a:lnTo>
                          <a:lnTo>
                            <a:pt x="6" y="17"/>
                          </a:lnTo>
                          <a:lnTo>
                            <a:pt x="12" y="13"/>
                          </a:lnTo>
                          <a:lnTo>
                            <a:pt x="9" y="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81" name="Google Shape;681;p29"/>
                  <p:cNvSpPr/>
                  <p:nvPr/>
                </p:nvSpPr>
                <p:spPr>
                  <a:xfrm>
                    <a:off x="1038" y="1436"/>
                    <a:ext cx="110" cy="81"/>
                  </a:xfrm>
                  <a:custGeom>
                    <a:rect b="b" l="l" r="r" t="t"/>
                    <a:pathLst>
                      <a:path extrusionOk="0" h="325" w="441">
                        <a:moveTo>
                          <a:pt x="317" y="0"/>
                        </a:moveTo>
                        <a:lnTo>
                          <a:pt x="340" y="0"/>
                        </a:lnTo>
                        <a:lnTo>
                          <a:pt x="340" y="26"/>
                        </a:lnTo>
                        <a:lnTo>
                          <a:pt x="349" y="35"/>
                        </a:lnTo>
                        <a:lnTo>
                          <a:pt x="353" y="40"/>
                        </a:lnTo>
                        <a:lnTo>
                          <a:pt x="357" y="40"/>
                        </a:lnTo>
                        <a:lnTo>
                          <a:pt x="360" y="43"/>
                        </a:lnTo>
                        <a:lnTo>
                          <a:pt x="363" y="70"/>
                        </a:lnTo>
                        <a:lnTo>
                          <a:pt x="375" y="87"/>
                        </a:lnTo>
                        <a:lnTo>
                          <a:pt x="395" y="111"/>
                        </a:lnTo>
                        <a:lnTo>
                          <a:pt x="395" y="116"/>
                        </a:lnTo>
                        <a:lnTo>
                          <a:pt x="417" y="137"/>
                        </a:lnTo>
                        <a:lnTo>
                          <a:pt x="417" y="140"/>
                        </a:lnTo>
                        <a:lnTo>
                          <a:pt x="439" y="157"/>
                        </a:lnTo>
                        <a:lnTo>
                          <a:pt x="441" y="187"/>
                        </a:lnTo>
                        <a:lnTo>
                          <a:pt x="439" y="213"/>
                        </a:lnTo>
                        <a:lnTo>
                          <a:pt x="430" y="227"/>
                        </a:lnTo>
                        <a:lnTo>
                          <a:pt x="423" y="233"/>
                        </a:lnTo>
                        <a:lnTo>
                          <a:pt x="419" y="247"/>
                        </a:lnTo>
                        <a:lnTo>
                          <a:pt x="412" y="259"/>
                        </a:lnTo>
                        <a:lnTo>
                          <a:pt x="406" y="261"/>
                        </a:lnTo>
                        <a:lnTo>
                          <a:pt x="409" y="267"/>
                        </a:lnTo>
                        <a:lnTo>
                          <a:pt x="398" y="276"/>
                        </a:lnTo>
                        <a:lnTo>
                          <a:pt x="395" y="292"/>
                        </a:lnTo>
                        <a:lnTo>
                          <a:pt x="393" y="302"/>
                        </a:lnTo>
                        <a:lnTo>
                          <a:pt x="387" y="305"/>
                        </a:lnTo>
                        <a:lnTo>
                          <a:pt x="384" y="311"/>
                        </a:lnTo>
                        <a:lnTo>
                          <a:pt x="380" y="317"/>
                        </a:lnTo>
                        <a:lnTo>
                          <a:pt x="371" y="317"/>
                        </a:lnTo>
                        <a:lnTo>
                          <a:pt x="363" y="321"/>
                        </a:lnTo>
                        <a:lnTo>
                          <a:pt x="354" y="325"/>
                        </a:lnTo>
                        <a:lnTo>
                          <a:pt x="341" y="313"/>
                        </a:lnTo>
                        <a:lnTo>
                          <a:pt x="330" y="317"/>
                        </a:lnTo>
                        <a:lnTo>
                          <a:pt x="325" y="317"/>
                        </a:lnTo>
                        <a:lnTo>
                          <a:pt x="306" y="319"/>
                        </a:lnTo>
                        <a:lnTo>
                          <a:pt x="296" y="311"/>
                        </a:lnTo>
                        <a:lnTo>
                          <a:pt x="287" y="298"/>
                        </a:lnTo>
                        <a:lnTo>
                          <a:pt x="283" y="300"/>
                        </a:lnTo>
                        <a:lnTo>
                          <a:pt x="278" y="290"/>
                        </a:lnTo>
                        <a:lnTo>
                          <a:pt x="275" y="283"/>
                        </a:lnTo>
                        <a:lnTo>
                          <a:pt x="274" y="281"/>
                        </a:lnTo>
                        <a:lnTo>
                          <a:pt x="274" y="267"/>
                        </a:lnTo>
                        <a:lnTo>
                          <a:pt x="274" y="259"/>
                        </a:lnTo>
                        <a:lnTo>
                          <a:pt x="270" y="254"/>
                        </a:lnTo>
                        <a:lnTo>
                          <a:pt x="260" y="257"/>
                        </a:lnTo>
                        <a:lnTo>
                          <a:pt x="254" y="259"/>
                        </a:lnTo>
                        <a:lnTo>
                          <a:pt x="246" y="259"/>
                        </a:lnTo>
                        <a:lnTo>
                          <a:pt x="243" y="259"/>
                        </a:lnTo>
                        <a:lnTo>
                          <a:pt x="239" y="259"/>
                        </a:lnTo>
                        <a:lnTo>
                          <a:pt x="231" y="251"/>
                        </a:lnTo>
                        <a:lnTo>
                          <a:pt x="224" y="242"/>
                        </a:lnTo>
                        <a:lnTo>
                          <a:pt x="223" y="242"/>
                        </a:lnTo>
                        <a:lnTo>
                          <a:pt x="213" y="242"/>
                        </a:lnTo>
                        <a:lnTo>
                          <a:pt x="211" y="237"/>
                        </a:lnTo>
                        <a:lnTo>
                          <a:pt x="203" y="242"/>
                        </a:lnTo>
                        <a:lnTo>
                          <a:pt x="198" y="242"/>
                        </a:lnTo>
                        <a:lnTo>
                          <a:pt x="187" y="242"/>
                        </a:lnTo>
                        <a:lnTo>
                          <a:pt x="183" y="237"/>
                        </a:lnTo>
                        <a:lnTo>
                          <a:pt x="180" y="242"/>
                        </a:lnTo>
                        <a:lnTo>
                          <a:pt x="166" y="243"/>
                        </a:lnTo>
                        <a:lnTo>
                          <a:pt x="165" y="242"/>
                        </a:lnTo>
                        <a:lnTo>
                          <a:pt x="159" y="247"/>
                        </a:lnTo>
                        <a:lnTo>
                          <a:pt x="152" y="254"/>
                        </a:lnTo>
                        <a:lnTo>
                          <a:pt x="145" y="254"/>
                        </a:lnTo>
                        <a:lnTo>
                          <a:pt x="137" y="261"/>
                        </a:lnTo>
                        <a:lnTo>
                          <a:pt x="127" y="261"/>
                        </a:lnTo>
                        <a:lnTo>
                          <a:pt x="116" y="261"/>
                        </a:lnTo>
                        <a:lnTo>
                          <a:pt x="106" y="267"/>
                        </a:lnTo>
                        <a:lnTo>
                          <a:pt x="101" y="274"/>
                        </a:lnTo>
                        <a:lnTo>
                          <a:pt x="97" y="272"/>
                        </a:lnTo>
                        <a:lnTo>
                          <a:pt x="94" y="277"/>
                        </a:lnTo>
                        <a:lnTo>
                          <a:pt x="87" y="278"/>
                        </a:lnTo>
                        <a:lnTo>
                          <a:pt x="81" y="283"/>
                        </a:lnTo>
                        <a:lnTo>
                          <a:pt x="59" y="283"/>
                        </a:lnTo>
                        <a:lnTo>
                          <a:pt x="51" y="276"/>
                        </a:lnTo>
                        <a:lnTo>
                          <a:pt x="50" y="272"/>
                        </a:lnTo>
                        <a:lnTo>
                          <a:pt x="48" y="276"/>
                        </a:lnTo>
                        <a:lnTo>
                          <a:pt x="44" y="267"/>
                        </a:lnTo>
                        <a:lnTo>
                          <a:pt x="45" y="252"/>
                        </a:lnTo>
                        <a:lnTo>
                          <a:pt x="48" y="242"/>
                        </a:lnTo>
                        <a:lnTo>
                          <a:pt x="44" y="233"/>
                        </a:lnTo>
                        <a:lnTo>
                          <a:pt x="40" y="227"/>
                        </a:lnTo>
                        <a:lnTo>
                          <a:pt x="40" y="217"/>
                        </a:lnTo>
                        <a:lnTo>
                          <a:pt x="31" y="211"/>
                        </a:lnTo>
                        <a:lnTo>
                          <a:pt x="29" y="211"/>
                        </a:lnTo>
                        <a:lnTo>
                          <a:pt x="28" y="207"/>
                        </a:lnTo>
                        <a:lnTo>
                          <a:pt x="19" y="195"/>
                        </a:lnTo>
                        <a:lnTo>
                          <a:pt x="7" y="167"/>
                        </a:lnTo>
                        <a:lnTo>
                          <a:pt x="5" y="147"/>
                        </a:lnTo>
                        <a:lnTo>
                          <a:pt x="5" y="137"/>
                        </a:lnTo>
                        <a:lnTo>
                          <a:pt x="0" y="132"/>
                        </a:lnTo>
                        <a:lnTo>
                          <a:pt x="1" y="120"/>
                        </a:lnTo>
                        <a:lnTo>
                          <a:pt x="5" y="117"/>
                        </a:lnTo>
                        <a:lnTo>
                          <a:pt x="19" y="104"/>
                        </a:lnTo>
                        <a:lnTo>
                          <a:pt x="33" y="104"/>
                        </a:lnTo>
                        <a:lnTo>
                          <a:pt x="38" y="107"/>
                        </a:lnTo>
                        <a:lnTo>
                          <a:pt x="54" y="107"/>
                        </a:lnTo>
                        <a:lnTo>
                          <a:pt x="57" y="104"/>
                        </a:lnTo>
                        <a:lnTo>
                          <a:pt x="59" y="104"/>
                        </a:lnTo>
                        <a:lnTo>
                          <a:pt x="66" y="100"/>
                        </a:lnTo>
                        <a:lnTo>
                          <a:pt x="70" y="100"/>
                        </a:lnTo>
                        <a:lnTo>
                          <a:pt x="75" y="99"/>
                        </a:lnTo>
                        <a:lnTo>
                          <a:pt x="72" y="94"/>
                        </a:lnTo>
                        <a:lnTo>
                          <a:pt x="76" y="85"/>
                        </a:lnTo>
                        <a:lnTo>
                          <a:pt x="81" y="82"/>
                        </a:lnTo>
                        <a:lnTo>
                          <a:pt x="78" y="78"/>
                        </a:lnTo>
                        <a:lnTo>
                          <a:pt x="81" y="75"/>
                        </a:lnTo>
                        <a:lnTo>
                          <a:pt x="78" y="73"/>
                        </a:lnTo>
                        <a:lnTo>
                          <a:pt x="87" y="65"/>
                        </a:lnTo>
                        <a:lnTo>
                          <a:pt x="98" y="64"/>
                        </a:lnTo>
                        <a:lnTo>
                          <a:pt x="110" y="48"/>
                        </a:lnTo>
                        <a:lnTo>
                          <a:pt x="124" y="35"/>
                        </a:lnTo>
                        <a:lnTo>
                          <a:pt x="131" y="35"/>
                        </a:lnTo>
                        <a:lnTo>
                          <a:pt x="135" y="30"/>
                        </a:lnTo>
                        <a:lnTo>
                          <a:pt x="141" y="30"/>
                        </a:lnTo>
                        <a:lnTo>
                          <a:pt x="153" y="42"/>
                        </a:lnTo>
                        <a:lnTo>
                          <a:pt x="158" y="43"/>
                        </a:lnTo>
                        <a:lnTo>
                          <a:pt x="162" y="40"/>
                        </a:lnTo>
                        <a:lnTo>
                          <a:pt x="168" y="30"/>
                        </a:lnTo>
                        <a:lnTo>
                          <a:pt x="174" y="29"/>
                        </a:lnTo>
                        <a:lnTo>
                          <a:pt x="180" y="18"/>
                        </a:lnTo>
                        <a:lnTo>
                          <a:pt x="184" y="18"/>
                        </a:lnTo>
                        <a:lnTo>
                          <a:pt x="192" y="16"/>
                        </a:lnTo>
                        <a:lnTo>
                          <a:pt x="198" y="8"/>
                        </a:lnTo>
                        <a:lnTo>
                          <a:pt x="203" y="8"/>
                        </a:lnTo>
                        <a:lnTo>
                          <a:pt x="210" y="5"/>
                        </a:lnTo>
                        <a:lnTo>
                          <a:pt x="217" y="5"/>
                        </a:lnTo>
                        <a:lnTo>
                          <a:pt x="227" y="5"/>
                        </a:lnTo>
                        <a:lnTo>
                          <a:pt x="239" y="5"/>
                        </a:lnTo>
                        <a:lnTo>
                          <a:pt x="246" y="13"/>
                        </a:lnTo>
                        <a:lnTo>
                          <a:pt x="248" y="17"/>
                        </a:lnTo>
                        <a:lnTo>
                          <a:pt x="250" y="18"/>
                        </a:lnTo>
                        <a:lnTo>
                          <a:pt x="252" y="25"/>
                        </a:lnTo>
                        <a:lnTo>
                          <a:pt x="250" y="26"/>
                        </a:lnTo>
                        <a:lnTo>
                          <a:pt x="250" y="35"/>
                        </a:lnTo>
                        <a:lnTo>
                          <a:pt x="248" y="40"/>
                        </a:lnTo>
                        <a:lnTo>
                          <a:pt x="268" y="53"/>
                        </a:lnTo>
                        <a:lnTo>
                          <a:pt x="274" y="60"/>
                        </a:lnTo>
                        <a:lnTo>
                          <a:pt x="282" y="61"/>
                        </a:lnTo>
                        <a:lnTo>
                          <a:pt x="288" y="65"/>
                        </a:lnTo>
                        <a:lnTo>
                          <a:pt x="295" y="70"/>
                        </a:lnTo>
                        <a:lnTo>
                          <a:pt x="304" y="64"/>
                        </a:lnTo>
                        <a:lnTo>
                          <a:pt x="309" y="53"/>
                        </a:lnTo>
                        <a:lnTo>
                          <a:pt x="311" y="43"/>
                        </a:lnTo>
                        <a:lnTo>
                          <a:pt x="313" y="25"/>
                        </a:lnTo>
                        <a:lnTo>
                          <a:pt x="317" y="18"/>
                        </a:lnTo>
                        <a:lnTo>
                          <a:pt x="317" y="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2" name="Google Shape;682;p29"/>
                  <p:cNvSpPr/>
                  <p:nvPr/>
                </p:nvSpPr>
                <p:spPr>
                  <a:xfrm>
                    <a:off x="1012" y="1419"/>
                    <a:ext cx="60" cy="11"/>
                  </a:xfrm>
                  <a:custGeom>
                    <a:rect b="b" l="l" r="r" t="t"/>
                    <a:pathLst>
                      <a:path extrusionOk="0" h="44" w="242">
                        <a:moveTo>
                          <a:pt x="0" y="0"/>
                        </a:moveTo>
                        <a:lnTo>
                          <a:pt x="17" y="6"/>
                        </a:lnTo>
                        <a:lnTo>
                          <a:pt x="34" y="6"/>
                        </a:lnTo>
                        <a:lnTo>
                          <a:pt x="47" y="6"/>
                        </a:lnTo>
                        <a:lnTo>
                          <a:pt x="56" y="6"/>
                        </a:lnTo>
                        <a:lnTo>
                          <a:pt x="65" y="7"/>
                        </a:lnTo>
                        <a:lnTo>
                          <a:pt x="74" y="11"/>
                        </a:lnTo>
                        <a:lnTo>
                          <a:pt x="82" y="21"/>
                        </a:lnTo>
                        <a:lnTo>
                          <a:pt x="87" y="24"/>
                        </a:lnTo>
                        <a:lnTo>
                          <a:pt x="95" y="24"/>
                        </a:lnTo>
                        <a:lnTo>
                          <a:pt x="107" y="24"/>
                        </a:lnTo>
                        <a:lnTo>
                          <a:pt x="118" y="29"/>
                        </a:lnTo>
                        <a:lnTo>
                          <a:pt x="125" y="33"/>
                        </a:lnTo>
                        <a:lnTo>
                          <a:pt x="130" y="33"/>
                        </a:lnTo>
                        <a:lnTo>
                          <a:pt x="131" y="24"/>
                        </a:lnTo>
                        <a:lnTo>
                          <a:pt x="135" y="21"/>
                        </a:lnTo>
                        <a:lnTo>
                          <a:pt x="152" y="24"/>
                        </a:lnTo>
                        <a:lnTo>
                          <a:pt x="164" y="24"/>
                        </a:lnTo>
                        <a:lnTo>
                          <a:pt x="177" y="24"/>
                        </a:lnTo>
                        <a:lnTo>
                          <a:pt x="185" y="28"/>
                        </a:lnTo>
                        <a:lnTo>
                          <a:pt x="190" y="30"/>
                        </a:lnTo>
                        <a:lnTo>
                          <a:pt x="200" y="29"/>
                        </a:lnTo>
                        <a:lnTo>
                          <a:pt x="207" y="28"/>
                        </a:lnTo>
                        <a:lnTo>
                          <a:pt x="212" y="24"/>
                        </a:lnTo>
                        <a:lnTo>
                          <a:pt x="220" y="24"/>
                        </a:lnTo>
                        <a:lnTo>
                          <a:pt x="229" y="21"/>
                        </a:lnTo>
                        <a:lnTo>
                          <a:pt x="237" y="19"/>
                        </a:lnTo>
                        <a:lnTo>
                          <a:pt x="242" y="19"/>
                        </a:lnTo>
                        <a:lnTo>
                          <a:pt x="239" y="28"/>
                        </a:lnTo>
                        <a:lnTo>
                          <a:pt x="237" y="33"/>
                        </a:lnTo>
                        <a:lnTo>
                          <a:pt x="233" y="35"/>
                        </a:lnTo>
                        <a:lnTo>
                          <a:pt x="229" y="35"/>
                        </a:lnTo>
                        <a:lnTo>
                          <a:pt x="226" y="35"/>
                        </a:lnTo>
                        <a:lnTo>
                          <a:pt x="218" y="38"/>
                        </a:lnTo>
                        <a:lnTo>
                          <a:pt x="213" y="41"/>
                        </a:lnTo>
                        <a:lnTo>
                          <a:pt x="211" y="41"/>
                        </a:lnTo>
                        <a:lnTo>
                          <a:pt x="203" y="39"/>
                        </a:lnTo>
                        <a:lnTo>
                          <a:pt x="199" y="41"/>
                        </a:lnTo>
                        <a:lnTo>
                          <a:pt x="194" y="41"/>
                        </a:lnTo>
                        <a:lnTo>
                          <a:pt x="189" y="41"/>
                        </a:lnTo>
                        <a:lnTo>
                          <a:pt x="185" y="44"/>
                        </a:lnTo>
                        <a:lnTo>
                          <a:pt x="177" y="44"/>
                        </a:lnTo>
                        <a:lnTo>
                          <a:pt x="172" y="41"/>
                        </a:lnTo>
                        <a:lnTo>
                          <a:pt x="165" y="35"/>
                        </a:lnTo>
                        <a:lnTo>
                          <a:pt x="160" y="41"/>
                        </a:lnTo>
                        <a:lnTo>
                          <a:pt x="155" y="44"/>
                        </a:lnTo>
                        <a:lnTo>
                          <a:pt x="150" y="44"/>
                        </a:lnTo>
                        <a:lnTo>
                          <a:pt x="142" y="35"/>
                        </a:lnTo>
                        <a:lnTo>
                          <a:pt x="140" y="38"/>
                        </a:lnTo>
                        <a:lnTo>
                          <a:pt x="133" y="38"/>
                        </a:lnTo>
                        <a:lnTo>
                          <a:pt x="129" y="41"/>
                        </a:lnTo>
                        <a:lnTo>
                          <a:pt x="121" y="41"/>
                        </a:lnTo>
                        <a:lnTo>
                          <a:pt x="113" y="41"/>
                        </a:lnTo>
                        <a:lnTo>
                          <a:pt x="109" y="39"/>
                        </a:lnTo>
                        <a:lnTo>
                          <a:pt x="105" y="35"/>
                        </a:lnTo>
                        <a:lnTo>
                          <a:pt x="96" y="38"/>
                        </a:lnTo>
                        <a:lnTo>
                          <a:pt x="90" y="41"/>
                        </a:lnTo>
                        <a:lnTo>
                          <a:pt x="85" y="41"/>
                        </a:lnTo>
                        <a:lnTo>
                          <a:pt x="74" y="39"/>
                        </a:lnTo>
                        <a:lnTo>
                          <a:pt x="66" y="34"/>
                        </a:lnTo>
                        <a:lnTo>
                          <a:pt x="59" y="34"/>
                        </a:lnTo>
                        <a:lnTo>
                          <a:pt x="43" y="30"/>
                        </a:lnTo>
                        <a:lnTo>
                          <a:pt x="34" y="28"/>
                        </a:lnTo>
                        <a:lnTo>
                          <a:pt x="26" y="28"/>
                        </a:lnTo>
                        <a:lnTo>
                          <a:pt x="17" y="24"/>
                        </a:lnTo>
                        <a:lnTo>
                          <a:pt x="8" y="19"/>
                        </a:lnTo>
                        <a:lnTo>
                          <a:pt x="3" y="19"/>
                        </a:lnTo>
                        <a:lnTo>
                          <a:pt x="0" y="17"/>
                        </a:lnTo>
                        <a:lnTo>
                          <a:pt x="0" y="13"/>
                        </a:lnTo>
                        <a:lnTo>
                          <a:pt x="0" y="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3" name="Google Shape;683;p29"/>
                  <p:cNvSpPr/>
                  <p:nvPr/>
                </p:nvSpPr>
                <p:spPr>
                  <a:xfrm>
                    <a:off x="1045" y="1397"/>
                    <a:ext cx="27" cy="22"/>
                  </a:xfrm>
                  <a:custGeom>
                    <a:rect b="b" l="l" r="r" t="t"/>
                    <a:pathLst>
                      <a:path extrusionOk="0" h="86" w="111">
                        <a:moveTo>
                          <a:pt x="29" y="0"/>
                        </a:moveTo>
                        <a:lnTo>
                          <a:pt x="54" y="3"/>
                        </a:lnTo>
                        <a:lnTo>
                          <a:pt x="81" y="3"/>
                        </a:lnTo>
                        <a:lnTo>
                          <a:pt x="94" y="0"/>
                        </a:lnTo>
                        <a:lnTo>
                          <a:pt x="111" y="8"/>
                        </a:lnTo>
                        <a:lnTo>
                          <a:pt x="101" y="11"/>
                        </a:lnTo>
                        <a:lnTo>
                          <a:pt x="94" y="15"/>
                        </a:lnTo>
                        <a:lnTo>
                          <a:pt x="87" y="16"/>
                        </a:lnTo>
                        <a:lnTo>
                          <a:pt x="86" y="20"/>
                        </a:lnTo>
                        <a:lnTo>
                          <a:pt x="86" y="25"/>
                        </a:lnTo>
                        <a:lnTo>
                          <a:pt x="86" y="26"/>
                        </a:lnTo>
                        <a:lnTo>
                          <a:pt x="80" y="29"/>
                        </a:lnTo>
                        <a:lnTo>
                          <a:pt x="72" y="29"/>
                        </a:lnTo>
                        <a:lnTo>
                          <a:pt x="69" y="29"/>
                        </a:lnTo>
                        <a:lnTo>
                          <a:pt x="63" y="29"/>
                        </a:lnTo>
                        <a:lnTo>
                          <a:pt x="59" y="26"/>
                        </a:lnTo>
                        <a:lnTo>
                          <a:pt x="54" y="21"/>
                        </a:lnTo>
                        <a:lnTo>
                          <a:pt x="49" y="16"/>
                        </a:lnTo>
                        <a:lnTo>
                          <a:pt x="39" y="16"/>
                        </a:lnTo>
                        <a:lnTo>
                          <a:pt x="37" y="16"/>
                        </a:lnTo>
                        <a:lnTo>
                          <a:pt x="33" y="26"/>
                        </a:lnTo>
                        <a:lnTo>
                          <a:pt x="34" y="29"/>
                        </a:lnTo>
                        <a:lnTo>
                          <a:pt x="34" y="34"/>
                        </a:lnTo>
                        <a:lnTo>
                          <a:pt x="37" y="38"/>
                        </a:lnTo>
                        <a:lnTo>
                          <a:pt x="42" y="38"/>
                        </a:lnTo>
                        <a:lnTo>
                          <a:pt x="49" y="33"/>
                        </a:lnTo>
                        <a:lnTo>
                          <a:pt x="54" y="33"/>
                        </a:lnTo>
                        <a:lnTo>
                          <a:pt x="58" y="37"/>
                        </a:lnTo>
                        <a:lnTo>
                          <a:pt x="58" y="38"/>
                        </a:lnTo>
                        <a:lnTo>
                          <a:pt x="55" y="43"/>
                        </a:lnTo>
                        <a:lnTo>
                          <a:pt x="54" y="44"/>
                        </a:lnTo>
                        <a:lnTo>
                          <a:pt x="54" y="47"/>
                        </a:lnTo>
                        <a:lnTo>
                          <a:pt x="54" y="52"/>
                        </a:lnTo>
                        <a:lnTo>
                          <a:pt x="55" y="57"/>
                        </a:lnTo>
                        <a:lnTo>
                          <a:pt x="60" y="61"/>
                        </a:lnTo>
                        <a:lnTo>
                          <a:pt x="63" y="59"/>
                        </a:lnTo>
                        <a:lnTo>
                          <a:pt x="63" y="64"/>
                        </a:lnTo>
                        <a:lnTo>
                          <a:pt x="59" y="69"/>
                        </a:lnTo>
                        <a:lnTo>
                          <a:pt x="58" y="73"/>
                        </a:lnTo>
                        <a:lnTo>
                          <a:pt x="55" y="81"/>
                        </a:lnTo>
                        <a:lnTo>
                          <a:pt x="51" y="82"/>
                        </a:lnTo>
                        <a:lnTo>
                          <a:pt x="47" y="82"/>
                        </a:lnTo>
                        <a:lnTo>
                          <a:pt x="43" y="82"/>
                        </a:lnTo>
                        <a:lnTo>
                          <a:pt x="43" y="76"/>
                        </a:lnTo>
                        <a:lnTo>
                          <a:pt x="42" y="68"/>
                        </a:lnTo>
                        <a:lnTo>
                          <a:pt x="37" y="64"/>
                        </a:lnTo>
                        <a:lnTo>
                          <a:pt x="37" y="61"/>
                        </a:lnTo>
                        <a:lnTo>
                          <a:pt x="37" y="55"/>
                        </a:lnTo>
                        <a:lnTo>
                          <a:pt x="33" y="50"/>
                        </a:lnTo>
                        <a:lnTo>
                          <a:pt x="24" y="55"/>
                        </a:lnTo>
                        <a:lnTo>
                          <a:pt x="21" y="50"/>
                        </a:lnTo>
                        <a:lnTo>
                          <a:pt x="16" y="56"/>
                        </a:lnTo>
                        <a:lnTo>
                          <a:pt x="21" y="59"/>
                        </a:lnTo>
                        <a:lnTo>
                          <a:pt x="28" y="59"/>
                        </a:lnTo>
                        <a:lnTo>
                          <a:pt x="29" y="63"/>
                        </a:lnTo>
                        <a:lnTo>
                          <a:pt x="33" y="68"/>
                        </a:lnTo>
                        <a:lnTo>
                          <a:pt x="33" y="72"/>
                        </a:lnTo>
                        <a:lnTo>
                          <a:pt x="29" y="76"/>
                        </a:lnTo>
                        <a:lnTo>
                          <a:pt x="24" y="85"/>
                        </a:lnTo>
                        <a:lnTo>
                          <a:pt x="21" y="86"/>
                        </a:lnTo>
                        <a:lnTo>
                          <a:pt x="21" y="81"/>
                        </a:lnTo>
                        <a:lnTo>
                          <a:pt x="21" y="76"/>
                        </a:lnTo>
                        <a:lnTo>
                          <a:pt x="22" y="72"/>
                        </a:lnTo>
                        <a:lnTo>
                          <a:pt x="16" y="68"/>
                        </a:lnTo>
                        <a:lnTo>
                          <a:pt x="11" y="64"/>
                        </a:lnTo>
                        <a:lnTo>
                          <a:pt x="9" y="59"/>
                        </a:lnTo>
                        <a:lnTo>
                          <a:pt x="0" y="59"/>
                        </a:lnTo>
                        <a:lnTo>
                          <a:pt x="2" y="50"/>
                        </a:lnTo>
                        <a:lnTo>
                          <a:pt x="9" y="46"/>
                        </a:lnTo>
                        <a:lnTo>
                          <a:pt x="12" y="41"/>
                        </a:lnTo>
                        <a:lnTo>
                          <a:pt x="16" y="34"/>
                        </a:lnTo>
                        <a:lnTo>
                          <a:pt x="16" y="28"/>
                        </a:lnTo>
                        <a:lnTo>
                          <a:pt x="16" y="21"/>
                        </a:lnTo>
                        <a:lnTo>
                          <a:pt x="19" y="17"/>
                        </a:lnTo>
                        <a:lnTo>
                          <a:pt x="21" y="16"/>
                        </a:lnTo>
                        <a:lnTo>
                          <a:pt x="16" y="11"/>
                        </a:lnTo>
                        <a:lnTo>
                          <a:pt x="29" y="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4" name="Google Shape;684;p29"/>
                  <p:cNvSpPr/>
                  <p:nvPr/>
                </p:nvSpPr>
                <p:spPr>
                  <a:xfrm>
                    <a:off x="1016" y="1387"/>
                    <a:ext cx="30" cy="30"/>
                  </a:xfrm>
                  <a:custGeom>
                    <a:rect b="b" l="l" r="r" t="t"/>
                    <a:pathLst>
                      <a:path extrusionOk="0" h="120" w="120">
                        <a:moveTo>
                          <a:pt x="0" y="42"/>
                        </a:moveTo>
                        <a:lnTo>
                          <a:pt x="23" y="21"/>
                        </a:lnTo>
                        <a:lnTo>
                          <a:pt x="38" y="13"/>
                        </a:lnTo>
                        <a:lnTo>
                          <a:pt x="43" y="8"/>
                        </a:lnTo>
                        <a:lnTo>
                          <a:pt x="61" y="0"/>
                        </a:lnTo>
                        <a:lnTo>
                          <a:pt x="74" y="17"/>
                        </a:lnTo>
                        <a:lnTo>
                          <a:pt x="83" y="11"/>
                        </a:lnTo>
                        <a:lnTo>
                          <a:pt x="88" y="7"/>
                        </a:lnTo>
                        <a:lnTo>
                          <a:pt x="96" y="0"/>
                        </a:lnTo>
                        <a:lnTo>
                          <a:pt x="103" y="0"/>
                        </a:lnTo>
                        <a:lnTo>
                          <a:pt x="103" y="8"/>
                        </a:lnTo>
                        <a:lnTo>
                          <a:pt x="103" y="12"/>
                        </a:lnTo>
                        <a:lnTo>
                          <a:pt x="100" y="17"/>
                        </a:lnTo>
                        <a:lnTo>
                          <a:pt x="100" y="21"/>
                        </a:lnTo>
                        <a:lnTo>
                          <a:pt x="112" y="38"/>
                        </a:lnTo>
                        <a:lnTo>
                          <a:pt x="114" y="47"/>
                        </a:lnTo>
                        <a:lnTo>
                          <a:pt x="118" y="47"/>
                        </a:lnTo>
                        <a:lnTo>
                          <a:pt x="120" y="54"/>
                        </a:lnTo>
                        <a:lnTo>
                          <a:pt x="114" y="59"/>
                        </a:lnTo>
                        <a:lnTo>
                          <a:pt x="112" y="55"/>
                        </a:lnTo>
                        <a:lnTo>
                          <a:pt x="103" y="60"/>
                        </a:lnTo>
                        <a:lnTo>
                          <a:pt x="103" y="70"/>
                        </a:lnTo>
                        <a:lnTo>
                          <a:pt x="92" y="77"/>
                        </a:lnTo>
                        <a:lnTo>
                          <a:pt x="92" y="95"/>
                        </a:lnTo>
                        <a:lnTo>
                          <a:pt x="92" y="105"/>
                        </a:lnTo>
                        <a:lnTo>
                          <a:pt x="88" y="111"/>
                        </a:lnTo>
                        <a:lnTo>
                          <a:pt x="83" y="120"/>
                        </a:lnTo>
                        <a:lnTo>
                          <a:pt x="78" y="115"/>
                        </a:lnTo>
                        <a:lnTo>
                          <a:pt x="71" y="113"/>
                        </a:lnTo>
                        <a:lnTo>
                          <a:pt x="65" y="111"/>
                        </a:lnTo>
                        <a:lnTo>
                          <a:pt x="57" y="103"/>
                        </a:lnTo>
                        <a:lnTo>
                          <a:pt x="39" y="103"/>
                        </a:lnTo>
                        <a:lnTo>
                          <a:pt x="25" y="100"/>
                        </a:lnTo>
                        <a:lnTo>
                          <a:pt x="14" y="89"/>
                        </a:lnTo>
                        <a:lnTo>
                          <a:pt x="8" y="82"/>
                        </a:lnTo>
                        <a:lnTo>
                          <a:pt x="3" y="77"/>
                        </a:lnTo>
                        <a:lnTo>
                          <a:pt x="3" y="65"/>
                        </a:lnTo>
                        <a:lnTo>
                          <a:pt x="0" y="42"/>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5" name="Google Shape;685;p29"/>
                  <p:cNvSpPr/>
                  <p:nvPr/>
                </p:nvSpPr>
                <p:spPr>
                  <a:xfrm>
                    <a:off x="1081" y="1404"/>
                    <a:ext cx="58" cy="28"/>
                  </a:xfrm>
                  <a:custGeom>
                    <a:rect b="b" l="l" r="r" t="t"/>
                    <a:pathLst>
                      <a:path extrusionOk="0" h="110" w="232">
                        <a:moveTo>
                          <a:pt x="0" y="0"/>
                        </a:moveTo>
                        <a:lnTo>
                          <a:pt x="21" y="0"/>
                        </a:lnTo>
                        <a:lnTo>
                          <a:pt x="37" y="2"/>
                        </a:lnTo>
                        <a:lnTo>
                          <a:pt x="44" y="17"/>
                        </a:lnTo>
                        <a:lnTo>
                          <a:pt x="45" y="23"/>
                        </a:lnTo>
                        <a:lnTo>
                          <a:pt x="48" y="27"/>
                        </a:lnTo>
                        <a:lnTo>
                          <a:pt x="54" y="21"/>
                        </a:lnTo>
                        <a:lnTo>
                          <a:pt x="62" y="21"/>
                        </a:lnTo>
                        <a:lnTo>
                          <a:pt x="69" y="27"/>
                        </a:lnTo>
                        <a:lnTo>
                          <a:pt x="71" y="26"/>
                        </a:lnTo>
                        <a:lnTo>
                          <a:pt x="78" y="17"/>
                        </a:lnTo>
                        <a:lnTo>
                          <a:pt x="79" y="17"/>
                        </a:lnTo>
                        <a:lnTo>
                          <a:pt x="86" y="14"/>
                        </a:lnTo>
                        <a:lnTo>
                          <a:pt x="94" y="14"/>
                        </a:lnTo>
                        <a:lnTo>
                          <a:pt x="113" y="21"/>
                        </a:lnTo>
                        <a:lnTo>
                          <a:pt x="124" y="21"/>
                        </a:lnTo>
                        <a:lnTo>
                          <a:pt x="132" y="30"/>
                        </a:lnTo>
                        <a:lnTo>
                          <a:pt x="141" y="30"/>
                        </a:lnTo>
                        <a:lnTo>
                          <a:pt x="149" y="35"/>
                        </a:lnTo>
                        <a:lnTo>
                          <a:pt x="156" y="37"/>
                        </a:lnTo>
                        <a:lnTo>
                          <a:pt x="173" y="43"/>
                        </a:lnTo>
                        <a:lnTo>
                          <a:pt x="180" y="52"/>
                        </a:lnTo>
                        <a:lnTo>
                          <a:pt x="184" y="57"/>
                        </a:lnTo>
                        <a:lnTo>
                          <a:pt x="183" y="61"/>
                        </a:lnTo>
                        <a:lnTo>
                          <a:pt x="189" y="64"/>
                        </a:lnTo>
                        <a:lnTo>
                          <a:pt x="195" y="65"/>
                        </a:lnTo>
                        <a:lnTo>
                          <a:pt x="197" y="67"/>
                        </a:lnTo>
                        <a:lnTo>
                          <a:pt x="204" y="69"/>
                        </a:lnTo>
                        <a:lnTo>
                          <a:pt x="216" y="77"/>
                        </a:lnTo>
                        <a:lnTo>
                          <a:pt x="216" y="82"/>
                        </a:lnTo>
                        <a:lnTo>
                          <a:pt x="221" y="87"/>
                        </a:lnTo>
                        <a:lnTo>
                          <a:pt x="222" y="91"/>
                        </a:lnTo>
                        <a:lnTo>
                          <a:pt x="232" y="99"/>
                        </a:lnTo>
                        <a:lnTo>
                          <a:pt x="222" y="110"/>
                        </a:lnTo>
                        <a:lnTo>
                          <a:pt x="221" y="110"/>
                        </a:lnTo>
                        <a:lnTo>
                          <a:pt x="214" y="110"/>
                        </a:lnTo>
                        <a:lnTo>
                          <a:pt x="210" y="105"/>
                        </a:lnTo>
                        <a:lnTo>
                          <a:pt x="208" y="105"/>
                        </a:lnTo>
                        <a:lnTo>
                          <a:pt x="201" y="105"/>
                        </a:lnTo>
                        <a:lnTo>
                          <a:pt x="183" y="86"/>
                        </a:lnTo>
                        <a:lnTo>
                          <a:pt x="171" y="87"/>
                        </a:lnTo>
                        <a:lnTo>
                          <a:pt x="159" y="86"/>
                        </a:lnTo>
                        <a:lnTo>
                          <a:pt x="156" y="88"/>
                        </a:lnTo>
                        <a:lnTo>
                          <a:pt x="151" y="92"/>
                        </a:lnTo>
                        <a:lnTo>
                          <a:pt x="151" y="91"/>
                        </a:lnTo>
                        <a:lnTo>
                          <a:pt x="148" y="97"/>
                        </a:lnTo>
                        <a:lnTo>
                          <a:pt x="137" y="105"/>
                        </a:lnTo>
                        <a:lnTo>
                          <a:pt x="130" y="100"/>
                        </a:lnTo>
                        <a:lnTo>
                          <a:pt x="124" y="99"/>
                        </a:lnTo>
                        <a:lnTo>
                          <a:pt x="115" y="99"/>
                        </a:lnTo>
                        <a:lnTo>
                          <a:pt x="110" y="97"/>
                        </a:lnTo>
                        <a:lnTo>
                          <a:pt x="106" y="99"/>
                        </a:lnTo>
                        <a:lnTo>
                          <a:pt x="101" y="86"/>
                        </a:lnTo>
                        <a:lnTo>
                          <a:pt x="92" y="74"/>
                        </a:lnTo>
                        <a:lnTo>
                          <a:pt x="80" y="61"/>
                        </a:lnTo>
                        <a:lnTo>
                          <a:pt x="76" y="52"/>
                        </a:lnTo>
                        <a:lnTo>
                          <a:pt x="69" y="44"/>
                        </a:lnTo>
                        <a:lnTo>
                          <a:pt x="54" y="44"/>
                        </a:lnTo>
                        <a:lnTo>
                          <a:pt x="43" y="47"/>
                        </a:lnTo>
                        <a:lnTo>
                          <a:pt x="35" y="43"/>
                        </a:lnTo>
                        <a:lnTo>
                          <a:pt x="21" y="39"/>
                        </a:lnTo>
                        <a:lnTo>
                          <a:pt x="14" y="35"/>
                        </a:lnTo>
                        <a:lnTo>
                          <a:pt x="14" y="18"/>
                        </a:lnTo>
                        <a:lnTo>
                          <a:pt x="15" y="12"/>
                        </a:lnTo>
                        <a:lnTo>
                          <a:pt x="0" y="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6" name="Google Shape;686;p29"/>
                  <p:cNvSpPr/>
                  <p:nvPr/>
                </p:nvSpPr>
                <p:spPr>
                  <a:xfrm>
                    <a:off x="973" y="1385"/>
                    <a:ext cx="35" cy="36"/>
                  </a:xfrm>
                  <a:custGeom>
                    <a:rect b="b" l="l" r="r" t="t"/>
                    <a:pathLst>
                      <a:path extrusionOk="0" h="143" w="142">
                        <a:moveTo>
                          <a:pt x="0" y="5"/>
                        </a:moveTo>
                        <a:lnTo>
                          <a:pt x="15" y="0"/>
                        </a:lnTo>
                        <a:lnTo>
                          <a:pt x="31" y="5"/>
                        </a:lnTo>
                        <a:lnTo>
                          <a:pt x="34" y="12"/>
                        </a:lnTo>
                        <a:lnTo>
                          <a:pt x="34" y="17"/>
                        </a:lnTo>
                        <a:lnTo>
                          <a:pt x="40" y="18"/>
                        </a:lnTo>
                        <a:lnTo>
                          <a:pt x="40" y="21"/>
                        </a:lnTo>
                        <a:lnTo>
                          <a:pt x="44" y="22"/>
                        </a:lnTo>
                        <a:lnTo>
                          <a:pt x="44" y="27"/>
                        </a:lnTo>
                        <a:lnTo>
                          <a:pt x="58" y="40"/>
                        </a:lnTo>
                        <a:lnTo>
                          <a:pt x="62" y="40"/>
                        </a:lnTo>
                        <a:lnTo>
                          <a:pt x="65" y="45"/>
                        </a:lnTo>
                        <a:lnTo>
                          <a:pt x="69" y="49"/>
                        </a:lnTo>
                        <a:lnTo>
                          <a:pt x="71" y="49"/>
                        </a:lnTo>
                        <a:lnTo>
                          <a:pt x="82" y="55"/>
                        </a:lnTo>
                        <a:lnTo>
                          <a:pt x="105" y="57"/>
                        </a:lnTo>
                        <a:lnTo>
                          <a:pt x="107" y="75"/>
                        </a:lnTo>
                        <a:lnTo>
                          <a:pt x="110" y="78"/>
                        </a:lnTo>
                        <a:lnTo>
                          <a:pt x="109" y="86"/>
                        </a:lnTo>
                        <a:lnTo>
                          <a:pt x="122" y="93"/>
                        </a:lnTo>
                        <a:lnTo>
                          <a:pt x="135" y="96"/>
                        </a:lnTo>
                        <a:lnTo>
                          <a:pt x="135" y="125"/>
                        </a:lnTo>
                        <a:lnTo>
                          <a:pt x="142" y="140"/>
                        </a:lnTo>
                        <a:lnTo>
                          <a:pt x="136" y="142"/>
                        </a:lnTo>
                        <a:lnTo>
                          <a:pt x="130" y="143"/>
                        </a:lnTo>
                        <a:lnTo>
                          <a:pt x="129" y="135"/>
                        </a:lnTo>
                        <a:lnTo>
                          <a:pt x="113" y="143"/>
                        </a:lnTo>
                        <a:lnTo>
                          <a:pt x="107" y="130"/>
                        </a:lnTo>
                        <a:lnTo>
                          <a:pt x="101" y="118"/>
                        </a:lnTo>
                        <a:lnTo>
                          <a:pt x="86" y="105"/>
                        </a:lnTo>
                        <a:lnTo>
                          <a:pt x="80" y="105"/>
                        </a:lnTo>
                        <a:lnTo>
                          <a:pt x="65" y="95"/>
                        </a:lnTo>
                        <a:lnTo>
                          <a:pt x="64" y="88"/>
                        </a:lnTo>
                        <a:lnTo>
                          <a:pt x="64" y="83"/>
                        </a:lnTo>
                        <a:lnTo>
                          <a:pt x="53" y="61"/>
                        </a:lnTo>
                        <a:lnTo>
                          <a:pt x="47" y="49"/>
                        </a:lnTo>
                        <a:lnTo>
                          <a:pt x="31" y="39"/>
                        </a:lnTo>
                        <a:lnTo>
                          <a:pt x="13" y="21"/>
                        </a:lnTo>
                        <a:lnTo>
                          <a:pt x="0" y="5"/>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7" name="Google Shape;687;p29"/>
                  <p:cNvSpPr/>
                  <p:nvPr/>
                </p:nvSpPr>
                <p:spPr>
                  <a:xfrm>
                    <a:off x="1035" y="1346"/>
                    <a:ext cx="35" cy="40"/>
                  </a:xfrm>
                  <a:custGeom>
                    <a:rect b="b" l="l" r="r" t="t"/>
                    <a:pathLst>
                      <a:path extrusionOk="0" h="162" w="138">
                        <a:moveTo>
                          <a:pt x="9" y="0"/>
                        </a:moveTo>
                        <a:lnTo>
                          <a:pt x="23" y="0"/>
                        </a:lnTo>
                        <a:lnTo>
                          <a:pt x="35" y="17"/>
                        </a:lnTo>
                        <a:lnTo>
                          <a:pt x="31" y="33"/>
                        </a:lnTo>
                        <a:lnTo>
                          <a:pt x="39" y="39"/>
                        </a:lnTo>
                        <a:lnTo>
                          <a:pt x="43" y="49"/>
                        </a:lnTo>
                        <a:lnTo>
                          <a:pt x="53" y="53"/>
                        </a:lnTo>
                        <a:lnTo>
                          <a:pt x="62" y="55"/>
                        </a:lnTo>
                        <a:lnTo>
                          <a:pt x="79" y="63"/>
                        </a:lnTo>
                        <a:lnTo>
                          <a:pt x="89" y="74"/>
                        </a:lnTo>
                        <a:lnTo>
                          <a:pt x="91" y="74"/>
                        </a:lnTo>
                        <a:lnTo>
                          <a:pt x="105" y="80"/>
                        </a:lnTo>
                        <a:lnTo>
                          <a:pt x="105" y="100"/>
                        </a:lnTo>
                        <a:lnTo>
                          <a:pt x="109" y="110"/>
                        </a:lnTo>
                        <a:lnTo>
                          <a:pt x="113" y="115"/>
                        </a:lnTo>
                        <a:lnTo>
                          <a:pt x="118" y="120"/>
                        </a:lnTo>
                        <a:lnTo>
                          <a:pt x="123" y="127"/>
                        </a:lnTo>
                        <a:lnTo>
                          <a:pt x="124" y="134"/>
                        </a:lnTo>
                        <a:lnTo>
                          <a:pt x="138" y="140"/>
                        </a:lnTo>
                        <a:lnTo>
                          <a:pt x="136" y="149"/>
                        </a:lnTo>
                        <a:lnTo>
                          <a:pt x="124" y="150"/>
                        </a:lnTo>
                        <a:lnTo>
                          <a:pt x="119" y="145"/>
                        </a:lnTo>
                        <a:lnTo>
                          <a:pt x="113" y="145"/>
                        </a:lnTo>
                        <a:lnTo>
                          <a:pt x="113" y="162"/>
                        </a:lnTo>
                        <a:lnTo>
                          <a:pt x="106" y="162"/>
                        </a:lnTo>
                        <a:lnTo>
                          <a:pt x="97" y="153"/>
                        </a:lnTo>
                        <a:lnTo>
                          <a:pt x="92" y="149"/>
                        </a:lnTo>
                        <a:lnTo>
                          <a:pt x="92" y="140"/>
                        </a:lnTo>
                        <a:lnTo>
                          <a:pt x="83" y="140"/>
                        </a:lnTo>
                        <a:lnTo>
                          <a:pt x="78" y="149"/>
                        </a:lnTo>
                        <a:lnTo>
                          <a:pt x="74" y="140"/>
                        </a:lnTo>
                        <a:lnTo>
                          <a:pt x="71" y="130"/>
                        </a:lnTo>
                        <a:lnTo>
                          <a:pt x="86" y="127"/>
                        </a:lnTo>
                        <a:lnTo>
                          <a:pt x="95" y="128"/>
                        </a:lnTo>
                        <a:lnTo>
                          <a:pt x="95" y="112"/>
                        </a:lnTo>
                        <a:lnTo>
                          <a:pt x="88" y="109"/>
                        </a:lnTo>
                        <a:lnTo>
                          <a:pt x="83" y="96"/>
                        </a:lnTo>
                        <a:lnTo>
                          <a:pt x="79" y="79"/>
                        </a:lnTo>
                        <a:lnTo>
                          <a:pt x="65" y="75"/>
                        </a:lnTo>
                        <a:lnTo>
                          <a:pt x="58" y="67"/>
                        </a:lnTo>
                        <a:lnTo>
                          <a:pt x="48" y="63"/>
                        </a:lnTo>
                        <a:lnTo>
                          <a:pt x="53" y="76"/>
                        </a:lnTo>
                        <a:lnTo>
                          <a:pt x="39" y="83"/>
                        </a:lnTo>
                        <a:lnTo>
                          <a:pt x="31" y="69"/>
                        </a:lnTo>
                        <a:lnTo>
                          <a:pt x="26" y="63"/>
                        </a:lnTo>
                        <a:lnTo>
                          <a:pt x="26" y="55"/>
                        </a:lnTo>
                        <a:lnTo>
                          <a:pt x="15" y="44"/>
                        </a:lnTo>
                        <a:lnTo>
                          <a:pt x="5" y="39"/>
                        </a:lnTo>
                        <a:lnTo>
                          <a:pt x="0" y="32"/>
                        </a:lnTo>
                        <a:lnTo>
                          <a:pt x="2" y="26"/>
                        </a:lnTo>
                        <a:lnTo>
                          <a:pt x="11" y="30"/>
                        </a:lnTo>
                        <a:lnTo>
                          <a:pt x="13" y="22"/>
                        </a:lnTo>
                        <a:lnTo>
                          <a:pt x="11" y="14"/>
                        </a:lnTo>
                        <a:lnTo>
                          <a:pt x="9" y="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8" name="Google Shape;688;p29"/>
                  <p:cNvSpPr/>
                  <p:nvPr/>
                </p:nvSpPr>
                <p:spPr>
                  <a:xfrm>
                    <a:off x="1028" y="1278"/>
                    <a:ext cx="25" cy="34"/>
                  </a:xfrm>
                  <a:custGeom>
                    <a:rect b="b" l="l" r="r" t="t"/>
                    <a:pathLst>
                      <a:path extrusionOk="0" h="135" w="100">
                        <a:moveTo>
                          <a:pt x="21" y="0"/>
                        </a:moveTo>
                        <a:lnTo>
                          <a:pt x="39" y="7"/>
                        </a:lnTo>
                        <a:lnTo>
                          <a:pt x="53" y="18"/>
                        </a:lnTo>
                        <a:lnTo>
                          <a:pt x="60" y="29"/>
                        </a:lnTo>
                        <a:lnTo>
                          <a:pt x="65" y="29"/>
                        </a:lnTo>
                        <a:lnTo>
                          <a:pt x="65" y="36"/>
                        </a:lnTo>
                        <a:lnTo>
                          <a:pt x="71" y="44"/>
                        </a:lnTo>
                        <a:lnTo>
                          <a:pt x="78" y="51"/>
                        </a:lnTo>
                        <a:lnTo>
                          <a:pt x="91" y="65"/>
                        </a:lnTo>
                        <a:lnTo>
                          <a:pt x="100" y="85"/>
                        </a:lnTo>
                        <a:lnTo>
                          <a:pt x="83" y="83"/>
                        </a:lnTo>
                        <a:lnTo>
                          <a:pt x="69" y="80"/>
                        </a:lnTo>
                        <a:lnTo>
                          <a:pt x="79" y="93"/>
                        </a:lnTo>
                        <a:lnTo>
                          <a:pt x="79" y="101"/>
                        </a:lnTo>
                        <a:lnTo>
                          <a:pt x="79" y="109"/>
                        </a:lnTo>
                        <a:lnTo>
                          <a:pt x="73" y="106"/>
                        </a:lnTo>
                        <a:lnTo>
                          <a:pt x="66" y="100"/>
                        </a:lnTo>
                        <a:lnTo>
                          <a:pt x="56" y="89"/>
                        </a:lnTo>
                        <a:lnTo>
                          <a:pt x="49" y="87"/>
                        </a:lnTo>
                        <a:lnTo>
                          <a:pt x="38" y="89"/>
                        </a:lnTo>
                        <a:lnTo>
                          <a:pt x="31" y="93"/>
                        </a:lnTo>
                        <a:lnTo>
                          <a:pt x="35" y="100"/>
                        </a:lnTo>
                        <a:lnTo>
                          <a:pt x="45" y="106"/>
                        </a:lnTo>
                        <a:lnTo>
                          <a:pt x="56" y="110"/>
                        </a:lnTo>
                        <a:lnTo>
                          <a:pt x="61" y="119"/>
                        </a:lnTo>
                        <a:lnTo>
                          <a:pt x="60" y="132"/>
                        </a:lnTo>
                        <a:lnTo>
                          <a:pt x="60" y="135"/>
                        </a:lnTo>
                        <a:lnTo>
                          <a:pt x="56" y="135"/>
                        </a:lnTo>
                        <a:lnTo>
                          <a:pt x="49" y="132"/>
                        </a:lnTo>
                        <a:lnTo>
                          <a:pt x="45" y="130"/>
                        </a:lnTo>
                        <a:lnTo>
                          <a:pt x="43" y="128"/>
                        </a:lnTo>
                        <a:lnTo>
                          <a:pt x="38" y="133"/>
                        </a:lnTo>
                        <a:lnTo>
                          <a:pt x="31" y="135"/>
                        </a:lnTo>
                        <a:lnTo>
                          <a:pt x="27" y="130"/>
                        </a:lnTo>
                        <a:lnTo>
                          <a:pt x="27" y="118"/>
                        </a:lnTo>
                        <a:lnTo>
                          <a:pt x="26" y="111"/>
                        </a:lnTo>
                        <a:lnTo>
                          <a:pt x="19" y="106"/>
                        </a:lnTo>
                        <a:lnTo>
                          <a:pt x="10" y="115"/>
                        </a:lnTo>
                        <a:lnTo>
                          <a:pt x="1" y="115"/>
                        </a:lnTo>
                        <a:lnTo>
                          <a:pt x="0" y="109"/>
                        </a:lnTo>
                        <a:lnTo>
                          <a:pt x="1" y="94"/>
                        </a:lnTo>
                        <a:lnTo>
                          <a:pt x="9" y="88"/>
                        </a:lnTo>
                        <a:lnTo>
                          <a:pt x="8" y="68"/>
                        </a:lnTo>
                        <a:lnTo>
                          <a:pt x="8" y="62"/>
                        </a:lnTo>
                        <a:lnTo>
                          <a:pt x="14" y="59"/>
                        </a:lnTo>
                        <a:lnTo>
                          <a:pt x="23" y="65"/>
                        </a:lnTo>
                        <a:lnTo>
                          <a:pt x="35" y="70"/>
                        </a:lnTo>
                        <a:lnTo>
                          <a:pt x="35" y="58"/>
                        </a:lnTo>
                        <a:lnTo>
                          <a:pt x="27" y="54"/>
                        </a:lnTo>
                        <a:lnTo>
                          <a:pt x="27" y="51"/>
                        </a:lnTo>
                        <a:lnTo>
                          <a:pt x="30" y="51"/>
                        </a:lnTo>
                        <a:lnTo>
                          <a:pt x="32" y="51"/>
                        </a:lnTo>
                        <a:lnTo>
                          <a:pt x="35" y="51"/>
                        </a:lnTo>
                        <a:lnTo>
                          <a:pt x="38" y="51"/>
                        </a:lnTo>
                        <a:lnTo>
                          <a:pt x="43" y="46"/>
                        </a:lnTo>
                        <a:lnTo>
                          <a:pt x="41" y="44"/>
                        </a:lnTo>
                        <a:lnTo>
                          <a:pt x="36" y="33"/>
                        </a:lnTo>
                        <a:lnTo>
                          <a:pt x="27" y="24"/>
                        </a:lnTo>
                        <a:lnTo>
                          <a:pt x="19" y="19"/>
                        </a:lnTo>
                        <a:lnTo>
                          <a:pt x="13" y="13"/>
                        </a:lnTo>
                        <a:lnTo>
                          <a:pt x="21" y="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9" name="Google Shape;689;p29"/>
                  <p:cNvSpPr/>
                  <p:nvPr/>
                </p:nvSpPr>
                <p:spPr>
                  <a:xfrm>
                    <a:off x="999" y="1237"/>
                    <a:ext cx="27" cy="28"/>
                  </a:xfrm>
                  <a:custGeom>
                    <a:rect b="b" l="l" r="r" t="t"/>
                    <a:pathLst>
                      <a:path extrusionOk="0" h="111" w="108">
                        <a:moveTo>
                          <a:pt x="0" y="0"/>
                        </a:moveTo>
                        <a:lnTo>
                          <a:pt x="8" y="0"/>
                        </a:lnTo>
                        <a:lnTo>
                          <a:pt x="13" y="9"/>
                        </a:lnTo>
                        <a:lnTo>
                          <a:pt x="29" y="20"/>
                        </a:lnTo>
                        <a:lnTo>
                          <a:pt x="35" y="33"/>
                        </a:lnTo>
                        <a:lnTo>
                          <a:pt x="46" y="34"/>
                        </a:lnTo>
                        <a:lnTo>
                          <a:pt x="53" y="35"/>
                        </a:lnTo>
                        <a:lnTo>
                          <a:pt x="60" y="43"/>
                        </a:lnTo>
                        <a:lnTo>
                          <a:pt x="69" y="43"/>
                        </a:lnTo>
                        <a:lnTo>
                          <a:pt x="77" y="47"/>
                        </a:lnTo>
                        <a:lnTo>
                          <a:pt x="86" y="55"/>
                        </a:lnTo>
                        <a:lnTo>
                          <a:pt x="94" y="61"/>
                        </a:lnTo>
                        <a:lnTo>
                          <a:pt x="92" y="64"/>
                        </a:lnTo>
                        <a:lnTo>
                          <a:pt x="87" y="66"/>
                        </a:lnTo>
                        <a:lnTo>
                          <a:pt x="82" y="66"/>
                        </a:lnTo>
                        <a:lnTo>
                          <a:pt x="81" y="69"/>
                        </a:lnTo>
                        <a:lnTo>
                          <a:pt x="90" y="78"/>
                        </a:lnTo>
                        <a:lnTo>
                          <a:pt x="96" y="85"/>
                        </a:lnTo>
                        <a:lnTo>
                          <a:pt x="108" y="94"/>
                        </a:lnTo>
                        <a:lnTo>
                          <a:pt x="102" y="103"/>
                        </a:lnTo>
                        <a:lnTo>
                          <a:pt x="95" y="104"/>
                        </a:lnTo>
                        <a:lnTo>
                          <a:pt x="95" y="111"/>
                        </a:lnTo>
                        <a:lnTo>
                          <a:pt x="86" y="111"/>
                        </a:lnTo>
                        <a:lnTo>
                          <a:pt x="82" y="106"/>
                        </a:lnTo>
                        <a:lnTo>
                          <a:pt x="72" y="98"/>
                        </a:lnTo>
                        <a:lnTo>
                          <a:pt x="65" y="87"/>
                        </a:lnTo>
                        <a:lnTo>
                          <a:pt x="55" y="70"/>
                        </a:lnTo>
                        <a:lnTo>
                          <a:pt x="42" y="61"/>
                        </a:lnTo>
                        <a:lnTo>
                          <a:pt x="30" y="43"/>
                        </a:lnTo>
                        <a:lnTo>
                          <a:pt x="22" y="38"/>
                        </a:lnTo>
                        <a:lnTo>
                          <a:pt x="16" y="34"/>
                        </a:lnTo>
                        <a:lnTo>
                          <a:pt x="12" y="25"/>
                        </a:lnTo>
                        <a:lnTo>
                          <a:pt x="2" y="16"/>
                        </a:lnTo>
                        <a:lnTo>
                          <a:pt x="2" y="12"/>
                        </a:lnTo>
                        <a:lnTo>
                          <a:pt x="0" y="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90" name="Google Shape;690;p29"/>
                <p:cNvSpPr/>
                <p:nvPr/>
              </p:nvSpPr>
              <p:spPr>
                <a:xfrm>
                  <a:off x="639" y="1293"/>
                  <a:ext cx="199" cy="211"/>
                </a:xfrm>
                <a:custGeom>
                  <a:rect b="b" l="l" r="r" t="t"/>
                  <a:pathLst>
                    <a:path extrusionOk="0" h="844" w="799">
                      <a:moveTo>
                        <a:pt x="599" y="100"/>
                      </a:moveTo>
                      <a:lnTo>
                        <a:pt x="612" y="136"/>
                      </a:lnTo>
                      <a:lnTo>
                        <a:pt x="639" y="190"/>
                      </a:lnTo>
                      <a:lnTo>
                        <a:pt x="685" y="277"/>
                      </a:lnTo>
                      <a:lnTo>
                        <a:pt x="706" y="287"/>
                      </a:lnTo>
                      <a:lnTo>
                        <a:pt x="716" y="313"/>
                      </a:lnTo>
                      <a:lnTo>
                        <a:pt x="755" y="312"/>
                      </a:lnTo>
                      <a:lnTo>
                        <a:pt x="782" y="304"/>
                      </a:lnTo>
                      <a:lnTo>
                        <a:pt x="799" y="304"/>
                      </a:lnTo>
                      <a:lnTo>
                        <a:pt x="798" y="336"/>
                      </a:lnTo>
                      <a:lnTo>
                        <a:pt x="794" y="355"/>
                      </a:lnTo>
                      <a:lnTo>
                        <a:pt x="722" y="430"/>
                      </a:lnTo>
                      <a:lnTo>
                        <a:pt x="655" y="508"/>
                      </a:lnTo>
                      <a:lnTo>
                        <a:pt x="655" y="540"/>
                      </a:lnTo>
                      <a:lnTo>
                        <a:pt x="676" y="561"/>
                      </a:lnTo>
                      <a:lnTo>
                        <a:pt x="665" y="577"/>
                      </a:lnTo>
                      <a:lnTo>
                        <a:pt x="672" y="601"/>
                      </a:lnTo>
                      <a:lnTo>
                        <a:pt x="665" y="618"/>
                      </a:lnTo>
                      <a:lnTo>
                        <a:pt x="651" y="631"/>
                      </a:lnTo>
                      <a:lnTo>
                        <a:pt x="639" y="631"/>
                      </a:lnTo>
                      <a:lnTo>
                        <a:pt x="616" y="657"/>
                      </a:lnTo>
                      <a:lnTo>
                        <a:pt x="595" y="687"/>
                      </a:lnTo>
                      <a:lnTo>
                        <a:pt x="599" y="717"/>
                      </a:lnTo>
                      <a:lnTo>
                        <a:pt x="581" y="731"/>
                      </a:lnTo>
                      <a:lnTo>
                        <a:pt x="560" y="764"/>
                      </a:lnTo>
                      <a:lnTo>
                        <a:pt x="539" y="795"/>
                      </a:lnTo>
                      <a:lnTo>
                        <a:pt x="526" y="805"/>
                      </a:lnTo>
                      <a:lnTo>
                        <a:pt x="517" y="809"/>
                      </a:lnTo>
                      <a:lnTo>
                        <a:pt x="499" y="829"/>
                      </a:lnTo>
                      <a:lnTo>
                        <a:pt x="467" y="840"/>
                      </a:lnTo>
                      <a:lnTo>
                        <a:pt x="430" y="844"/>
                      </a:lnTo>
                      <a:lnTo>
                        <a:pt x="411" y="829"/>
                      </a:lnTo>
                      <a:lnTo>
                        <a:pt x="405" y="817"/>
                      </a:lnTo>
                      <a:lnTo>
                        <a:pt x="402" y="799"/>
                      </a:lnTo>
                      <a:lnTo>
                        <a:pt x="389" y="790"/>
                      </a:lnTo>
                      <a:lnTo>
                        <a:pt x="375" y="759"/>
                      </a:lnTo>
                      <a:lnTo>
                        <a:pt x="372" y="742"/>
                      </a:lnTo>
                      <a:lnTo>
                        <a:pt x="370" y="722"/>
                      </a:lnTo>
                      <a:lnTo>
                        <a:pt x="364" y="709"/>
                      </a:lnTo>
                      <a:lnTo>
                        <a:pt x="364" y="700"/>
                      </a:lnTo>
                      <a:lnTo>
                        <a:pt x="352" y="686"/>
                      </a:lnTo>
                      <a:lnTo>
                        <a:pt x="339" y="674"/>
                      </a:lnTo>
                      <a:lnTo>
                        <a:pt x="329" y="653"/>
                      </a:lnTo>
                      <a:lnTo>
                        <a:pt x="324" y="640"/>
                      </a:lnTo>
                      <a:lnTo>
                        <a:pt x="327" y="616"/>
                      </a:lnTo>
                      <a:lnTo>
                        <a:pt x="343" y="582"/>
                      </a:lnTo>
                      <a:lnTo>
                        <a:pt x="348" y="542"/>
                      </a:lnTo>
                      <a:lnTo>
                        <a:pt x="335" y="500"/>
                      </a:lnTo>
                      <a:lnTo>
                        <a:pt x="313" y="483"/>
                      </a:lnTo>
                      <a:lnTo>
                        <a:pt x="299" y="458"/>
                      </a:lnTo>
                      <a:lnTo>
                        <a:pt x="305" y="422"/>
                      </a:lnTo>
                      <a:lnTo>
                        <a:pt x="295" y="396"/>
                      </a:lnTo>
                      <a:lnTo>
                        <a:pt x="270" y="393"/>
                      </a:lnTo>
                      <a:lnTo>
                        <a:pt x="243" y="371"/>
                      </a:lnTo>
                      <a:lnTo>
                        <a:pt x="210" y="361"/>
                      </a:lnTo>
                      <a:lnTo>
                        <a:pt x="175" y="378"/>
                      </a:lnTo>
                      <a:lnTo>
                        <a:pt x="87" y="373"/>
                      </a:lnTo>
                      <a:lnTo>
                        <a:pt x="40" y="328"/>
                      </a:lnTo>
                      <a:lnTo>
                        <a:pt x="0" y="269"/>
                      </a:lnTo>
                      <a:lnTo>
                        <a:pt x="7" y="247"/>
                      </a:lnTo>
                      <a:lnTo>
                        <a:pt x="25" y="228"/>
                      </a:lnTo>
                      <a:lnTo>
                        <a:pt x="30" y="187"/>
                      </a:lnTo>
                      <a:lnTo>
                        <a:pt x="45" y="156"/>
                      </a:lnTo>
                      <a:lnTo>
                        <a:pt x="78" y="123"/>
                      </a:lnTo>
                      <a:lnTo>
                        <a:pt x="113" y="107"/>
                      </a:lnTo>
                      <a:lnTo>
                        <a:pt x="147" y="73"/>
                      </a:lnTo>
                      <a:lnTo>
                        <a:pt x="153" y="59"/>
                      </a:lnTo>
                      <a:lnTo>
                        <a:pt x="196" y="22"/>
                      </a:lnTo>
                      <a:lnTo>
                        <a:pt x="224" y="37"/>
                      </a:lnTo>
                      <a:lnTo>
                        <a:pt x="243" y="37"/>
                      </a:lnTo>
                      <a:lnTo>
                        <a:pt x="269" y="15"/>
                      </a:lnTo>
                      <a:lnTo>
                        <a:pt x="295" y="13"/>
                      </a:lnTo>
                      <a:lnTo>
                        <a:pt x="313" y="18"/>
                      </a:lnTo>
                      <a:lnTo>
                        <a:pt x="330" y="2"/>
                      </a:lnTo>
                      <a:lnTo>
                        <a:pt x="353" y="0"/>
                      </a:lnTo>
                      <a:lnTo>
                        <a:pt x="359" y="26"/>
                      </a:lnTo>
                      <a:lnTo>
                        <a:pt x="372" y="48"/>
                      </a:lnTo>
                      <a:lnTo>
                        <a:pt x="416" y="70"/>
                      </a:lnTo>
                      <a:lnTo>
                        <a:pt x="448" y="75"/>
                      </a:lnTo>
                      <a:lnTo>
                        <a:pt x="451" y="52"/>
                      </a:lnTo>
                      <a:lnTo>
                        <a:pt x="477" y="52"/>
                      </a:lnTo>
                      <a:lnTo>
                        <a:pt x="508" y="65"/>
                      </a:lnTo>
                      <a:lnTo>
                        <a:pt x="542" y="73"/>
                      </a:lnTo>
                      <a:lnTo>
                        <a:pt x="572" y="65"/>
                      </a:lnTo>
                      <a:lnTo>
                        <a:pt x="599" y="10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91" name="Google Shape;691;p29"/>
                <p:cNvGrpSpPr/>
                <p:nvPr/>
              </p:nvGrpSpPr>
              <p:grpSpPr>
                <a:xfrm>
                  <a:off x="652" y="1180"/>
                  <a:ext cx="89" cy="72"/>
                  <a:chOff x="652" y="1180"/>
                  <a:chExt cx="89" cy="72"/>
                </a:xfrm>
              </p:grpSpPr>
              <p:grpSp>
                <p:nvGrpSpPr>
                  <p:cNvPr id="692" name="Google Shape;692;p29"/>
                  <p:cNvGrpSpPr/>
                  <p:nvPr/>
                </p:nvGrpSpPr>
                <p:grpSpPr>
                  <a:xfrm>
                    <a:off x="687" y="1225"/>
                    <a:ext cx="28" cy="27"/>
                    <a:chOff x="687" y="1225"/>
                    <a:chExt cx="28" cy="27"/>
                  </a:xfrm>
                </p:grpSpPr>
                <p:sp>
                  <p:nvSpPr>
                    <p:cNvPr id="693" name="Google Shape;693;p29"/>
                    <p:cNvSpPr/>
                    <p:nvPr/>
                  </p:nvSpPr>
                  <p:spPr>
                    <a:xfrm>
                      <a:off x="687" y="1235"/>
                      <a:ext cx="13" cy="15"/>
                    </a:xfrm>
                    <a:custGeom>
                      <a:rect b="b" l="l" r="r" t="t"/>
                      <a:pathLst>
                        <a:path extrusionOk="0" h="60" w="52">
                          <a:moveTo>
                            <a:pt x="12" y="20"/>
                          </a:moveTo>
                          <a:lnTo>
                            <a:pt x="17" y="13"/>
                          </a:lnTo>
                          <a:lnTo>
                            <a:pt x="27" y="13"/>
                          </a:lnTo>
                          <a:lnTo>
                            <a:pt x="39" y="0"/>
                          </a:lnTo>
                          <a:lnTo>
                            <a:pt x="44" y="8"/>
                          </a:lnTo>
                          <a:lnTo>
                            <a:pt x="48" y="8"/>
                          </a:lnTo>
                          <a:lnTo>
                            <a:pt x="52" y="13"/>
                          </a:lnTo>
                          <a:lnTo>
                            <a:pt x="48" y="20"/>
                          </a:lnTo>
                          <a:lnTo>
                            <a:pt x="44" y="20"/>
                          </a:lnTo>
                          <a:lnTo>
                            <a:pt x="44" y="28"/>
                          </a:lnTo>
                          <a:lnTo>
                            <a:pt x="44" y="29"/>
                          </a:lnTo>
                          <a:lnTo>
                            <a:pt x="40" y="34"/>
                          </a:lnTo>
                          <a:lnTo>
                            <a:pt x="44" y="39"/>
                          </a:lnTo>
                          <a:lnTo>
                            <a:pt x="39" y="43"/>
                          </a:lnTo>
                          <a:lnTo>
                            <a:pt x="34" y="47"/>
                          </a:lnTo>
                          <a:lnTo>
                            <a:pt x="30" y="47"/>
                          </a:lnTo>
                          <a:lnTo>
                            <a:pt x="29" y="47"/>
                          </a:lnTo>
                          <a:lnTo>
                            <a:pt x="29" y="52"/>
                          </a:lnTo>
                          <a:lnTo>
                            <a:pt x="22" y="54"/>
                          </a:lnTo>
                          <a:lnTo>
                            <a:pt x="22" y="52"/>
                          </a:lnTo>
                          <a:lnTo>
                            <a:pt x="15" y="55"/>
                          </a:lnTo>
                          <a:lnTo>
                            <a:pt x="12" y="55"/>
                          </a:lnTo>
                          <a:lnTo>
                            <a:pt x="7" y="60"/>
                          </a:lnTo>
                          <a:lnTo>
                            <a:pt x="5" y="60"/>
                          </a:lnTo>
                          <a:lnTo>
                            <a:pt x="4" y="57"/>
                          </a:lnTo>
                          <a:lnTo>
                            <a:pt x="1" y="52"/>
                          </a:lnTo>
                          <a:lnTo>
                            <a:pt x="0" y="51"/>
                          </a:lnTo>
                          <a:lnTo>
                            <a:pt x="0" y="46"/>
                          </a:lnTo>
                          <a:lnTo>
                            <a:pt x="5" y="42"/>
                          </a:lnTo>
                          <a:lnTo>
                            <a:pt x="9" y="41"/>
                          </a:lnTo>
                          <a:lnTo>
                            <a:pt x="10" y="34"/>
                          </a:lnTo>
                          <a:lnTo>
                            <a:pt x="15" y="34"/>
                          </a:lnTo>
                          <a:lnTo>
                            <a:pt x="18" y="39"/>
                          </a:lnTo>
                          <a:lnTo>
                            <a:pt x="22" y="34"/>
                          </a:lnTo>
                          <a:lnTo>
                            <a:pt x="18" y="34"/>
                          </a:lnTo>
                          <a:lnTo>
                            <a:pt x="12" y="2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4" name="Google Shape;694;p29"/>
                    <p:cNvSpPr/>
                    <p:nvPr/>
                  </p:nvSpPr>
                  <p:spPr>
                    <a:xfrm>
                      <a:off x="699" y="1225"/>
                      <a:ext cx="16" cy="27"/>
                    </a:xfrm>
                    <a:custGeom>
                      <a:rect b="b" l="l" r="r" t="t"/>
                      <a:pathLst>
                        <a:path extrusionOk="0" h="109" w="62">
                          <a:moveTo>
                            <a:pt x="18" y="16"/>
                          </a:moveTo>
                          <a:lnTo>
                            <a:pt x="26" y="12"/>
                          </a:lnTo>
                          <a:lnTo>
                            <a:pt x="34" y="13"/>
                          </a:lnTo>
                          <a:lnTo>
                            <a:pt x="38" y="10"/>
                          </a:lnTo>
                          <a:lnTo>
                            <a:pt x="40" y="7"/>
                          </a:lnTo>
                          <a:lnTo>
                            <a:pt x="43" y="7"/>
                          </a:lnTo>
                          <a:lnTo>
                            <a:pt x="46" y="5"/>
                          </a:lnTo>
                          <a:lnTo>
                            <a:pt x="49" y="4"/>
                          </a:lnTo>
                          <a:lnTo>
                            <a:pt x="56" y="0"/>
                          </a:lnTo>
                          <a:lnTo>
                            <a:pt x="62" y="3"/>
                          </a:lnTo>
                          <a:lnTo>
                            <a:pt x="61" y="7"/>
                          </a:lnTo>
                          <a:lnTo>
                            <a:pt x="59" y="10"/>
                          </a:lnTo>
                          <a:lnTo>
                            <a:pt x="56" y="12"/>
                          </a:lnTo>
                          <a:lnTo>
                            <a:pt x="52" y="13"/>
                          </a:lnTo>
                          <a:lnTo>
                            <a:pt x="44" y="16"/>
                          </a:lnTo>
                          <a:lnTo>
                            <a:pt x="44" y="22"/>
                          </a:lnTo>
                          <a:lnTo>
                            <a:pt x="46" y="26"/>
                          </a:lnTo>
                          <a:lnTo>
                            <a:pt x="53" y="22"/>
                          </a:lnTo>
                          <a:lnTo>
                            <a:pt x="61" y="17"/>
                          </a:lnTo>
                          <a:lnTo>
                            <a:pt x="62" y="22"/>
                          </a:lnTo>
                          <a:lnTo>
                            <a:pt x="62" y="29"/>
                          </a:lnTo>
                          <a:lnTo>
                            <a:pt x="56" y="30"/>
                          </a:lnTo>
                          <a:lnTo>
                            <a:pt x="52" y="30"/>
                          </a:lnTo>
                          <a:lnTo>
                            <a:pt x="47" y="35"/>
                          </a:lnTo>
                          <a:lnTo>
                            <a:pt x="46" y="38"/>
                          </a:lnTo>
                          <a:lnTo>
                            <a:pt x="46" y="40"/>
                          </a:lnTo>
                          <a:lnTo>
                            <a:pt x="49" y="46"/>
                          </a:lnTo>
                          <a:lnTo>
                            <a:pt x="53" y="51"/>
                          </a:lnTo>
                          <a:lnTo>
                            <a:pt x="56" y="56"/>
                          </a:lnTo>
                          <a:lnTo>
                            <a:pt x="59" y="60"/>
                          </a:lnTo>
                          <a:lnTo>
                            <a:pt x="59" y="64"/>
                          </a:lnTo>
                          <a:lnTo>
                            <a:pt x="62" y="70"/>
                          </a:lnTo>
                          <a:lnTo>
                            <a:pt x="62" y="81"/>
                          </a:lnTo>
                          <a:lnTo>
                            <a:pt x="59" y="86"/>
                          </a:lnTo>
                          <a:lnTo>
                            <a:pt x="53" y="91"/>
                          </a:lnTo>
                          <a:lnTo>
                            <a:pt x="52" y="92"/>
                          </a:lnTo>
                          <a:lnTo>
                            <a:pt x="56" y="95"/>
                          </a:lnTo>
                          <a:lnTo>
                            <a:pt x="59" y="103"/>
                          </a:lnTo>
                          <a:lnTo>
                            <a:pt x="49" y="103"/>
                          </a:lnTo>
                          <a:lnTo>
                            <a:pt x="43" y="103"/>
                          </a:lnTo>
                          <a:lnTo>
                            <a:pt x="40" y="100"/>
                          </a:lnTo>
                          <a:lnTo>
                            <a:pt x="34" y="100"/>
                          </a:lnTo>
                          <a:lnTo>
                            <a:pt x="29" y="103"/>
                          </a:lnTo>
                          <a:lnTo>
                            <a:pt x="26" y="104"/>
                          </a:lnTo>
                          <a:lnTo>
                            <a:pt x="18" y="104"/>
                          </a:lnTo>
                          <a:lnTo>
                            <a:pt x="16" y="107"/>
                          </a:lnTo>
                          <a:lnTo>
                            <a:pt x="10" y="109"/>
                          </a:lnTo>
                          <a:lnTo>
                            <a:pt x="9" y="109"/>
                          </a:lnTo>
                          <a:lnTo>
                            <a:pt x="8" y="104"/>
                          </a:lnTo>
                          <a:lnTo>
                            <a:pt x="4" y="103"/>
                          </a:lnTo>
                          <a:lnTo>
                            <a:pt x="0" y="103"/>
                          </a:lnTo>
                          <a:lnTo>
                            <a:pt x="0" y="95"/>
                          </a:lnTo>
                          <a:lnTo>
                            <a:pt x="4" y="91"/>
                          </a:lnTo>
                          <a:lnTo>
                            <a:pt x="8" y="91"/>
                          </a:lnTo>
                          <a:lnTo>
                            <a:pt x="10" y="91"/>
                          </a:lnTo>
                          <a:lnTo>
                            <a:pt x="16" y="91"/>
                          </a:lnTo>
                          <a:lnTo>
                            <a:pt x="16" y="87"/>
                          </a:lnTo>
                          <a:lnTo>
                            <a:pt x="10" y="86"/>
                          </a:lnTo>
                          <a:lnTo>
                            <a:pt x="10" y="82"/>
                          </a:lnTo>
                          <a:lnTo>
                            <a:pt x="10" y="79"/>
                          </a:lnTo>
                          <a:lnTo>
                            <a:pt x="16" y="79"/>
                          </a:lnTo>
                          <a:lnTo>
                            <a:pt x="17" y="74"/>
                          </a:lnTo>
                          <a:lnTo>
                            <a:pt x="21" y="74"/>
                          </a:lnTo>
                          <a:lnTo>
                            <a:pt x="26" y="74"/>
                          </a:lnTo>
                          <a:lnTo>
                            <a:pt x="29" y="73"/>
                          </a:lnTo>
                          <a:lnTo>
                            <a:pt x="29" y="60"/>
                          </a:lnTo>
                          <a:lnTo>
                            <a:pt x="32" y="56"/>
                          </a:lnTo>
                          <a:lnTo>
                            <a:pt x="32" y="51"/>
                          </a:lnTo>
                          <a:lnTo>
                            <a:pt x="26" y="48"/>
                          </a:lnTo>
                          <a:lnTo>
                            <a:pt x="27" y="42"/>
                          </a:lnTo>
                          <a:lnTo>
                            <a:pt x="18" y="39"/>
                          </a:lnTo>
                          <a:lnTo>
                            <a:pt x="14" y="39"/>
                          </a:lnTo>
                          <a:lnTo>
                            <a:pt x="21" y="30"/>
                          </a:lnTo>
                          <a:lnTo>
                            <a:pt x="18" y="16"/>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95" name="Google Shape;695;p29"/>
                  <p:cNvSpPr/>
                  <p:nvPr/>
                </p:nvSpPr>
                <p:spPr>
                  <a:xfrm>
                    <a:off x="652" y="1180"/>
                    <a:ext cx="89" cy="46"/>
                  </a:xfrm>
                  <a:custGeom>
                    <a:rect b="b" l="l" r="r" t="t"/>
                    <a:pathLst>
                      <a:path extrusionOk="0" h="181" w="352">
                        <a:moveTo>
                          <a:pt x="0" y="181"/>
                        </a:moveTo>
                        <a:lnTo>
                          <a:pt x="22" y="175"/>
                        </a:lnTo>
                        <a:lnTo>
                          <a:pt x="27" y="170"/>
                        </a:lnTo>
                        <a:lnTo>
                          <a:pt x="34" y="161"/>
                        </a:lnTo>
                        <a:lnTo>
                          <a:pt x="36" y="159"/>
                        </a:lnTo>
                        <a:lnTo>
                          <a:pt x="43" y="159"/>
                        </a:lnTo>
                        <a:lnTo>
                          <a:pt x="48" y="155"/>
                        </a:lnTo>
                        <a:lnTo>
                          <a:pt x="53" y="155"/>
                        </a:lnTo>
                        <a:lnTo>
                          <a:pt x="57" y="155"/>
                        </a:lnTo>
                        <a:lnTo>
                          <a:pt x="61" y="155"/>
                        </a:lnTo>
                        <a:lnTo>
                          <a:pt x="65" y="155"/>
                        </a:lnTo>
                        <a:lnTo>
                          <a:pt x="71" y="150"/>
                        </a:lnTo>
                        <a:lnTo>
                          <a:pt x="74" y="147"/>
                        </a:lnTo>
                        <a:lnTo>
                          <a:pt x="79" y="142"/>
                        </a:lnTo>
                        <a:lnTo>
                          <a:pt x="84" y="142"/>
                        </a:lnTo>
                        <a:lnTo>
                          <a:pt x="89" y="137"/>
                        </a:lnTo>
                        <a:lnTo>
                          <a:pt x="95" y="135"/>
                        </a:lnTo>
                        <a:lnTo>
                          <a:pt x="97" y="135"/>
                        </a:lnTo>
                        <a:lnTo>
                          <a:pt x="104" y="131"/>
                        </a:lnTo>
                        <a:lnTo>
                          <a:pt x="109" y="129"/>
                        </a:lnTo>
                        <a:lnTo>
                          <a:pt x="114" y="125"/>
                        </a:lnTo>
                        <a:lnTo>
                          <a:pt x="121" y="126"/>
                        </a:lnTo>
                        <a:lnTo>
                          <a:pt x="131" y="129"/>
                        </a:lnTo>
                        <a:lnTo>
                          <a:pt x="143" y="129"/>
                        </a:lnTo>
                        <a:lnTo>
                          <a:pt x="154" y="125"/>
                        </a:lnTo>
                        <a:lnTo>
                          <a:pt x="161" y="123"/>
                        </a:lnTo>
                        <a:lnTo>
                          <a:pt x="165" y="117"/>
                        </a:lnTo>
                        <a:lnTo>
                          <a:pt x="168" y="112"/>
                        </a:lnTo>
                        <a:lnTo>
                          <a:pt x="178" y="103"/>
                        </a:lnTo>
                        <a:lnTo>
                          <a:pt x="183" y="101"/>
                        </a:lnTo>
                        <a:lnTo>
                          <a:pt x="183" y="95"/>
                        </a:lnTo>
                        <a:lnTo>
                          <a:pt x="187" y="91"/>
                        </a:lnTo>
                        <a:lnTo>
                          <a:pt x="192" y="88"/>
                        </a:lnTo>
                        <a:lnTo>
                          <a:pt x="195" y="85"/>
                        </a:lnTo>
                        <a:lnTo>
                          <a:pt x="197" y="83"/>
                        </a:lnTo>
                        <a:lnTo>
                          <a:pt x="213" y="75"/>
                        </a:lnTo>
                        <a:lnTo>
                          <a:pt x="213" y="83"/>
                        </a:lnTo>
                        <a:lnTo>
                          <a:pt x="208" y="87"/>
                        </a:lnTo>
                        <a:lnTo>
                          <a:pt x="213" y="90"/>
                        </a:lnTo>
                        <a:lnTo>
                          <a:pt x="219" y="91"/>
                        </a:lnTo>
                        <a:lnTo>
                          <a:pt x="225" y="91"/>
                        </a:lnTo>
                        <a:lnTo>
                          <a:pt x="230" y="88"/>
                        </a:lnTo>
                        <a:lnTo>
                          <a:pt x="234" y="83"/>
                        </a:lnTo>
                        <a:lnTo>
                          <a:pt x="234" y="78"/>
                        </a:lnTo>
                        <a:lnTo>
                          <a:pt x="239" y="75"/>
                        </a:lnTo>
                        <a:lnTo>
                          <a:pt x="239" y="70"/>
                        </a:lnTo>
                        <a:lnTo>
                          <a:pt x="243" y="66"/>
                        </a:lnTo>
                        <a:lnTo>
                          <a:pt x="246" y="64"/>
                        </a:lnTo>
                        <a:lnTo>
                          <a:pt x="251" y="64"/>
                        </a:lnTo>
                        <a:lnTo>
                          <a:pt x="262" y="64"/>
                        </a:lnTo>
                        <a:lnTo>
                          <a:pt x="274" y="58"/>
                        </a:lnTo>
                        <a:lnTo>
                          <a:pt x="284" y="50"/>
                        </a:lnTo>
                        <a:lnTo>
                          <a:pt x="292" y="47"/>
                        </a:lnTo>
                        <a:lnTo>
                          <a:pt x="304" y="42"/>
                        </a:lnTo>
                        <a:lnTo>
                          <a:pt x="309" y="31"/>
                        </a:lnTo>
                        <a:lnTo>
                          <a:pt x="325" y="18"/>
                        </a:lnTo>
                        <a:lnTo>
                          <a:pt x="334" y="13"/>
                        </a:lnTo>
                        <a:lnTo>
                          <a:pt x="340" y="8"/>
                        </a:lnTo>
                        <a:lnTo>
                          <a:pt x="352" y="1"/>
                        </a:lnTo>
                        <a:lnTo>
                          <a:pt x="336" y="0"/>
                        </a:lnTo>
                        <a:lnTo>
                          <a:pt x="319" y="0"/>
                        </a:lnTo>
                        <a:lnTo>
                          <a:pt x="305" y="3"/>
                        </a:lnTo>
                        <a:lnTo>
                          <a:pt x="297" y="8"/>
                        </a:lnTo>
                        <a:lnTo>
                          <a:pt x="284" y="12"/>
                        </a:lnTo>
                        <a:lnTo>
                          <a:pt x="271" y="12"/>
                        </a:lnTo>
                        <a:lnTo>
                          <a:pt x="261" y="15"/>
                        </a:lnTo>
                        <a:lnTo>
                          <a:pt x="246" y="20"/>
                        </a:lnTo>
                        <a:lnTo>
                          <a:pt x="234" y="23"/>
                        </a:lnTo>
                        <a:lnTo>
                          <a:pt x="225" y="30"/>
                        </a:lnTo>
                        <a:lnTo>
                          <a:pt x="213" y="34"/>
                        </a:lnTo>
                        <a:lnTo>
                          <a:pt x="197" y="35"/>
                        </a:lnTo>
                        <a:lnTo>
                          <a:pt x="186" y="42"/>
                        </a:lnTo>
                        <a:lnTo>
                          <a:pt x="175" y="47"/>
                        </a:lnTo>
                        <a:lnTo>
                          <a:pt x="168" y="55"/>
                        </a:lnTo>
                        <a:lnTo>
                          <a:pt x="161" y="60"/>
                        </a:lnTo>
                        <a:lnTo>
                          <a:pt x="154" y="64"/>
                        </a:lnTo>
                        <a:lnTo>
                          <a:pt x="139" y="70"/>
                        </a:lnTo>
                        <a:lnTo>
                          <a:pt x="126" y="78"/>
                        </a:lnTo>
                        <a:lnTo>
                          <a:pt x="109" y="88"/>
                        </a:lnTo>
                        <a:lnTo>
                          <a:pt x="95" y="100"/>
                        </a:lnTo>
                        <a:lnTo>
                          <a:pt x="83" y="108"/>
                        </a:lnTo>
                        <a:lnTo>
                          <a:pt x="73" y="116"/>
                        </a:lnTo>
                        <a:lnTo>
                          <a:pt x="61" y="125"/>
                        </a:lnTo>
                        <a:lnTo>
                          <a:pt x="53" y="134"/>
                        </a:lnTo>
                        <a:lnTo>
                          <a:pt x="43" y="142"/>
                        </a:lnTo>
                        <a:lnTo>
                          <a:pt x="31" y="147"/>
                        </a:lnTo>
                        <a:lnTo>
                          <a:pt x="22" y="152"/>
                        </a:lnTo>
                        <a:lnTo>
                          <a:pt x="0" y="181"/>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96" name="Google Shape;696;p29"/>
                <p:cNvSpPr/>
                <p:nvPr/>
              </p:nvSpPr>
              <p:spPr>
                <a:xfrm>
                  <a:off x="809" y="1437"/>
                  <a:ext cx="26" cy="45"/>
                </a:xfrm>
                <a:custGeom>
                  <a:rect b="b" l="l" r="r" t="t"/>
                  <a:pathLst>
                    <a:path extrusionOk="0" h="181" w="105">
                      <a:moveTo>
                        <a:pt x="20" y="56"/>
                      </a:moveTo>
                      <a:lnTo>
                        <a:pt x="18" y="94"/>
                      </a:lnTo>
                      <a:lnTo>
                        <a:pt x="8" y="115"/>
                      </a:lnTo>
                      <a:lnTo>
                        <a:pt x="0" y="137"/>
                      </a:lnTo>
                      <a:lnTo>
                        <a:pt x="0" y="152"/>
                      </a:lnTo>
                      <a:lnTo>
                        <a:pt x="3" y="164"/>
                      </a:lnTo>
                      <a:lnTo>
                        <a:pt x="13" y="176"/>
                      </a:lnTo>
                      <a:lnTo>
                        <a:pt x="20" y="177"/>
                      </a:lnTo>
                      <a:lnTo>
                        <a:pt x="26" y="177"/>
                      </a:lnTo>
                      <a:lnTo>
                        <a:pt x="34" y="181"/>
                      </a:lnTo>
                      <a:lnTo>
                        <a:pt x="40" y="171"/>
                      </a:lnTo>
                      <a:lnTo>
                        <a:pt x="43" y="146"/>
                      </a:lnTo>
                      <a:lnTo>
                        <a:pt x="55" y="132"/>
                      </a:lnTo>
                      <a:lnTo>
                        <a:pt x="57" y="107"/>
                      </a:lnTo>
                      <a:lnTo>
                        <a:pt x="61" y="99"/>
                      </a:lnTo>
                      <a:lnTo>
                        <a:pt x="69" y="90"/>
                      </a:lnTo>
                      <a:lnTo>
                        <a:pt x="72" y="73"/>
                      </a:lnTo>
                      <a:lnTo>
                        <a:pt x="81" y="65"/>
                      </a:lnTo>
                      <a:lnTo>
                        <a:pt x="83" y="55"/>
                      </a:lnTo>
                      <a:lnTo>
                        <a:pt x="90" y="50"/>
                      </a:lnTo>
                      <a:lnTo>
                        <a:pt x="90" y="47"/>
                      </a:lnTo>
                      <a:lnTo>
                        <a:pt x="102" y="37"/>
                      </a:lnTo>
                      <a:lnTo>
                        <a:pt x="103" y="21"/>
                      </a:lnTo>
                      <a:lnTo>
                        <a:pt x="105" y="13"/>
                      </a:lnTo>
                      <a:lnTo>
                        <a:pt x="94" y="11"/>
                      </a:lnTo>
                      <a:lnTo>
                        <a:pt x="89" y="0"/>
                      </a:lnTo>
                      <a:lnTo>
                        <a:pt x="81" y="11"/>
                      </a:lnTo>
                      <a:lnTo>
                        <a:pt x="72" y="24"/>
                      </a:lnTo>
                      <a:lnTo>
                        <a:pt x="61" y="35"/>
                      </a:lnTo>
                      <a:lnTo>
                        <a:pt x="55" y="46"/>
                      </a:lnTo>
                      <a:lnTo>
                        <a:pt x="50" y="46"/>
                      </a:lnTo>
                      <a:lnTo>
                        <a:pt x="43" y="50"/>
                      </a:lnTo>
                      <a:lnTo>
                        <a:pt x="40" y="55"/>
                      </a:lnTo>
                      <a:lnTo>
                        <a:pt x="20" y="56"/>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7" name="Google Shape;697;p29"/>
                <p:cNvSpPr/>
                <p:nvPr/>
              </p:nvSpPr>
              <p:spPr>
                <a:xfrm>
                  <a:off x="682" y="1184"/>
                  <a:ext cx="359" cy="210"/>
                </a:xfrm>
                <a:custGeom>
                  <a:rect b="b" l="l" r="r" t="t"/>
                  <a:pathLst>
                    <a:path extrusionOk="0" h="841" w="1436">
                      <a:moveTo>
                        <a:pt x="0" y="377"/>
                      </a:moveTo>
                      <a:lnTo>
                        <a:pt x="15" y="366"/>
                      </a:lnTo>
                      <a:lnTo>
                        <a:pt x="21" y="357"/>
                      </a:lnTo>
                      <a:lnTo>
                        <a:pt x="41" y="357"/>
                      </a:lnTo>
                      <a:lnTo>
                        <a:pt x="56" y="358"/>
                      </a:lnTo>
                      <a:lnTo>
                        <a:pt x="72" y="352"/>
                      </a:lnTo>
                      <a:lnTo>
                        <a:pt x="84" y="350"/>
                      </a:lnTo>
                      <a:lnTo>
                        <a:pt x="85" y="336"/>
                      </a:lnTo>
                      <a:lnTo>
                        <a:pt x="95" y="327"/>
                      </a:lnTo>
                      <a:lnTo>
                        <a:pt x="76" y="314"/>
                      </a:lnTo>
                      <a:lnTo>
                        <a:pt x="72" y="305"/>
                      </a:lnTo>
                      <a:lnTo>
                        <a:pt x="73" y="292"/>
                      </a:lnTo>
                      <a:lnTo>
                        <a:pt x="86" y="292"/>
                      </a:lnTo>
                      <a:lnTo>
                        <a:pt x="97" y="290"/>
                      </a:lnTo>
                      <a:lnTo>
                        <a:pt x="99" y="292"/>
                      </a:lnTo>
                      <a:lnTo>
                        <a:pt x="108" y="284"/>
                      </a:lnTo>
                      <a:lnTo>
                        <a:pt x="120" y="280"/>
                      </a:lnTo>
                      <a:lnTo>
                        <a:pt x="124" y="280"/>
                      </a:lnTo>
                      <a:lnTo>
                        <a:pt x="130" y="272"/>
                      </a:lnTo>
                      <a:lnTo>
                        <a:pt x="137" y="270"/>
                      </a:lnTo>
                      <a:lnTo>
                        <a:pt x="143" y="255"/>
                      </a:lnTo>
                      <a:lnTo>
                        <a:pt x="152" y="258"/>
                      </a:lnTo>
                      <a:lnTo>
                        <a:pt x="162" y="250"/>
                      </a:lnTo>
                      <a:lnTo>
                        <a:pt x="173" y="242"/>
                      </a:lnTo>
                      <a:lnTo>
                        <a:pt x="184" y="237"/>
                      </a:lnTo>
                      <a:lnTo>
                        <a:pt x="194" y="237"/>
                      </a:lnTo>
                      <a:lnTo>
                        <a:pt x="200" y="237"/>
                      </a:lnTo>
                      <a:lnTo>
                        <a:pt x="195" y="223"/>
                      </a:lnTo>
                      <a:lnTo>
                        <a:pt x="192" y="215"/>
                      </a:lnTo>
                      <a:lnTo>
                        <a:pt x="189" y="192"/>
                      </a:lnTo>
                      <a:lnTo>
                        <a:pt x="206" y="190"/>
                      </a:lnTo>
                      <a:lnTo>
                        <a:pt x="214" y="189"/>
                      </a:lnTo>
                      <a:lnTo>
                        <a:pt x="211" y="197"/>
                      </a:lnTo>
                      <a:lnTo>
                        <a:pt x="217" y="202"/>
                      </a:lnTo>
                      <a:lnTo>
                        <a:pt x="221" y="211"/>
                      </a:lnTo>
                      <a:lnTo>
                        <a:pt x="225" y="216"/>
                      </a:lnTo>
                      <a:lnTo>
                        <a:pt x="243" y="215"/>
                      </a:lnTo>
                      <a:lnTo>
                        <a:pt x="262" y="195"/>
                      </a:lnTo>
                      <a:lnTo>
                        <a:pt x="273" y="187"/>
                      </a:lnTo>
                      <a:lnTo>
                        <a:pt x="279" y="179"/>
                      </a:lnTo>
                      <a:lnTo>
                        <a:pt x="285" y="172"/>
                      </a:lnTo>
                      <a:lnTo>
                        <a:pt x="295" y="160"/>
                      </a:lnTo>
                      <a:lnTo>
                        <a:pt x="301" y="166"/>
                      </a:lnTo>
                      <a:lnTo>
                        <a:pt x="301" y="158"/>
                      </a:lnTo>
                      <a:lnTo>
                        <a:pt x="306" y="157"/>
                      </a:lnTo>
                      <a:lnTo>
                        <a:pt x="315" y="157"/>
                      </a:lnTo>
                      <a:lnTo>
                        <a:pt x="336" y="173"/>
                      </a:lnTo>
                      <a:lnTo>
                        <a:pt x="332" y="127"/>
                      </a:lnTo>
                      <a:lnTo>
                        <a:pt x="315" y="146"/>
                      </a:lnTo>
                      <a:lnTo>
                        <a:pt x="302" y="146"/>
                      </a:lnTo>
                      <a:lnTo>
                        <a:pt x="298" y="135"/>
                      </a:lnTo>
                      <a:lnTo>
                        <a:pt x="298" y="127"/>
                      </a:lnTo>
                      <a:lnTo>
                        <a:pt x="295" y="122"/>
                      </a:lnTo>
                      <a:lnTo>
                        <a:pt x="306" y="114"/>
                      </a:lnTo>
                      <a:lnTo>
                        <a:pt x="311" y="105"/>
                      </a:lnTo>
                      <a:lnTo>
                        <a:pt x="319" y="103"/>
                      </a:lnTo>
                      <a:lnTo>
                        <a:pt x="324" y="102"/>
                      </a:lnTo>
                      <a:lnTo>
                        <a:pt x="327" y="93"/>
                      </a:lnTo>
                      <a:lnTo>
                        <a:pt x="332" y="93"/>
                      </a:lnTo>
                      <a:lnTo>
                        <a:pt x="338" y="93"/>
                      </a:lnTo>
                      <a:lnTo>
                        <a:pt x="327" y="81"/>
                      </a:lnTo>
                      <a:lnTo>
                        <a:pt x="315" y="85"/>
                      </a:lnTo>
                      <a:lnTo>
                        <a:pt x="308" y="85"/>
                      </a:lnTo>
                      <a:lnTo>
                        <a:pt x="301" y="80"/>
                      </a:lnTo>
                      <a:lnTo>
                        <a:pt x="301" y="86"/>
                      </a:lnTo>
                      <a:lnTo>
                        <a:pt x="295" y="97"/>
                      </a:lnTo>
                      <a:lnTo>
                        <a:pt x="285" y="108"/>
                      </a:lnTo>
                      <a:lnTo>
                        <a:pt x="276" y="114"/>
                      </a:lnTo>
                      <a:lnTo>
                        <a:pt x="271" y="114"/>
                      </a:lnTo>
                      <a:lnTo>
                        <a:pt x="267" y="122"/>
                      </a:lnTo>
                      <a:lnTo>
                        <a:pt x="267" y="127"/>
                      </a:lnTo>
                      <a:lnTo>
                        <a:pt x="262" y="132"/>
                      </a:lnTo>
                      <a:lnTo>
                        <a:pt x="268" y="146"/>
                      </a:lnTo>
                      <a:lnTo>
                        <a:pt x="273" y="157"/>
                      </a:lnTo>
                      <a:lnTo>
                        <a:pt x="265" y="167"/>
                      </a:lnTo>
                      <a:lnTo>
                        <a:pt x="255" y="173"/>
                      </a:lnTo>
                      <a:lnTo>
                        <a:pt x="252" y="187"/>
                      </a:lnTo>
                      <a:lnTo>
                        <a:pt x="247" y="195"/>
                      </a:lnTo>
                      <a:lnTo>
                        <a:pt x="242" y="195"/>
                      </a:lnTo>
                      <a:lnTo>
                        <a:pt x="236" y="197"/>
                      </a:lnTo>
                      <a:lnTo>
                        <a:pt x="225" y="201"/>
                      </a:lnTo>
                      <a:lnTo>
                        <a:pt x="221" y="198"/>
                      </a:lnTo>
                      <a:lnTo>
                        <a:pt x="221" y="192"/>
                      </a:lnTo>
                      <a:lnTo>
                        <a:pt x="221" y="180"/>
                      </a:lnTo>
                      <a:lnTo>
                        <a:pt x="217" y="180"/>
                      </a:lnTo>
                      <a:lnTo>
                        <a:pt x="212" y="175"/>
                      </a:lnTo>
                      <a:lnTo>
                        <a:pt x="214" y="167"/>
                      </a:lnTo>
                      <a:lnTo>
                        <a:pt x="215" y="160"/>
                      </a:lnTo>
                      <a:lnTo>
                        <a:pt x="214" y="158"/>
                      </a:lnTo>
                      <a:lnTo>
                        <a:pt x="208" y="160"/>
                      </a:lnTo>
                      <a:lnTo>
                        <a:pt x="206" y="160"/>
                      </a:lnTo>
                      <a:lnTo>
                        <a:pt x="200" y="160"/>
                      </a:lnTo>
                      <a:lnTo>
                        <a:pt x="199" y="158"/>
                      </a:lnTo>
                      <a:lnTo>
                        <a:pt x="192" y="163"/>
                      </a:lnTo>
                      <a:lnTo>
                        <a:pt x="186" y="170"/>
                      </a:lnTo>
                      <a:lnTo>
                        <a:pt x="180" y="176"/>
                      </a:lnTo>
                      <a:lnTo>
                        <a:pt x="165" y="175"/>
                      </a:lnTo>
                      <a:lnTo>
                        <a:pt x="155" y="173"/>
                      </a:lnTo>
                      <a:lnTo>
                        <a:pt x="150" y="168"/>
                      </a:lnTo>
                      <a:lnTo>
                        <a:pt x="150" y="163"/>
                      </a:lnTo>
                      <a:lnTo>
                        <a:pt x="154" y="158"/>
                      </a:lnTo>
                      <a:lnTo>
                        <a:pt x="159" y="157"/>
                      </a:lnTo>
                      <a:lnTo>
                        <a:pt x="162" y="150"/>
                      </a:lnTo>
                      <a:lnTo>
                        <a:pt x="154" y="151"/>
                      </a:lnTo>
                      <a:lnTo>
                        <a:pt x="150" y="145"/>
                      </a:lnTo>
                      <a:lnTo>
                        <a:pt x="150" y="142"/>
                      </a:lnTo>
                      <a:lnTo>
                        <a:pt x="162" y="140"/>
                      </a:lnTo>
                      <a:lnTo>
                        <a:pt x="173" y="138"/>
                      </a:lnTo>
                      <a:lnTo>
                        <a:pt x="167" y="135"/>
                      </a:lnTo>
                      <a:lnTo>
                        <a:pt x="154" y="137"/>
                      </a:lnTo>
                      <a:lnTo>
                        <a:pt x="154" y="129"/>
                      </a:lnTo>
                      <a:lnTo>
                        <a:pt x="160" y="122"/>
                      </a:lnTo>
                      <a:lnTo>
                        <a:pt x="171" y="119"/>
                      </a:lnTo>
                      <a:lnTo>
                        <a:pt x="173" y="114"/>
                      </a:lnTo>
                      <a:lnTo>
                        <a:pt x="180" y="110"/>
                      </a:lnTo>
                      <a:lnTo>
                        <a:pt x="189" y="108"/>
                      </a:lnTo>
                      <a:lnTo>
                        <a:pt x="195" y="110"/>
                      </a:lnTo>
                      <a:lnTo>
                        <a:pt x="200" y="114"/>
                      </a:lnTo>
                      <a:lnTo>
                        <a:pt x="207" y="108"/>
                      </a:lnTo>
                      <a:lnTo>
                        <a:pt x="200" y="108"/>
                      </a:lnTo>
                      <a:lnTo>
                        <a:pt x="200" y="98"/>
                      </a:lnTo>
                      <a:lnTo>
                        <a:pt x="217" y="86"/>
                      </a:lnTo>
                      <a:lnTo>
                        <a:pt x="225" y="79"/>
                      </a:lnTo>
                      <a:lnTo>
                        <a:pt x="230" y="76"/>
                      </a:lnTo>
                      <a:lnTo>
                        <a:pt x="230" y="73"/>
                      </a:lnTo>
                      <a:lnTo>
                        <a:pt x="241" y="63"/>
                      </a:lnTo>
                      <a:lnTo>
                        <a:pt x="247" y="51"/>
                      </a:lnTo>
                      <a:lnTo>
                        <a:pt x="258" y="46"/>
                      </a:lnTo>
                      <a:lnTo>
                        <a:pt x="250" y="41"/>
                      </a:lnTo>
                      <a:lnTo>
                        <a:pt x="272" y="29"/>
                      </a:lnTo>
                      <a:lnTo>
                        <a:pt x="279" y="29"/>
                      </a:lnTo>
                      <a:lnTo>
                        <a:pt x="279" y="23"/>
                      </a:lnTo>
                      <a:lnTo>
                        <a:pt x="297" y="23"/>
                      </a:lnTo>
                      <a:lnTo>
                        <a:pt x="330" y="2"/>
                      </a:lnTo>
                      <a:lnTo>
                        <a:pt x="336" y="0"/>
                      </a:lnTo>
                      <a:lnTo>
                        <a:pt x="330" y="16"/>
                      </a:lnTo>
                      <a:lnTo>
                        <a:pt x="337" y="7"/>
                      </a:lnTo>
                      <a:lnTo>
                        <a:pt x="347" y="5"/>
                      </a:lnTo>
                      <a:lnTo>
                        <a:pt x="344" y="11"/>
                      </a:lnTo>
                      <a:lnTo>
                        <a:pt x="372" y="3"/>
                      </a:lnTo>
                      <a:lnTo>
                        <a:pt x="385" y="8"/>
                      </a:lnTo>
                      <a:lnTo>
                        <a:pt x="366" y="19"/>
                      </a:lnTo>
                      <a:lnTo>
                        <a:pt x="372" y="23"/>
                      </a:lnTo>
                      <a:lnTo>
                        <a:pt x="398" y="23"/>
                      </a:lnTo>
                      <a:lnTo>
                        <a:pt x="437" y="35"/>
                      </a:lnTo>
                      <a:lnTo>
                        <a:pt x="433" y="49"/>
                      </a:lnTo>
                      <a:lnTo>
                        <a:pt x="419" y="60"/>
                      </a:lnTo>
                      <a:lnTo>
                        <a:pt x="395" y="64"/>
                      </a:lnTo>
                      <a:lnTo>
                        <a:pt x="390" y="80"/>
                      </a:lnTo>
                      <a:lnTo>
                        <a:pt x="392" y="93"/>
                      </a:lnTo>
                      <a:lnTo>
                        <a:pt x="398" y="97"/>
                      </a:lnTo>
                      <a:lnTo>
                        <a:pt x="398" y="103"/>
                      </a:lnTo>
                      <a:lnTo>
                        <a:pt x="402" y="105"/>
                      </a:lnTo>
                      <a:lnTo>
                        <a:pt x="409" y="108"/>
                      </a:lnTo>
                      <a:lnTo>
                        <a:pt x="411" y="115"/>
                      </a:lnTo>
                      <a:lnTo>
                        <a:pt x="417" y="123"/>
                      </a:lnTo>
                      <a:lnTo>
                        <a:pt x="417" y="129"/>
                      </a:lnTo>
                      <a:lnTo>
                        <a:pt x="425" y="129"/>
                      </a:lnTo>
                      <a:lnTo>
                        <a:pt x="429" y="132"/>
                      </a:lnTo>
                      <a:lnTo>
                        <a:pt x="433" y="135"/>
                      </a:lnTo>
                      <a:lnTo>
                        <a:pt x="438" y="129"/>
                      </a:lnTo>
                      <a:lnTo>
                        <a:pt x="442" y="122"/>
                      </a:lnTo>
                      <a:lnTo>
                        <a:pt x="445" y="120"/>
                      </a:lnTo>
                      <a:lnTo>
                        <a:pt x="450" y="120"/>
                      </a:lnTo>
                      <a:lnTo>
                        <a:pt x="459" y="114"/>
                      </a:lnTo>
                      <a:lnTo>
                        <a:pt x="459" y="107"/>
                      </a:lnTo>
                      <a:lnTo>
                        <a:pt x="464" y="102"/>
                      </a:lnTo>
                      <a:lnTo>
                        <a:pt x="464" y="98"/>
                      </a:lnTo>
                      <a:lnTo>
                        <a:pt x="479" y="93"/>
                      </a:lnTo>
                      <a:lnTo>
                        <a:pt x="492" y="88"/>
                      </a:lnTo>
                      <a:lnTo>
                        <a:pt x="509" y="85"/>
                      </a:lnTo>
                      <a:lnTo>
                        <a:pt x="529" y="86"/>
                      </a:lnTo>
                      <a:lnTo>
                        <a:pt x="549" y="86"/>
                      </a:lnTo>
                      <a:lnTo>
                        <a:pt x="580" y="86"/>
                      </a:lnTo>
                      <a:lnTo>
                        <a:pt x="588" y="55"/>
                      </a:lnTo>
                      <a:lnTo>
                        <a:pt x="606" y="57"/>
                      </a:lnTo>
                      <a:lnTo>
                        <a:pt x="619" y="81"/>
                      </a:lnTo>
                      <a:lnTo>
                        <a:pt x="620" y="60"/>
                      </a:lnTo>
                      <a:lnTo>
                        <a:pt x="679" y="3"/>
                      </a:lnTo>
                      <a:lnTo>
                        <a:pt x="704" y="3"/>
                      </a:lnTo>
                      <a:lnTo>
                        <a:pt x="726" y="16"/>
                      </a:lnTo>
                      <a:lnTo>
                        <a:pt x="753" y="15"/>
                      </a:lnTo>
                      <a:lnTo>
                        <a:pt x="789" y="35"/>
                      </a:lnTo>
                      <a:lnTo>
                        <a:pt x="832" y="46"/>
                      </a:lnTo>
                      <a:lnTo>
                        <a:pt x="861" y="45"/>
                      </a:lnTo>
                      <a:lnTo>
                        <a:pt x="901" y="57"/>
                      </a:lnTo>
                      <a:lnTo>
                        <a:pt x="932" y="57"/>
                      </a:lnTo>
                      <a:lnTo>
                        <a:pt x="949" y="49"/>
                      </a:lnTo>
                      <a:lnTo>
                        <a:pt x="986" y="49"/>
                      </a:lnTo>
                      <a:lnTo>
                        <a:pt x="1006" y="57"/>
                      </a:lnTo>
                      <a:lnTo>
                        <a:pt x="1054" y="57"/>
                      </a:lnTo>
                      <a:lnTo>
                        <a:pt x="1096" y="76"/>
                      </a:lnTo>
                      <a:lnTo>
                        <a:pt x="1174" y="73"/>
                      </a:lnTo>
                      <a:lnTo>
                        <a:pt x="1296" y="81"/>
                      </a:lnTo>
                      <a:lnTo>
                        <a:pt x="1354" y="107"/>
                      </a:lnTo>
                      <a:lnTo>
                        <a:pt x="1406" y="120"/>
                      </a:lnTo>
                      <a:lnTo>
                        <a:pt x="1436" y="135"/>
                      </a:lnTo>
                      <a:lnTo>
                        <a:pt x="1426" y="138"/>
                      </a:lnTo>
                      <a:lnTo>
                        <a:pt x="1406" y="129"/>
                      </a:lnTo>
                      <a:lnTo>
                        <a:pt x="1354" y="123"/>
                      </a:lnTo>
                      <a:lnTo>
                        <a:pt x="1366" y="135"/>
                      </a:lnTo>
                      <a:lnTo>
                        <a:pt x="1391" y="140"/>
                      </a:lnTo>
                      <a:lnTo>
                        <a:pt x="1384" y="157"/>
                      </a:lnTo>
                      <a:lnTo>
                        <a:pt x="1359" y="168"/>
                      </a:lnTo>
                      <a:lnTo>
                        <a:pt x="1353" y="185"/>
                      </a:lnTo>
                      <a:lnTo>
                        <a:pt x="1384" y="201"/>
                      </a:lnTo>
                      <a:lnTo>
                        <a:pt x="1406" y="222"/>
                      </a:lnTo>
                      <a:lnTo>
                        <a:pt x="1418" y="250"/>
                      </a:lnTo>
                      <a:lnTo>
                        <a:pt x="1404" y="254"/>
                      </a:lnTo>
                      <a:lnTo>
                        <a:pt x="1372" y="245"/>
                      </a:lnTo>
                      <a:lnTo>
                        <a:pt x="1339" y="223"/>
                      </a:lnTo>
                      <a:lnTo>
                        <a:pt x="1326" y="211"/>
                      </a:lnTo>
                      <a:lnTo>
                        <a:pt x="1319" y="195"/>
                      </a:lnTo>
                      <a:lnTo>
                        <a:pt x="1309" y="172"/>
                      </a:lnTo>
                      <a:lnTo>
                        <a:pt x="1297" y="163"/>
                      </a:lnTo>
                      <a:lnTo>
                        <a:pt x="1284" y="163"/>
                      </a:lnTo>
                      <a:lnTo>
                        <a:pt x="1274" y="166"/>
                      </a:lnTo>
                      <a:lnTo>
                        <a:pt x="1287" y="185"/>
                      </a:lnTo>
                      <a:lnTo>
                        <a:pt x="1254" y="187"/>
                      </a:lnTo>
                      <a:lnTo>
                        <a:pt x="1240" y="176"/>
                      </a:lnTo>
                      <a:lnTo>
                        <a:pt x="1214" y="180"/>
                      </a:lnTo>
                      <a:lnTo>
                        <a:pt x="1192" y="197"/>
                      </a:lnTo>
                      <a:lnTo>
                        <a:pt x="1192" y="203"/>
                      </a:lnTo>
                      <a:lnTo>
                        <a:pt x="1202" y="219"/>
                      </a:lnTo>
                      <a:lnTo>
                        <a:pt x="1233" y="222"/>
                      </a:lnTo>
                      <a:lnTo>
                        <a:pt x="1259" y="237"/>
                      </a:lnTo>
                      <a:lnTo>
                        <a:pt x="1304" y="280"/>
                      </a:lnTo>
                      <a:lnTo>
                        <a:pt x="1322" y="309"/>
                      </a:lnTo>
                      <a:lnTo>
                        <a:pt x="1324" y="338"/>
                      </a:lnTo>
                      <a:lnTo>
                        <a:pt x="1320" y="362"/>
                      </a:lnTo>
                      <a:lnTo>
                        <a:pt x="1309" y="362"/>
                      </a:lnTo>
                      <a:lnTo>
                        <a:pt x="1297" y="354"/>
                      </a:lnTo>
                      <a:lnTo>
                        <a:pt x="1280" y="366"/>
                      </a:lnTo>
                      <a:lnTo>
                        <a:pt x="1263" y="377"/>
                      </a:lnTo>
                      <a:lnTo>
                        <a:pt x="1262" y="396"/>
                      </a:lnTo>
                      <a:lnTo>
                        <a:pt x="1279" y="415"/>
                      </a:lnTo>
                      <a:lnTo>
                        <a:pt x="1269" y="432"/>
                      </a:lnTo>
                      <a:lnTo>
                        <a:pt x="1263" y="461"/>
                      </a:lnTo>
                      <a:lnTo>
                        <a:pt x="1287" y="480"/>
                      </a:lnTo>
                      <a:lnTo>
                        <a:pt x="1310" y="484"/>
                      </a:lnTo>
                      <a:lnTo>
                        <a:pt x="1337" y="504"/>
                      </a:lnTo>
                      <a:lnTo>
                        <a:pt x="1359" y="531"/>
                      </a:lnTo>
                      <a:lnTo>
                        <a:pt x="1361" y="571"/>
                      </a:lnTo>
                      <a:lnTo>
                        <a:pt x="1354" y="589"/>
                      </a:lnTo>
                      <a:lnTo>
                        <a:pt x="1328" y="603"/>
                      </a:lnTo>
                      <a:lnTo>
                        <a:pt x="1301" y="610"/>
                      </a:lnTo>
                      <a:lnTo>
                        <a:pt x="1283" y="624"/>
                      </a:lnTo>
                      <a:lnTo>
                        <a:pt x="1271" y="619"/>
                      </a:lnTo>
                      <a:lnTo>
                        <a:pt x="1263" y="624"/>
                      </a:lnTo>
                      <a:lnTo>
                        <a:pt x="1261" y="654"/>
                      </a:lnTo>
                      <a:lnTo>
                        <a:pt x="1267" y="668"/>
                      </a:lnTo>
                      <a:lnTo>
                        <a:pt x="1296" y="686"/>
                      </a:lnTo>
                      <a:lnTo>
                        <a:pt x="1306" y="708"/>
                      </a:lnTo>
                      <a:lnTo>
                        <a:pt x="1318" y="720"/>
                      </a:lnTo>
                      <a:lnTo>
                        <a:pt x="1315" y="741"/>
                      </a:lnTo>
                      <a:lnTo>
                        <a:pt x="1296" y="755"/>
                      </a:lnTo>
                      <a:lnTo>
                        <a:pt x="1275" y="755"/>
                      </a:lnTo>
                      <a:lnTo>
                        <a:pt x="1244" y="733"/>
                      </a:lnTo>
                      <a:lnTo>
                        <a:pt x="1220" y="721"/>
                      </a:lnTo>
                      <a:lnTo>
                        <a:pt x="1214" y="719"/>
                      </a:lnTo>
                      <a:lnTo>
                        <a:pt x="1204" y="732"/>
                      </a:lnTo>
                      <a:lnTo>
                        <a:pt x="1207" y="750"/>
                      </a:lnTo>
                      <a:lnTo>
                        <a:pt x="1215" y="765"/>
                      </a:lnTo>
                      <a:lnTo>
                        <a:pt x="1219" y="785"/>
                      </a:lnTo>
                      <a:lnTo>
                        <a:pt x="1239" y="794"/>
                      </a:lnTo>
                      <a:lnTo>
                        <a:pt x="1233" y="807"/>
                      </a:lnTo>
                      <a:lnTo>
                        <a:pt x="1236" y="824"/>
                      </a:lnTo>
                      <a:lnTo>
                        <a:pt x="1240" y="841"/>
                      </a:lnTo>
                      <a:lnTo>
                        <a:pt x="1227" y="837"/>
                      </a:lnTo>
                      <a:lnTo>
                        <a:pt x="1214" y="820"/>
                      </a:lnTo>
                      <a:lnTo>
                        <a:pt x="1215" y="798"/>
                      </a:lnTo>
                      <a:lnTo>
                        <a:pt x="1209" y="792"/>
                      </a:lnTo>
                      <a:lnTo>
                        <a:pt x="1204" y="768"/>
                      </a:lnTo>
                      <a:lnTo>
                        <a:pt x="1197" y="762"/>
                      </a:lnTo>
                      <a:lnTo>
                        <a:pt x="1193" y="728"/>
                      </a:lnTo>
                      <a:lnTo>
                        <a:pt x="1185" y="708"/>
                      </a:lnTo>
                      <a:lnTo>
                        <a:pt x="1168" y="689"/>
                      </a:lnTo>
                      <a:lnTo>
                        <a:pt x="1140" y="680"/>
                      </a:lnTo>
                      <a:lnTo>
                        <a:pt x="1119" y="662"/>
                      </a:lnTo>
                      <a:lnTo>
                        <a:pt x="1110" y="650"/>
                      </a:lnTo>
                      <a:lnTo>
                        <a:pt x="1096" y="634"/>
                      </a:lnTo>
                      <a:lnTo>
                        <a:pt x="1074" y="602"/>
                      </a:lnTo>
                      <a:lnTo>
                        <a:pt x="1054" y="606"/>
                      </a:lnTo>
                      <a:lnTo>
                        <a:pt x="1027" y="620"/>
                      </a:lnTo>
                      <a:lnTo>
                        <a:pt x="1016" y="633"/>
                      </a:lnTo>
                      <a:lnTo>
                        <a:pt x="992" y="659"/>
                      </a:lnTo>
                      <a:lnTo>
                        <a:pt x="978" y="685"/>
                      </a:lnTo>
                      <a:lnTo>
                        <a:pt x="969" y="694"/>
                      </a:lnTo>
                      <a:lnTo>
                        <a:pt x="978" y="724"/>
                      </a:lnTo>
                      <a:lnTo>
                        <a:pt x="974" y="755"/>
                      </a:lnTo>
                      <a:lnTo>
                        <a:pt x="956" y="775"/>
                      </a:lnTo>
                      <a:lnTo>
                        <a:pt x="941" y="777"/>
                      </a:lnTo>
                      <a:lnTo>
                        <a:pt x="918" y="736"/>
                      </a:lnTo>
                      <a:lnTo>
                        <a:pt x="900" y="706"/>
                      </a:lnTo>
                      <a:lnTo>
                        <a:pt x="859" y="645"/>
                      </a:lnTo>
                      <a:lnTo>
                        <a:pt x="856" y="624"/>
                      </a:lnTo>
                      <a:lnTo>
                        <a:pt x="848" y="614"/>
                      </a:lnTo>
                      <a:lnTo>
                        <a:pt x="843" y="627"/>
                      </a:lnTo>
                      <a:lnTo>
                        <a:pt x="809" y="595"/>
                      </a:lnTo>
                      <a:lnTo>
                        <a:pt x="762" y="571"/>
                      </a:lnTo>
                      <a:lnTo>
                        <a:pt x="732" y="575"/>
                      </a:lnTo>
                      <a:lnTo>
                        <a:pt x="692" y="572"/>
                      </a:lnTo>
                      <a:lnTo>
                        <a:pt x="671" y="554"/>
                      </a:lnTo>
                      <a:lnTo>
                        <a:pt x="649" y="559"/>
                      </a:lnTo>
                      <a:lnTo>
                        <a:pt x="619" y="550"/>
                      </a:lnTo>
                      <a:lnTo>
                        <a:pt x="554" y="485"/>
                      </a:lnTo>
                      <a:lnTo>
                        <a:pt x="555" y="512"/>
                      </a:lnTo>
                      <a:lnTo>
                        <a:pt x="576" y="549"/>
                      </a:lnTo>
                      <a:lnTo>
                        <a:pt x="597" y="572"/>
                      </a:lnTo>
                      <a:lnTo>
                        <a:pt x="623" y="584"/>
                      </a:lnTo>
                      <a:lnTo>
                        <a:pt x="648" y="575"/>
                      </a:lnTo>
                      <a:lnTo>
                        <a:pt x="670" y="575"/>
                      </a:lnTo>
                      <a:lnTo>
                        <a:pt x="696" y="598"/>
                      </a:lnTo>
                      <a:lnTo>
                        <a:pt x="710" y="614"/>
                      </a:lnTo>
                      <a:lnTo>
                        <a:pt x="709" y="624"/>
                      </a:lnTo>
                      <a:lnTo>
                        <a:pt x="662" y="673"/>
                      </a:lnTo>
                      <a:lnTo>
                        <a:pt x="632" y="690"/>
                      </a:lnTo>
                      <a:lnTo>
                        <a:pt x="566" y="716"/>
                      </a:lnTo>
                      <a:lnTo>
                        <a:pt x="547" y="721"/>
                      </a:lnTo>
                      <a:lnTo>
                        <a:pt x="533" y="716"/>
                      </a:lnTo>
                      <a:lnTo>
                        <a:pt x="531" y="706"/>
                      </a:lnTo>
                      <a:lnTo>
                        <a:pt x="529" y="690"/>
                      </a:lnTo>
                      <a:lnTo>
                        <a:pt x="524" y="677"/>
                      </a:lnTo>
                      <a:lnTo>
                        <a:pt x="514" y="665"/>
                      </a:lnTo>
                      <a:lnTo>
                        <a:pt x="506" y="654"/>
                      </a:lnTo>
                      <a:lnTo>
                        <a:pt x="496" y="641"/>
                      </a:lnTo>
                      <a:lnTo>
                        <a:pt x="488" y="632"/>
                      </a:lnTo>
                      <a:lnTo>
                        <a:pt x="484" y="620"/>
                      </a:lnTo>
                      <a:lnTo>
                        <a:pt x="474" y="608"/>
                      </a:lnTo>
                      <a:lnTo>
                        <a:pt x="459" y="584"/>
                      </a:lnTo>
                      <a:lnTo>
                        <a:pt x="450" y="572"/>
                      </a:lnTo>
                      <a:lnTo>
                        <a:pt x="442" y="560"/>
                      </a:lnTo>
                      <a:lnTo>
                        <a:pt x="424" y="537"/>
                      </a:lnTo>
                      <a:lnTo>
                        <a:pt x="414" y="526"/>
                      </a:lnTo>
                      <a:lnTo>
                        <a:pt x="407" y="518"/>
                      </a:lnTo>
                      <a:lnTo>
                        <a:pt x="397" y="502"/>
                      </a:lnTo>
                      <a:lnTo>
                        <a:pt x="425" y="485"/>
                      </a:lnTo>
                      <a:lnTo>
                        <a:pt x="437" y="452"/>
                      </a:lnTo>
                      <a:lnTo>
                        <a:pt x="412" y="444"/>
                      </a:lnTo>
                      <a:lnTo>
                        <a:pt x="376" y="446"/>
                      </a:lnTo>
                      <a:lnTo>
                        <a:pt x="366" y="445"/>
                      </a:lnTo>
                      <a:lnTo>
                        <a:pt x="362" y="445"/>
                      </a:lnTo>
                      <a:lnTo>
                        <a:pt x="358" y="445"/>
                      </a:lnTo>
                      <a:lnTo>
                        <a:pt x="354" y="445"/>
                      </a:lnTo>
                      <a:lnTo>
                        <a:pt x="351" y="437"/>
                      </a:lnTo>
                      <a:lnTo>
                        <a:pt x="350" y="432"/>
                      </a:lnTo>
                      <a:lnTo>
                        <a:pt x="350" y="422"/>
                      </a:lnTo>
                      <a:lnTo>
                        <a:pt x="342" y="418"/>
                      </a:lnTo>
                      <a:lnTo>
                        <a:pt x="342" y="410"/>
                      </a:lnTo>
                      <a:lnTo>
                        <a:pt x="337" y="409"/>
                      </a:lnTo>
                      <a:lnTo>
                        <a:pt x="333" y="403"/>
                      </a:lnTo>
                      <a:lnTo>
                        <a:pt x="332" y="398"/>
                      </a:lnTo>
                      <a:lnTo>
                        <a:pt x="330" y="393"/>
                      </a:lnTo>
                      <a:lnTo>
                        <a:pt x="327" y="390"/>
                      </a:lnTo>
                      <a:lnTo>
                        <a:pt x="320" y="390"/>
                      </a:lnTo>
                      <a:lnTo>
                        <a:pt x="312" y="390"/>
                      </a:lnTo>
                      <a:lnTo>
                        <a:pt x="311" y="390"/>
                      </a:lnTo>
                      <a:lnTo>
                        <a:pt x="308" y="396"/>
                      </a:lnTo>
                      <a:lnTo>
                        <a:pt x="308" y="403"/>
                      </a:lnTo>
                      <a:lnTo>
                        <a:pt x="308" y="410"/>
                      </a:lnTo>
                      <a:lnTo>
                        <a:pt x="308" y="419"/>
                      </a:lnTo>
                      <a:lnTo>
                        <a:pt x="308" y="425"/>
                      </a:lnTo>
                      <a:lnTo>
                        <a:pt x="303" y="427"/>
                      </a:lnTo>
                      <a:lnTo>
                        <a:pt x="298" y="432"/>
                      </a:lnTo>
                      <a:lnTo>
                        <a:pt x="292" y="425"/>
                      </a:lnTo>
                      <a:lnTo>
                        <a:pt x="285" y="414"/>
                      </a:lnTo>
                      <a:lnTo>
                        <a:pt x="285" y="402"/>
                      </a:lnTo>
                      <a:lnTo>
                        <a:pt x="279" y="385"/>
                      </a:lnTo>
                      <a:lnTo>
                        <a:pt x="273" y="374"/>
                      </a:lnTo>
                      <a:lnTo>
                        <a:pt x="265" y="368"/>
                      </a:lnTo>
                      <a:lnTo>
                        <a:pt x="255" y="362"/>
                      </a:lnTo>
                      <a:lnTo>
                        <a:pt x="250" y="352"/>
                      </a:lnTo>
                      <a:lnTo>
                        <a:pt x="245" y="345"/>
                      </a:lnTo>
                      <a:lnTo>
                        <a:pt x="238" y="344"/>
                      </a:lnTo>
                      <a:lnTo>
                        <a:pt x="236" y="342"/>
                      </a:lnTo>
                      <a:lnTo>
                        <a:pt x="227" y="342"/>
                      </a:lnTo>
                      <a:lnTo>
                        <a:pt x="221" y="346"/>
                      </a:lnTo>
                      <a:lnTo>
                        <a:pt x="217" y="352"/>
                      </a:lnTo>
                      <a:lnTo>
                        <a:pt x="229" y="360"/>
                      </a:lnTo>
                      <a:lnTo>
                        <a:pt x="237" y="368"/>
                      </a:lnTo>
                      <a:lnTo>
                        <a:pt x="247" y="379"/>
                      </a:lnTo>
                      <a:lnTo>
                        <a:pt x="252" y="385"/>
                      </a:lnTo>
                      <a:lnTo>
                        <a:pt x="262" y="390"/>
                      </a:lnTo>
                      <a:lnTo>
                        <a:pt x="268" y="398"/>
                      </a:lnTo>
                      <a:lnTo>
                        <a:pt x="262" y="407"/>
                      </a:lnTo>
                      <a:lnTo>
                        <a:pt x="258" y="403"/>
                      </a:lnTo>
                      <a:lnTo>
                        <a:pt x="258" y="398"/>
                      </a:lnTo>
                      <a:lnTo>
                        <a:pt x="255" y="410"/>
                      </a:lnTo>
                      <a:lnTo>
                        <a:pt x="254" y="420"/>
                      </a:lnTo>
                      <a:lnTo>
                        <a:pt x="245" y="424"/>
                      </a:lnTo>
                      <a:lnTo>
                        <a:pt x="249" y="410"/>
                      </a:lnTo>
                      <a:lnTo>
                        <a:pt x="247" y="403"/>
                      </a:lnTo>
                      <a:lnTo>
                        <a:pt x="241" y="398"/>
                      </a:lnTo>
                      <a:lnTo>
                        <a:pt x="236" y="396"/>
                      </a:lnTo>
                      <a:lnTo>
                        <a:pt x="230" y="392"/>
                      </a:lnTo>
                      <a:lnTo>
                        <a:pt x="221" y="389"/>
                      </a:lnTo>
                      <a:lnTo>
                        <a:pt x="217" y="381"/>
                      </a:lnTo>
                      <a:lnTo>
                        <a:pt x="212" y="377"/>
                      </a:lnTo>
                      <a:lnTo>
                        <a:pt x="206" y="372"/>
                      </a:lnTo>
                      <a:lnTo>
                        <a:pt x="200" y="366"/>
                      </a:lnTo>
                      <a:lnTo>
                        <a:pt x="200" y="358"/>
                      </a:lnTo>
                      <a:lnTo>
                        <a:pt x="195" y="357"/>
                      </a:lnTo>
                      <a:lnTo>
                        <a:pt x="189" y="350"/>
                      </a:lnTo>
                      <a:lnTo>
                        <a:pt x="180" y="350"/>
                      </a:lnTo>
                      <a:lnTo>
                        <a:pt x="168" y="352"/>
                      </a:lnTo>
                      <a:lnTo>
                        <a:pt x="160" y="350"/>
                      </a:lnTo>
                      <a:lnTo>
                        <a:pt x="141" y="352"/>
                      </a:lnTo>
                      <a:lnTo>
                        <a:pt x="129" y="354"/>
                      </a:lnTo>
                      <a:lnTo>
                        <a:pt x="124" y="357"/>
                      </a:lnTo>
                      <a:lnTo>
                        <a:pt x="124" y="366"/>
                      </a:lnTo>
                      <a:lnTo>
                        <a:pt x="124" y="374"/>
                      </a:lnTo>
                      <a:lnTo>
                        <a:pt x="115" y="381"/>
                      </a:lnTo>
                      <a:lnTo>
                        <a:pt x="111" y="387"/>
                      </a:lnTo>
                      <a:lnTo>
                        <a:pt x="107" y="390"/>
                      </a:lnTo>
                      <a:lnTo>
                        <a:pt x="102" y="396"/>
                      </a:lnTo>
                      <a:lnTo>
                        <a:pt x="100" y="402"/>
                      </a:lnTo>
                      <a:lnTo>
                        <a:pt x="106" y="405"/>
                      </a:lnTo>
                      <a:lnTo>
                        <a:pt x="106" y="414"/>
                      </a:lnTo>
                      <a:lnTo>
                        <a:pt x="102" y="418"/>
                      </a:lnTo>
                      <a:lnTo>
                        <a:pt x="100" y="424"/>
                      </a:lnTo>
                      <a:lnTo>
                        <a:pt x="95" y="432"/>
                      </a:lnTo>
                      <a:lnTo>
                        <a:pt x="89" y="428"/>
                      </a:lnTo>
                      <a:lnTo>
                        <a:pt x="85" y="431"/>
                      </a:lnTo>
                      <a:lnTo>
                        <a:pt x="82" y="433"/>
                      </a:lnTo>
                      <a:lnTo>
                        <a:pt x="73" y="436"/>
                      </a:lnTo>
                      <a:lnTo>
                        <a:pt x="65" y="444"/>
                      </a:lnTo>
                      <a:lnTo>
                        <a:pt x="56" y="445"/>
                      </a:lnTo>
                      <a:lnTo>
                        <a:pt x="49" y="445"/>
                      </a:lnTo>
                      <a:lnTo>
                        <a:pt x="42" y="445"/>
                      </a:lnTo>
                      <a:lnTo>
                        <a:pt x="25" y="446"/>
                      </a:lnTo>
                      <a:lnTo>
                        <a:pt x="17" y="446"/>
                      </a:lnTo>
                      <a:lnTo>
                        <a:pt x="12" y="437"/>
                      </a:lnTo>
                      <a:lnTo>
                        <a:pt x="11" y="427"/>
                      </a:lnTo>
                      <a:lnTo>
                        <a:pt x="7" y="418"/>
                      </a:lnTo>
                      <a:lnTo>
                        <a:pt x="7" y="405"/>
                      </a:lnTo>
                      <a:lnTo>
                        <a:pt x="7" y="393"/>
                      </a:lnTo>
                      <a:lnTo>
                        <a:pt x="0" y="377"/>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8" name="Google Shape;698;p29"/>
                <p:cNvSpPr/>
                <p:nvPr/>
              </p:nvSpPr>
              <p:spPr>
                <a:xfrm>
                  <a:off x="264" y="1197"/>
                  <a:ext cx="212" cy="181"/>
                </a:xfrm>
                <a:custGeom>
                  <a:rect b="b" l="l" r="r" t="t"/>
                  <a:pathLst>
                    <a:path extrusionOk="0" h="727" w="848">
                      <a:moveTo>
                        <a:pt x="0" y="187"/>
                      </a:moveTo>
                      <a:lnTo>
                        <a:pt x="39" y="161"/>
                      </a:lnTo>
                      <a:lnTo>
                        <a:pt x="62" y="152"/>
                      </a:lnTo>
                      <a:lnTo>
                        <a:pt x="66" y="137"/>
                      </a:lnTo>
                      <a:lnTo>
                        <a:pt x="48" y="126"/>
                      </a:lnTo>
                      <a:lnTo>
                        <a:pt x="45" y="108"/>
                      </a:lnTo>
                      <a:lnTo>
                        <a:pt x="54" y="105"/>
                      </a:lnTo>
                      <a:lnTo>
                        <a:pt x="53" y="95"/>
                      </a:lnTo>
                      <a:lnTo>
                        <a:pt x="83" y="92"/>
                      </a:lnTo>
                      <a:lnTo>
                        <a:pt x="92" y="79"/>
                      </a:lnTo>
                      <a:lnTo>
                        <a:pt x="95" y="65"/>
                      </a:lnTo>
                      <a:lnTo>
                        <a:pt x="119" y="61"/>
                      </a:lnTo>
                      <a:lnTo>
                        <a:pt x="122" y="51"/>
                      </a:lnTo>
                      <a:lnTo>
                        <a:pt x="96" y="43"/>
                      </a:lnTo>
                      <a:lnTo>
                        <a:pt x="109" y="36"/>
                      </a:lnTo>
                      <a:lnTo>
                        <a:pt x="149" y="36"/>
                      </a:lnTo>
                      <a:lnTo>
                        <a:pt x="161" y="25"/>
                      </a:lnTo>
                      <a:lnTo>
                        <a:pt x="179" y="23"/>
                      </a:lnTo>
                      <a:lnTo>
                        <a:pt x="190" y="14"/>
                      </a:lnTo>
                      <a:lnTo>
                        <a:pt x="203" y="30"/>
                      </a:lnTo>
                      <a:lnTo>
                        <a:pt x="251" y="29"/>
                      </a:lnTo>
                      <a:lnTo>
                        <a:pt x="277" y="43"/>
                      </a:lnTo>
                      <a:lnTo>
                        <a:pt x="353" y="38"/>
                      </a:lnTo>
                      <a:lnTo>
                        <a:pt x="363" y="31"/>
                      </a:lnTo>
                      <a:lnTo>
                        <a:pt x="392" y="43"/>
                      </a:lnTo>
                      <a:lnTo>
                        <a:pt x="422" y="57"/>
                      </a:lnTo>
                      <a:lnTo>
                        <a:pt x="438" y="52"/>
                      </a:lnTo>
                      <a:lnTo>
                        <a:pt x="446" y="43"/>
                      </a:lnTo>
                      <a:lnTo>
                        <a:pt x="472" y="51"/>
                      </a:lnTo>
                      <a:lnTo>
                        <a:pt x="455" y="38"/>
                      </a:lnTo>
                      <a:lnTo>
                        <a:pt x="439" y="40"/>
                      </a:lnTo>
                      <a:lnTo>
                        <a:pt x="414" y="43"/>
                      </a:lnTo>
                      <a:lnTo>
                        <a:pt x="404" y="30"/>
                      </a:lnTo>
                      <a:lnTo>
                        <a:pt x="391" y="23"/>
                      </a:lnTo>
                      <a:lnTo>
                        <a:pt x="391" y="12"/>
                      </a:lnTo>
                      <a:lnTo>
                        <a:pt x="392" y="1"/>
                      </a:lnTo>
                      <a:lnTo>
                        <a:pt x="407" y="0"/>
                      </a:lnTo>
                      <a:lnTo>
                        <a:pt x="420" y="10"/>
                      </a:lnTo>
                      <a:lnTo>
                        <a:pt x="422" y="4"/>
                      </a:lnTo>
                      <a:lnTo>
                        <a:pt x="436" y="0"/>
                      </a:lnTo>
                      <a:lnTo>
                        <a:pt x="450" y="7"/>
                      </a:lnTo>
                      <a:lnTo>
                        <a:pt x="457" y="1"/>
                      </a:lnTo>
                      <a:lnTo>
                        <a:pt x="465" y="10"/>
                      </a:lnTo>
                      <a:lnTo>
                        <a:pt x="466" y="20"/>
                      </a:lnTo>
                      <a:lnTo>
                        <a:pt x="487" y="29"/>
                      </a:lnTo>
                      <a:lnTo>
                        <a:pt x="478" y="36"/>
                      </a:lnTo>
                      <a:lnTo>
                        <a:pt x="478" y="47"/>
                      </a:lnTo>
                      <a:lnTo>
                        <a:pt x="515" y="51"/>
                      </a:lnTo>
                      <a:lnTo>
                        <a:pt x="525" y="36"/>
                      </a:lnTo>
                      <a:lnTo>
                        <a:pt x="518" y="29"/>
                      </a:lnTo>
                      <a:lnTo>
                        <a:pt x="501" y="30"/>
                      </a:lnTo>
                      <a:lnTo>
                        <a:pt x="504" y="14"/>
                      </a:lnTo>
                      <a:lnTo>
                        <a:pt x="537" y="23"/>
                      </a:lnTo>
                      <a:lnTo>
                        <a:pt x="544" y="35"/>
                      </a:lnTo>
                      <a:lnTo>
                        <a:pt x="572" y="35"/>
                      </a:lnTo>
                      <a:lnTo>
                        <a:pt x="595" y="48"/>
                      </a:lnTo>
                      <a:lnTo>
                        <a:pt x="608" y="43"/>
                      </a:lnTo>
                      <a:lnTo>
                        <a:pt x="621" y="57"/>
                      </a:lnTo>
                      <a:lnTo>
                        <a:pt x="608" y="70"/>
                      </a:lnTo>
                      <a:lnTo>
                        <a:pt x="595" y="60"/>
                      </a:lnTo>
                      <a:lnTo>
                        <a:pt x="587" y="64"/>
                      </a:lnTo>
                      <a:lnTo>
                        <a:pt x="577" y="72"/>
                      </a:lnTo>
                      <a:lnTo>
                        <a:pt x="560" y="82"/>
                      </a:lnTo>
                      <a:lnTo>
                        <a:pt x="569" y="92"/>
                      </a:lnTo>
                      <a:lnTo>
                        <a:pt x="552" y="94"/>
                      </a:lnTo>
                      <a:lnTo>
                        <a:pt x="542" y="110"/>
                      </a:lnTo>
                      <a:lnTo>
                        <a:pt x="526" y="129"/>
                      </a:lnTo>
                      <a:lnTo>
                        <a:pt x="548" y="147"/>
                      </a:lnTo>
                      <a:lnTo>
                        <a:pt x="561" y="166"/>
                      </a:lnTo>
                      <a:lnTo>
                        <a:pt x="591" y="170"/>
                      </a:lnTo>
                      <a:lnTo>
                        <a:pt x="618" y="166"/>
                      </a:lnTo>
                      <a:lnTo>
                        <a:pt x="630" y="175"/>
                      </a:lnTo>
                      <a:lnTo>
                        <a:pt x="621" y="182"/>
                      </a:lnTo>
                      <a:lnTo>
                        <a:pt x="616" y="192"/>
                      </a:lnTo>
                      <a:lnTo>
                        <a:pt x="628" y="208"/>
                      </a:lnTo>
                      <a:lnTo>
                        <a:pt x="631" y="225"/>
                      </a:lnTo>
                      <a:lnTo>
                        <a:pt x="646" y="230"/>
                      </a:lnTo>
                      <a:lnTo>
                        <a:pt x="667" y="217"/>
                      </a:lnTo>
                      <a:lnTo>
                        <a:pt x="661" y="200"/>
                      </a:lnTo>
                      <a:lnTo>
                        <a:pt x="643" y="187"/>
                      </a:lnTo>
                      <a:lnTo>
                        <a:pt x="663" y="170"/>
                      </a:lnTo>
                      <a:lnTo>
                        <a:pt x="646" y="140"/>
                      </a:lnTo>
                      <a:lnTo>
                        <a:pt x="631" y="129"/>
                      </a:lnTo>
                      <a:lnTo>
                        <a:pt x="643" y="118"/>
                      </a:lnTo>
                      <a:lnTo>
                        <a:pt x="639" y="105"/>
                      </a:lnTo>
                      <a:lnTo>
                        <a:pt x="650" y="94"/>
                      </a:lnTo>
                      <a:lnTo>
                        <a:pt x="667" y="105"/>
                      </a:lnTo>
                      <a:lnTo>
                        <a:pt x="703" y="139"/>
                      </a:lnTo>
                      <a:lnTo>
                        <a:pt x="725" y="142"/>
                      </a:lnTo>
                      <a:lnTo>
                        <a:pt x="730" y="135"/>
                      </a:lnTo>
                      <a:lnTo>
                        <a:pt x="725" y="116"/>
                      </a:lnTo>
                      <a:lnTo>
                        <a:pt x="739" y="118"/>
                      </a:lnTo>
                      <a:lnTo>
                        <a:pt x="760" y="140"/>
                      </a:lnTo>
                      <a:lnTo>
                        <a:pt x="763" y="151"/>
                      </a:lnTo>
                      <a:lnTo>
                        <a:pt x="778" y="157"/>
                      </a:lnTo>
                      <a:lnTo>
                        <a:pt x="804" y="169"/>
                      </a:lnTo>
                      <a:lnTo>
                        <a:pt x="816" y="183"/>
                      </a:lnTo>
                      <a:lnTo>
                        <a:pt x="837" y="195"/>
                      </a:lnTo>
                      <a:lnTo>
                        <a:pt x="846" y="200"/>
                      </a:lnTo>
                      <a:lnTo>
                        <a:pt x="848" y="208"/>
                      </a:lnTo>
                      <a:lnTo>
                        <a:pt x="833" y="216"/>
                      </a:lnTo>
                      <a:lnTo>
                        <a:pt x="825" y="208"/>
                      </a:lnTo>
                      <a:lnTo>
                        <a:pt x="815" y="208"/>
                      </a:lnTo>
                      <a:lnTo>
                        <a:pt x="811" y="227"/>
                      </a:lnTo>
                      <a:lnTo>
                        <a:pt x="799" y="230"/>
                      </a:lnTo>
                      <a:lnTo>
                        <a:pt x="786" y="222"/>
                      </a:lnTo>
                      <a:lnTo>
                        <a:pt x="756" y="222"/>
                      </a:lnTo>
                      <a:lnTo>
                        <a:pt x="751" y="242"/>
                      </a:lnTo>
                      <a:lnTo>
                        <a:pt x="760" y="253"/>
                      </a:lnTo>
                      <a:lnTo>
                        <a:pt x="773" y="246"/>
                      </a:lnTo>
                      <a:lnTo>
                        <a:pt x="783" y="242"/>
                      </a:lnTo>
                      <a:lnTo>
                        <a:pt x="793" y="252"/>
                      </a:lnTo>
                      <a:lnTo>
                        <a:pt x="778" y="264"/>
                      </a:lnTo>
                      <a:lnTo>
                        <a:pt x="793" y="277"/>
                      </a:lnTo>
                      <a:lnTo>
                        <a:pt x="815" y="282"/>
                      </a:lnTo>
                      <a:lnTo>
                        <a:pt x="811" y="290"/>
                      </a:lnTo>
                      <a:lnTo>
                        <a:pt x="807" y="292"/>
                      </a:lnTo>
                      <a:lnTo>
                        <a:pt x="786" y="335"/>
                      </a:lnTo>
                      <a:lnTo>
                        <a:pt x="786" y="307"/>
                      </a:lnTo>
                      <a:lnTo>
                        <a:pt x="797" y="294"/>
                      </a:lnTo>
                      <a:lnTo>
                        <a:pt x="786" y="286"/>
                      </a:lnTo>
                      <a:lnTo>
                        <a:pt x="775" y="294"/>
                      </a:lnTo>
                      <a:lnTo>
                        <a:pt x="781" y="302"/>
                      </a:lnTo>
                      <a:lnTo>
                        <a:pt x="773" y="308"/>
                      </a:lnTo>
                      <a:lnTo>
                        <a:pt x="761" y="316"/>
                      </a:lnTo>
                      <a:lnTo>
                        <a:pt x="763" y="331"/>
                      </a:lnTo>
                      <a:lnTo>
                        <a:pt x="751" y="340"/>
                      </a:lnTo>
                      <a:lnTo>
                        <a:pt x="732" y="343"/>
                      </a:lnTo>
                      <a:lnTo>
                        <a:pt x="739" y="353"/>
                      </a:lnTo>
                      <a:lnTo>
                        <a:pt x="732" y="365"/>
                      </a:lnTo>
                      <a:lnTo>
                        <a:pt x="739" y="375"/>
                      </a:lnTo>
                      <a:lnTo>
                        <a:pt x="728" y="395"/>
                      </a:lnTo>
                      <a:lnTo>
                        <a:pt x="725" y="412"/>
                      </a:lnTo>
                      <a:lnTo>
                        <a:pt x="708" y="424"/>
                      </a:lnTo>
                      <a:lnTo>
                        <a:pt x="689" y="452"/>
                      </a:lnTo>
                      <a:lnTo>
                        <a:pt x="689" y="469"/>
                      </a:lnTo>
                      <a:lnTo>
                        <a:pt x="693" y="487"/>
                      </a:lnTo>
                      <a:lnTo>
                        <a:pt x="703" y="509"/>
                      </a:lnTo>
                      <a:lnTo>
                        <a:pt x="707" y="527"/>
                      </a:lnTo>
                      <a:lnTo>
                        <a:pt x="698" y="535"/>
                      </a:lnTo>
                      <a:lnTo>
                        <a:pt x="689" y="530"/>
                      </a:lnTo>
                      <a:lnTo>
                        <a:pt x="689" y="521"/>
                      </a:lnTo>
                      <a:lnTo>
                        <a:pt x="683" y="495"/>
                      </a:lnTo>
                      <a:lnTo>
                        <a:pt x="673" y="490"/>
                      </a:lnTo>
                      <a:lnTo>
                        <a:pt x="669" y="478"/>
                      </a:lnTo>
                      <a:lnTo>
                        <a:pt x="660" y="478"/>
                      </a:lnTo>
                      <a:lnTo>
                        <a:pt x="646" y="469"/>
                      </a:lnTo>
                      <a:lnTo>
                        <a:pt x="634" y="472"/>
                      </a:lnTo>
                      <a:lnTo>
                        <a:pt x="621" y="465"/>
                      </a:lnTo>
                      <a:lnTo>
                        <a:pt x="608" y="472"/>
                      </a:lnTo>
                      <a:lnTo>
                        <a:pt x="583" y="468"/>
                      </a:lnTo>
                      <a:lnTo>
                        <a:pt x="599" y="486"/>
                      </a:lnTo>
                      <a:lnTo>
                        <a:pt x="577" y="483"/>
                      </a:lnTo>
                      <a:lnTo>
                        <a:pt x="561" y="469"/>
                      </a:lnTo>
                      <a:lnTo>
                        <a:pt x="534" y="469"/>
                      </a:lnTo>
                      <a:lnTo>
                        <a:pt x="542" y="490"/>
                      </a:lnTo>
                      <a:lnTo>
                        <a:pt x="520" y="486"/>
                      </a:lnTo>
                      <a:lnTo>
                        <a:pt x="512" y="509"/>
                      </a:lnTo>
                      <a:lnTo>
                        <a:pt x="518" y="517"/>
                      </a:lnTo>
                      <a:lnTo>
                        <a:pt x="512" y="540"/>
                      </a:lnTo>
                      <a:lnTo>
                        <a:pt x="520" y="570"/>
                      </a:lnTo>
                      <a:lnTo>
                        <a:pt x="530" y="588"/>
                      </a:lnTo>
                      <a:lnTo>
                        <a:pt x="542" y="606"/>
                      </a:lnTo>
                      <a:lnTo>
                        <a:pt x="577" y="605"/>
                      </a:lnTo>
                      <a:lnTo>
                        <a:pt x="591" y="604"/>
                      </a:lnTo>
                      <a:lnTo>
                        <a:pt x="595" y="588"/>
                      </a:lnTo>
                      <a:lnTo>
                        <a:pt x="586" y="578"/>
                      </a:lnTo>
                      <a:lnTo>
                        <a:pt x="587" y="570"/>
                      </a:lnTo>
                      <a:lnTo>
                        <a:pt x="609" y="571"/>
                      </a:lnTo>
                      <a:lnTo>
                        <a:pt x="633" y="569"/>
                      </a:lnTo>
                      <a:lnTo>
                        <a:pt x="633" y="578"/>
                      </a:lnTo>
                      <a:lnTo>
                        <a:pt x="626" y="595"/>
                      </a:lnTo>
                      <a:lnTo>
                        <a:pt x="616" y="609"/>
                      </a:lnTo>
                      <a:lnTo>
                        <a:pt x="613" y="627"/>
                      </a:lnTo>
                      <a:lnTo>
                        <a:pt x="628" y="635"/>
                      </a:lnTo>
                      <a:lnTo>
                        <a:pt x="646" y="634"/>
                      </a:lnTo>
                      <a:lnTo>
                        <a:pt x="660" y="636"/>
                      </a:lnTo>
                      <a:lnTo>
                        <a:pt x="669" y="636"/>
                      </a:lnTo>
                      <a:lnTo>
                        <a:pt x="673" y="647"/>
                      </a:lnTo>
                      <a:lnTo>
                        <a:pt x="665" y="666"/>
                      </a:lnTo>
                      <a:lnTo>
                        <a:pt x="672" y="675"/>
                      </a:lnTo>
                      <a:lnTo>
                        <a:pt x="673" y="697"/>
                      </a:lnTo>
                      <a:lnTo>
                        <a:pt x="689" y="712"/>
                      </a:lnTo>
                      <a:lnTo>
                        <a:pt x="703" y="715"/>
                      </a:lnTo>
                      <a:lnTo>
                        <a:pt x="716" y="712"/>
                      </a:lnTo>
                      <a:lnTo>
                        <a:pt x="721" y="713"/>
                      </a:lnTo>
                      <a:lnTo>
                        <a:pt x="743" y="713"/>
                      </a:lnTo>
                      <a:lnTo>
                        <a:pt x="761" y="715"/>
                      </a:lnTo>
                      <a:lnTo>
                        <a:pt x="768" y="705"/>
                      </a:lnTo>
                      <a:lnTo>
                        <a:pt x="751" y="722"/>
                      </a:lnTo>
                      <a:lnTo>
                        <a:pt x="739" y="721"/>
                      </a:lnTo>
                      <a:lnTo>
                        <a:pt x="726" y="722"/>
                      </a:lnTo>
                      <a:lnTo>
                        <a:pt x="703" y="727"/>
                      </a:lnTo>
                      <a:lnTo>
                        <a:pt x="685" y="718"/>
                      </a:lnTo>
                      <a:lnTo>
                        <a:pt x="667" y="712"/>
                      </a:lnTo>
                      <a:lnTo>
                        <a:pt x="658" y="713"/>
                      </a:lnTo>
                      <a:lnTo>
                        <a:pt x="660" y="704"/>
                      </a:lnTo>
                      <a:lnTo>
                        <a:pt x="658" y="688"/>
                      </a:lnTo>
                      <a:lnTo>
                        <a:pt x="642" y="675"/>
                      </a:lnTo>
                      <a:lnTo>
                        <a:pt x="609" y="669"/>
                      </a:lnTo>
                      <a:lnTo>
                        <a:pt x="604" y="662"/>
                      </a:lnTo>
                      <a:lnTo>
                        <a:pt x="595" y="664"/>
                      </a:lnTo>
                      <a:lnTo>
                        <a:pt x="585" y="657"/>
                      </a:lnTo>
                      <a:lnTo>
                        <a:pt x="573" y="650"/>
                      </a:lnTo>
                      <a:lnTo>
                        <a:pt x="556" y="634"/>
                      </a:lnTo>
                      <a:lnTo>
                        <a:pt x="538" y="627"/>
                      </a:lnTo>
                      <a:lnTo>
                        <a:pt x="528" y="636"/>
                      </a:lnTo>
                      <a:lnTo>
                        <a:pt x="516" y="630"/>
                      </a:lnTo>
                      <a:lnTo>
                        <a:pt x="501" y="630"/>
                      </a:lnTo>
                      <a:lnTo>
                        <a:pt x="473" y="623"/>
                      </a:lnTo>
                      <a:lnTo>
                        <a:pt x="420" y="591"/>
                      </a:lnTo>
                      <a:lnTo>
                        <a:pt x="416" y="558"/>
                      </a:lnTo>
                      <a:lnTo>
                        <a:pt x="412" y="547"/>
                      </a:lnTo>
                      <a:lnTo>
                        <a:pt x="403" y="535"/>
                      </a:lnTo>
                      <a:lnTo>
                        <a:pt x="391" y="518"/>
                      </a:lnTo>
                      <a:lnTo>
                        <a:pt x="336" y="456"/>
                      </a:lnTo>
                      <a:lnTo>
                        <a:pt x="336" y="478"/>
                      </a:lnTo>
                      <a:lnTo>
                        <a:pt x="371" y="522"/>
                      </a:lnTo>
                      <a:lnTo>
                        <a:pt x="385" y="556"/>
                      </a:lnTo>
                      <a:lnTo>
                        <a:pt x="363" y="548"/>
                      </a:lnTo>
                      <a:lnTo>
                        <a:pt x="357" y="527"/>
                      </a:lnTo>
                      <a:lnTo>
                        <a:pt x="331" y="515"/>
                      </a:lnTo>
                      <a:lnTo>
                        <a:pt x="348" y="509"/>
                      </a:lnTo>
                      <a:lnTo>
                        <a:pt x="309" y="483"/>
                      </a:lnTo>
                      <a:lnTo>
                        <a:pt x="325" y="469"/>
                      </a:lnTo>
                      <a:lnTo>
                        <a:pt x="313" y="443"/>
                      </a:lnTo>
                      <a:lnTo>
                        <a:pt x="268" y="389"/>
                      </a:lnTo>
                      <a:lnTo>
                        <a:pt x="262" y="359"/>
                      </a:lnTo>
                      <a:lnTo>
                        <a:pt x="265" y="331"/>
                      </a:lnTo>
                      <a:lnTo>
                        <a:pt x="277" y="308"/>
                      </a:lnTo>
                      <a:lnTo>
                        <a:pt x="277" y="282"/>
                      </a:lnTo>
                      <a:lnTo>
                        <a:pt x="268" y="265"/>
                      </a:lnTo>
                      <a:lnTo>
                        <a:pt x="292" y="260"/>
                      </a:lnTo>
                      <a:lnTo>
                        <a:pt x="262" y="230"/>
                      </a:lnTo>
                      <a:lnTo>
                        <a:pt x="265" y="216"/>
                      </a:lnTo>
                      <a:lnTo>
                        <a:pt x="251" y="195"/>
                      </a:lnTo>
                      <a:lnTo>
                        <a:pt x="256" y="183"/>
                      </a:lnTo>
                      <a:lnTo>
                        <a:pt x="247" y="177"/>
                      </a:lnTo>
                      <a:lnTo>
                        <a:pt x="247" y="165"/>
                      </a:lnTo>
                      <a:lnTo>
                        <a:pt x="236" y="153"/>
                      </a:lnTo>
                      <a:lnTo>
                        <a:pt x="247" y="145"/>
                      </a:lnTo>
                      <a:lnTo>
                        <a:pt x="234" y="140"/>
                      </a:lnTo>
                      <a:lnTo>
                        <a:pt x="219" y="148"/>
                      </a:lnTo>
                      <a:lnTo>
                        <a:pt x="204" y="129"/>
                      </a:lnTo>
                      <a:lnTo>
                        <a:pt x="184" y="123"/>
                      </a:lnTo>
                      <a:lnTo>
                        <a:pt x="160" y="123"/>
                      </a:lnTo>
                      <a:lnTo>
                        <a:pt x="143" y="140"/>
                      </a:lnTo>
                      <a:lnTo>
                        <a:pt x="135" y="137"/>
                      </a:lnTo>
                      <a:lnTo>
                        <a:pt x="148" y="113"/>
                      </a:lnTo>
                      <a:lnTo>
                        <a:pt x="135" y="118"/>
                      </a:lnTo>
                      <a:lnTo>
                        <a:pt x="109" y="140"/>
                      </a:lnTo>
                      <a:lnTo>
                        <a:pt x="82" y="161"/>
                      </a:lnTo>
                      <a:lnTo>
                        <a:pt x="57" y="169"/>
                      </a:lnTo>
                      <a:lnTo>
                        <a:pt x="14" y="187"/>
                      </a:lnTo>
                      <a:lnTo>
                        <a:pt x="0" y="187"/>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9" name="Google Shape;699;p29"/>
                <p:cNvSpPr/>
                <p:nvPr/>
              </p:nvSpPr>
              <p:spPr>
                <a:xfrm>
                  <a:off x="416" y="1180"/>
                  <a:ext cx="73" cy="47"/>
                </a:xfrm>
                <a:custGeom>
                  <a:rect b="b" l="l" r="r" t="t"/>
                  <a:pathLst>
                    <a:path extrusionOk="0" h="191" w="291">
                      <a:moveTo>
                        <a:pt x="0" y="38"/>
                      </a:moveTo>
                      <a:lnTo>
                        <a:pt x="6" y="24"/>
                      </a:lnTo>
                      <a:lnTo>
                        <a:pt x="6" y="13"/>
                      </a:lnTo>
                      <a:lnTo>
                        <a:pt x="14" y="0"/>
                      </a:lnTo>
                      <a:lnTo>
                        <a:pt x="67" y="7"/>
                      </a:lnTo>
                      <a:lnTo>
                        <a:pt x="158" y="24"/>
                      </a:lnTo>
                      <a:lnTo>
                        <a:pt x="195" y="39"/>
                      </a:lnTo>
                      <a:lnTo>
                        <a:pt x="241" y="52"/>
                      </a:lnTo>
                      <a:lnTo>
                        <a:pt x="266" y="76"/>
                      </a:lnTo>
                      <a:lnTo>
                        <a:pt x="291" y="91"/>
                      </a:lnTo>
                      <a:lnTo>
                        <a:pt x="280" y="99"/>
                      </a:lnTo>
                      <a:lnTo>
                        <a:pt x="280" y="111"/>
                      </a:lnTo>
                      <a:lnTo>
                        <a:pt x="271" y="112"/>
                      </a:lnTo>
                      <a:lnTo>
                        <a:pt x="264" y="124"/>
                      </a:lnTo>
                      <a:lnTo>
                        <a:pt x="271" y="134"/>
                      </a:lnTo>
                      <a:lnTo>
                        <a:pt x="271" y="141"/>
                      </a:lnTo>
                      <a:lnTo>
                        <a:pt x="261" y="154"/>
                      </a:lnTo>
                      <a:lnTo>
                        <a:pt x="262" y="163"/>
                      </a:lnTo>
                      <a:lnTo>
                        <a:pt x="279" y="176"/>
                      </a:lnTo>
                      <a:lnTo>
                        <a:pt x="279" y="185"/>
                      </a:lnTo>
                      <a:lnTo>
                        <a:pt x="276" y="189"/>
                      </a:lnTo>
                      <a:lnTo>
                        <a:pt x="257" y="191"/>
                      </a:lnTo>
                      <a:lnTo>
                        <a:pt x="248" y="186"/>
                      </a:lnTo>
                      <a:lnTo>
                        <a:pt x="235" y="174"/>
                      </a:lnTo>
                      <a:lnTo>
                        <a:pt x="230" y="174"/>
                      </a:lnTo>
                      <a:lnTo>
                        <a:pt x="223" y="165"/>
                      </a:lnTo>
                      <a:lnTo>
                        <a:pt x="214" y="152"/>
                      </a:lnTo>
                      <a:lnTo>
                        <a:pt x="208" y="146"/>
                      </a:lnTo>
                      <a:lnTo>
                        <a:pt x="191" y="139"/>
                      </a:lnTo>
                      <a:lnTo>
                        <a:pt x="176" y="133"/>
                      </a:lnTo>
                      <a:lnTo>
                        <a:pt x="154" y="120"/>
                      </a:lnTo>
                      <a:lnTo>
                        <a:pt x="147" y="107"/>
                      </a:lnTo>
                      <a:lnTo>
                        <a:pt x="148" y="100"/>
                      </a:lnTo>
                      <a:lnTo>
                        <a:pt x="156" y="94"/>
                      </a:lnTo>
                      <a:lnTo>
                        <a:pt x="149" y="83"/>
                      </a:lnTo>
                      <a:lnTo>
                        <a:pt x="141" y="91"/>
                      </a:lnTo>
                      <a:lnTo>
                        <a:pt x="127" y="76"/>
                      </a:lnTo>
                      <a:lnTo>
                        <a:pt x="125" y="83"/>
                      </a:lnTo>
                      <a:lnTo>
                        <a:pt x="114" y="83"/>
                      </a:lnTo>
                      <a:lnTo>
                        <a:pt x="111" y="79"/>
                      </a:lnTo>
                      <a:lnTo>
                        <a:pt x="111" y="70"/>
                      </a:lnTo>
                      <a:lnTo>
                        <a:pt x="106" y="64"/>
                      </a:lnTo>
                      <a:lnTo>
                        <a:pt x="97" y="65"/>
                      </a:lnTo>
                      <a:lnTo>
                        <a:pt x="88" y="51"/>
                      </a:lnTo>
                      <a:lnTo>
                        <a:pt x="82" y="48"/>
                      </a:lnTo>
                      <a:lnTo>
                        <a:pt x="66" y="42"/>
                      </a:lnTo>
                      <a:lnTo>
                        <a:pt x="43" y="46"/>
                      </a:lnTo>
                      <a:lnTo>
                        <a:pt x="19" y="42"/>
                      </a:lnTo>
                      <a:lnTo>
                        <a:pt x="0" y="38"/>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0" name="Google Shape;700;p29"/>
                <p:cNvSpPr/>
                <p:nvPr/>
              </p:nvSpPr>
              <p:spPr>
                <a:xfrm>
                  <a:off x="401" y="1196"/>
                  <a:ext cx="46" cy="25"/>
                </a:xfrm>
                <a:custGeom>
                  <a:rect b="b" l="l" r="r" t="t"/>
                  <a:pathLst>
                    <a:path extrusionOk="0" h="97" w="185">
                      <a:moveTo>
                        <a:pt x="4" y="0"/>
                      </a:moveTo>
                      <a:lnTo>
                        <a:pt x="0" y="6"/>
                      </a:lnTo>
                      <a:lnTo>
                        <a:pt x="0" y="15"/>
                      </a:lnTo>
                      <a:lnTo>
                        <a:pt x="12" y="26"/>
                      </a:lnTo>
                      <a:lnTo>
                        <a:pt x="18" y="24"/>
                      </a:lnTo>
                      <a:lnTo>
                        <a:pt x="24" y="27"/>
                      </a:lnTo>
                      <a:lnTo>
                        <a:pt x="32" y="30"/>
                      </a:lnTo>
                      <a:lnTo>
                        <a:pt x="35" y="23"/>
                      </a:lnTo>
                      <a:lnTo>
                        <a:pt x="55" y="24"/>
                      </a:lnTo>
                      <a:lnTo>
                        <a:pt x="56" y="30"/>
                      </a:lnTo>
                      <a:lnTo>
                        <a:pt x="65" y="32"/>
                      </a:lnTo>
                      <a:lnTo>
                        <a:pt x="80" y="31"/>
                      </a:lnTo>
                      <a:lnTo>
                        <a:pt x="85" y="36"/>
                      </a:lnTo>
                      <a:lnTo>
                        <a:pt x="91" y="37"/>
                      </a:lnTo>
                      <a:lnTo>
                        <a:pt x="98" y="48"/>
                      </a:lnTo>
                      <a:lnTo>
                        <a:pt x="98" y="58"/>
                      </a:lnTo>
                      <a:lnTo>
                        <a:pt x="94" y="59"/>
                      </a:lnTo>
                      <a:lnTo>
                        <a:pt x="95" y="65"/>
                      </a:lnTo>
                      <a:lnTo>
                        <a:pt x="89" y="71"/>
                      </a:lnTo>
                      <a:lnTo>
                        <a:pt x="89" y="80"/>
                      </a:lnTo>
                      <a:lnTo>
                        <a:pt x="100" y="80"/>
                      </a:lnTo>
                      <a:lnTo>
                        <a:pt x="107" y="78"/>
                      </a:lnTo>
                      <a:lnTo>
                        <a:pt x="110" y="73"/>
                      </a:lnTo>
                      <a:lnTo>
                        <a:pt x="113" y="78"/>
                      </a:lnTo>
                      <a:lnTo>
                        <a:pt x="120" y="74"/>
                      </a:lnTo>
                      <a:lnTo>
                        <a:pt x="135" y="80"/>
                      </a:lnTo>
                      <a:lnTo>
                        <a:pt x="143" y="89"/>
                      </a:lnTo>
                      <a:lnTo>
                        <a:pt x="147" y="89"/>
                      </a:lnTo>
                      <a:lnTo>
                        <a:pt x="147" y="95"/>
                      </a:lnTo>
                      <a:lnTo>
                        <a:pt x="156" y="97"/>
                      </a:lnTo>
                      <a:lnTo>
                        <a:pt x="168" y="97"/>
                      </a:lnTo>
                      <a:lnTo>
                        <a:pt x="160" y="93"/>
                      </a:lnTo>
                      <a:lnTo>
                        <a:pt x="164" y="88"/>
                      </a:lnTo>
                      <a:lnTo>
                        <a:pt x="172" y="93"/>
                      </a:lnTo>
                      <a:lnTo>
                        <a:pt x="180" y="93"/>
                      </a:lnTo>
                      <a:lnTo>
                        <a:pt x="182" y="86"/>
                      </a:lnTo>
                      <a:lnTo>
                        <a:pt x="173" y="80"/>
                      </a:lnTo>
                      <a:lnTo>
                        <a:pt x="167" y="80"/>
                      </a:lnTo>
                      <a:lnTo>
                        <a:pt x="156" y="71"/>
                      </a:lnTo>
                      <a:lnTo>
                        <a:pt x="167" y="71"/>
                      </a:lnTo>
                      <a:lnTo>
                        <a:pt x="173" y="78"/>
                      </a:lnTo>
                      <a:lnTo>
                        <a:pt x="185" y="78"/>
                      </a:lnTo>
                      <a:lnTo>
                        <a:pt x="182" y="70"/>
                      </a:lnTo>
                      <a:lnTo>
                        <a:pt x="172" y="61"/>
                      </a:lnTo>
                      <a:lnTo>
                        <a:pt x="164" y="59"/>
                      </a:lnTo>
                      <a:lnTo>
                        <a:pt x="151" y="52"/>
                      </a:lnTo>
                      <a:lnTo>
                        <a:pt x="138" y="49"/>
                      </a:lnTo>
                      <a:lnTo>
                        <a:pt x="125" y="44"/>
                      </a:lnTo>
                      <a:lnTo>
                        <a:pt x="117" y="32"/>
                      </a:lnTo>
                      <a:lnTo>
                        <a:pt x="110" y="15"/>
                      </a:lnTo>
                      <a:lnTo>
                        <a:pt x="100" y="15"/>
                      </a:lnTo>
                      <a:lnTo>
                        <a:pt x="98" y="13"/>
                      </a:lnTo>
                      <a:lnTo>
                        <a:pt x="91" y="14"/>
                      </a:lnTo>
                      <a:lnTo>
                        <a:pt x="83" y="8"/>
                      </a:lnTo>
                      <a:lnTo>
                        <a:pt x="68" y="5"/>
                      </a:lnTo>
                      <a:lnTo>
                        <a:pt x="61" y="8"/>
                      </a:lnTo>
                      <a:lnTo>
                        <a:pt x="47" y="5"/>
                      </a:lnTo>
                      <a:lnTo>
                        <a:pt x="37" y="5"/>
                      </a:lnTo>
                      <a:lnTo>
                        <a:pt x="35" y="1"/>
                      </a:lnTo>
                      <a:lnTo>
                        <a:pt x="29" y="0"/>
                      </a:lnTo>
                      <a:lnTo>
                        <a:pt x="24" y="1"/>
                      </a:lnTo>
                      <a:lnTo>
                        <a:pt x="4" y="0"/>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1" name="Google Shape;701;p29"/>
                <p:cNvSpPr/>
                <p:nvPr/>
              </p:nvSpPr>
              <p:spPr>
                <a:xfrm>
                  <a:off x="427" y="1334"/>
                  <a:ext cx="33" cy="10"/>
                </a:xfrm>
                <a:custGeom>
                  <a:rect b="b" l="l" r="r" t="t"/>
                  <a:pathLst>
                    <a:path extrusionOk="0" h="43" w="134">
                      <a:moveTo>
                        <a:pt x="0" y="22"/>
                      </a:moveTo>
                      <a:lnTo>
                        <a:pt x="14" y="8"/>
                      </a:lnTo>
                      <a:lnTo>
                        <a:pt x="18" y="8"/>
                      </a:lnTo>
                      <a:lnTo>
                        <a:pt x="27" y="2"/>
                      </a:lnTo>
                      <a:lnTo>
                        <a:pt x="38" y="2"/>
                      </a:lnTo>
                      <a:lnTo>
                        <a:pt x="40" y="0"/>
                      </a:lnTo>
                      <a:lnTo>
                        <a:pt x="44" y="0"/>
                      </a:lnTo>
                      <a:lnTo>
                        <a:pt x="57" y="8"/>
                      </a:lnTo>
                      <a:lnTo>
                        <a:pt x="62" y="12"/>
                      </a:lnTo>
                      <a:lnTo>
                        <a:pt x="65" y="9"/>
                      </a:lnTo>
                      <a:lnTo>
                        <a:pt x="74" y="16"/>
                      </a:lnTo>
                      <a:lnTo>
                        <a:pt x="81" y="16"/>
                      </a:lnTo>
                      <a:lnTo>
                        <a:pt x="88" y="21"/>
                      </a:lnTo>
                      <a:lnTo>
                        <a:pt x="95" y="22"/>
                      </a:lnTo>
                      <a:lnTo>
                        <a:pt x="95" y="29"/>
                      </a:lnTo>
                      <a:lnTo>
                        <a:pt x="112" y="29"/>
                      </a:lnTo>
                      <a:lnTo>
                        <a:pt x="117" y="34"/>
                      </a:lnTo>
                      <a:lnTo>
                        <a:pt x="127" y="34"/>
                      </a:lnTo>
                      <a:lnTo>
                        <a:pt x="134" y="43"/>
                      </a:lnTo>
                      <a:lnTo>
                        <a:pt x="130" y="43"/>
                      </a:lnTo>
                      <a:lnTo>
                        <a:pt x="127" y="40"/>
                      </a:lnTo>
                      <a:lnTo>
                        <a:pt x="126" y="39"/>
                      </a:lnTo>
                      <a:lnTo>
                        <a:pt x="117" y="40"/>
                      </a:lnTo>
                      <a:lnTo>
                        <a:pt x="112" y="43"/>
                      </a:lnTo>
                      <a:lnTo>
                        <a:pt x="107" y="43"/>
                      </a:lnTo>
                      <a:lnTo>
                        <a:pt x="94" y="43"/>
                      </a:lnTo>
                      <a:lnTo>
                        <a:pt x="88" y="43"/>
                      </a:lnTo>
                      <a:lnTo>
                        <a:pt x="88" y="39"/>
                      </a:lnTo>
                      <a:lnTo>
                        <a:pt x="74" y="29"/>
                      </a:lnTo>
                      <a:lnTo>
                        <a:pt x="74" y="22"/>
                      </a:lnTo>
                      <a:lnTo>
                        <a:pt x="62" y="22"/>
                      </a:lnTo>
                      <a:lnTo>
                        <a:pt x="56" y="21"/>
                      </a:lnTo>
                      <a:lnTo>
                        <a:pt x="52" y="22"/>
                      </a:lnTo>
                      <a:lnTo>
                        <a:pt x="48" y="18"/>
                      </a:lnTo>
                      <a:lnTo>
                        <a:pt x="44" y="18"/>
                      </a:lnTo>
                      <a:lnTo>
                        <a:pt x="44" y="10"/>
                      </a:lnTo>
                      <a:lnTo>
                        <a:pt x="40" y="8"/>
                      </a:lnTo>
                      <a:lnTo>
                        <a:pt x="29" y="9"/>
                      </a:lnTo>
                      <a:lnTo>
                        <a:pt x="21" y="18"/>
                      </a:lnTo>
                      <a:lnTo>
                        <a:pt x="12" y="21"/>
                      </a:lnTo>
                      <a:lnTo>
                        <a:pt x="0" y="22"/>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2" name="Google Shape;702;p29"/>
                <p:cNvSpPr/>
                <p:nvPr/>
              </p:nvSpPr>
              <p:spPr>
                <a:xfrm>
                  <a:off x="456" y="1342"/>
                  <a:ext cx="21" cy="9"/>
                </a:xfrm>
                <a:custGeom>
                  <a:rect b="b" l="l" r="r" t="t"/>
                  <a:pathLst>
                    <a:path extrusionOk="0" h="37" w="85">
                      <a:moveTo>
                        <a:pt x="0" y="29"/>
                      </a:moveTo>
                      <a:lnTo>
                        <a:pt x="8" y="30"/>
                      </a:lnTo>
                      <a:lnTo>
                        <a:pt x="24" y="29"/>
                      </a:lnTo>
                      <a:lnTo>
                        <a:pt x="34" y="35"/>
                      </a:lnTo>
                      <a:lnTo>
                        <a:pt x="42" y="37"/>
                      </a:lnTo>
                      <a:lnTo>
                        <a:pt x="50" y="29"/>
                      </a:lnTo>
                      <a:lnTo>
                        <a:pt x="46" y="25"/>
                      </a:lnTo>
                      <a:lnTo>
                        <a:pt x="51" y="24"/>
                      </a:lnTo>
                      <a:lnTo>
                        <a:pt x="63" y="29"/>
                      </a:lnTo>
                      <a:lnTo>
                        <a:pt x="71" y="29"/>
                      </a:lnTo>
                      <a:lnTo>
                        <a:pt x="71" y="24"/>
                      </a:lnTo>
                      <a:lnTo>
                        <a:pt x="76" y="24"/>
                      </a:lnTo>
                      <a:lnTo>
                        <a:pt x="85" y="19"/>
                      </a:lnTo>
                      <a:lnTo>
                        <a:pt x="77" y="19"/>
                      </a:lnTo>
                      <a:lnTo>
                        <a:pt x="77" y="11"/>
                      </a:lnTo>
                      <a:lnTo>
                        <a:pt x="77" y="4"/>
                      </a:lnTo>
                      <a:lnTo>
                        <a:pt x="68" y="3"/>
                      </a:lnTo>
                      <a:lnTo>
                        <a:pt x="59" y="4"/>
                      </a:lnTo>
                      <a:lnTo>
                        <a:pt x="50" y="4"/>
                      </a:lnTo>
                      <a:lnTo>
                        <a:pt x="39" y="3"/>
                      </a:lnTo>
                      <a:lnTo>
                        <a:pt x="29" y="0"/>
                      </a:lnTo>
                      <a:lnTo>
                        <a:pt x="24" y="3"/>
                      </a:lnTo>
                      <a:lnTo>
                        <a:pt x="24" y="11"/>
                      </a:lnTo>
                      <a:lnTo>
                        <a:pt x="16" y="11"/>
                      </a:lnTo>
                      <a:lnTo>
                        <a:pt x="12" y="19"/>
                      </a:lnTo>
                      <a:lnTo>
                        <a:pt x="8" y="21"/>
                      </a:lnTo>
                      <a:lnTo>
                        <a:pt x="0" y="29"/>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3" name="Google Shape;703;p29"/>
                <p:cNvSpPr/>
                <p:nvPr/>
              </p:nvSpPr>
              <p:spPr>
                <a:xfrm>
                  <a:off x="443" y="1369"/>
                  <a:ext cx="135" cy="199"/>
                </a:xfrm>
                <a:custGeom>
                  <a:rect b="b" l="l" r="r" t="t"/>
                  <a:pathLst>
                    <a:path extrusionOk="0" h="794" w="539">
                      <a:moveTo>
                        <a:pt x="42" y="34"/>
                      </a:moveTo>
                      <a:lnTo>
                        <a:pt x="47" y="26"/>
                      </a:lnTo>
                      <a:lnTo>
                        <a:pt x="61" y="13"/>
                      </a:lnTo>
                      <a:lnTo>
                        <a:pt x="81" y="4"/>
                      </a:lnTo>
                      <a:lnTo>
                        <a:pt x="92" y="0"/>
                      </a:lnTo>
                      <a:lnTo>
                        <a:pt x="100" y="1"/>
                      </a:lnTo>
                      <a:lnTo>
                        <a:pt x="99" y="8"/>
                      </a:lnTo>
                      <a:lnTo>
                        <a:pt x="87" y="14"/>
                      </a:lnTo>
                      <a:lnTo>
                        <a:pt x="83" y="27"/>
                      </a:lnTo>
                      <a:lnTo>
                        <a:pt x="87" y="36"/>
                      </a:lnTo>
                      <a:lnTo>
                        <a:pt x="95" y="36"/>
                      </a:lnTo>
                      <a:lnTo>
                        <a:pt x="100" y="26"/>
                      </a:lnTo>
                      <a:lnTo>
                        <a:pt x="104" y="14"/>
                      </a:lnTo>
                      <a:lnTo>
                        <a:pt x="112" y="16"/>
                      </a:lnTo>
                      <a:lnTo>
                        <a:pt x="118" y="24"/>
                      </a:lnTo>
                      <a:lnTo>
                        <a:pt x="130" y="22"/>
                      </a:lnTo>
                      <a:lnTo>
                        <a:pt x="140" y="27"/>
                      </a:lnTo>
                      <a:lnTo>
                        <a:pt x="144" y="32"/>
                      </a:lnTo>
                      <a:lnTo>
                        <a:pt x="162" y="31"/>
                      </a:lnTo>
                      <a:lnTo>
                        <a:pt x="201" y="27"/>
                      </a:lnTo>
                      <a:lnTo>
                        <a:pt x="217" y="49"/>
                      </a:lnTo>
                      <a:lnTo>
                        <a:pt x="240" y="57"/>
                      </a:lnTo>
                      <a:lnTo>
                        <a:pt x="239" y="66"/>
                      </a:lnTo>
                      <a:lnTo>
                        <a:pt x="252" y="62"/>
                      </a:lnTo>
                      <a:lnTo>
                        <a:pt x="262" y="62"/>
                      </a:lnTo>
                      <a:lnTo>
                        <a:pt x="275" y="71"/>
                      </a:lnTo>
                      <a:lnTo>
                        <a:pt x="293" y="69"/>
                      </a:lnTo>
                      <a:lnTo>
                        <a:pt x="309" y="71"/>
                      </a:lnTo>
                      <a:lnTo>
                        <a:pt x="330" y="88"/>
                      </a:lnTo>
                      <a:lnTo>
                        <a:pt x="357" y="109"/>
                      </a:lnTo>
                      <a:lnTo>
                        <a:pt x="369" y="135"/>
                      </a:lnTo>
                      <a:lnTo>
                        <a:pt x="358" y="151"/>
                      </a:lnTo>
                      <a:lnTo>
                        <a:pt x="391" y="156"/>
                      </a:lnTo>
                      <a:lnTo>
                        <a:pt x="440" y="167"/>
                      </a:lnTo>
                      <a:lnTo>
                        <a:pt x="492" y="176"/>
                      </a:lnTo>
                      <a:lnTo>
                        <a:pt x="523" y="197"/>
                      </a:lnTo>
                      <a:lnTo>
                        <a:pt x="539" y="216"/>
                      </a:lnTo>
                      <a:lnTo>
                        <a:pt x="539" y="241"/>
                      </a:lnTo>
                      <a:lnTo>
                        <a:pt x="526" y="262"/>
                      </a:lnTo>
                      <a:lnTo>
                        <a:pt x="512" y="274"/>
                      </a:lnTo>
                      <a:lnTo>
                        <a:pt x="501" y="284"/>
                      </a:lnTo>
                      <a:lnTo>
                        <a:pt x="492" y="301"/>
                      </a:lnTo>
                      <a:lnTo>
                        <a:pt x="491" y="314"/>
                      </a:lnTo>
                      <a:lnTo>
                        <a:pt x="492" y="331"/>
                      </a:lnTo>
                      <a:lnTo>
                        <a:pt x="486" y="351"/>
                      </a:lnTo>
                      <a:lnTo>
                        <a:pt x="480" y="355"/>
                      </a:lnTo>
                      <a:lnTo>
                        <a:pt x="475" y="366"/>
                      </a:lnTo>
                      <a:lnTo>
                        <a:pt x="465" y="374"/>
                      </a:lnTo>
                      <a:lnTo>
                        <a:pt x="464" y="383"/>
                      </a:lnTo>
                      <a:lnTo>
                        <a:pt x="453" y="392"/>
                      </a:lnTo>
                      <a:lnTo>
                        <a:pt x="435" y="409"/>
                      </a:lnTo>
                      <a:lnTo>
                        <a:pt x="418" y="417"/>
                      </a:lnTo>
                      <a:lnTo>
                        <a:pt x="409" y="414"/>
                      </a:lnTo>
                      <a:lnTo>
                        <a:pt x="388" y="426"/>
                      </a:lnTo>
                      <a:lnTo>
                        <a:pt x="370" y="443"/>
                      </a:lnTo>
                      <a:lnTo>
                        <a:pt x="363" y="453"/>
                      </a:lnTo>
                      <a:lnTo>
                        <a:pt x="363" y="462"/>
                      </a:lnTo>
                      <a:lnTo>
                        <a:pt x="370" y="474"/>
                      </a:lnTo>
                      <a:lnTo>
                        <a:pt x="358" y="486"/>
                      </a:lnTo>
                      <a:lnTo>
                        <a:pt x="358" y="495"/>
                      </a:lnTo>
                      <a:lnTo>
                        <a:pt x="344" y="508"/>
                      </a:lnTo>
                      <a:lnTo>
                        <a:pt x="334" y="513"/>
                      </a:lnTo>
                      <a:lnTo>
                        <a:pt x="323" y="525"/>
                      </a:lnTo>
                      <a:lnTo>
                        <a:pt x="320" y="538"/>
                      </a:lnTo>
                      <a:lnTo>
                        <a:pt x="305" y="552"/>
                      </a:lnTo>
                      <a:lnTo>
                        <a:pt x="301" y="549"/>
                      </a:lnTo>
                      <a:lnTo>
                        <a:pt x="291" y="549"/>
                      </a:lnTo>
                      <a:lnTo>
                        <a:pt x="276" y="555"/>
                      </a:lnTo>
                      <a:lnTo>
                        <a:pt x="287" y="561"/>
                      </a:lnTo>
                      <a:lnTo>
                        <a:pt x="287" y="574"/>
                      </a:lnTo>
                      <a:lnTo>
                        <a:pt x="287" y="583"/>
                      </a:lnTo>
                      <a:lnTo>
                        <a:pt x="280" y="591"/>
                      </a:lnTo>
                      <a:lnTo>
                        <a:pt x="262" y="595"/>
                      </a:lnTo>
                      <a:lnTo>
                        <a:pt x="248" y="599"/>
                      </a:lnTo>
                      <a:lnTo>
                        <a:pt x="241" y="605"/>
                      </a:lnTo>
                      <a:lnTo>
                        <a:pt x="241" y="618"/>
                      </a:lnTo>
                      <a:lnTo>
                        <a:pt x="227" y="620"/>
                      </a:lnTo>
                      <a:lnTo>
                        <a:pt x="214" y="618"/>
                      </a:lnTo>
                      <a:lnTo>
                        <a:pt x="210" y="625"/>
                      </a:lnTo>
                      <a:lnTo>
                        <a:pt x="217" y="631"/>
                      </a:lnTo>
                      <a:lnTo>
                        <a:pt x="214" y="648"/>
                      </a:lnTo>
                      <a:lnTo>
                        <a:pt x="206" y="665"/>
                      </a:lnTo>
                      <a:lnTo>
                        <a:pt x="189" y="665"/>
                      </a:lnTo>
                      <a:lnTo>
                        <a:pt x="183" y="673"/>
                      </a:lnTo>
                      <a:lnTo>
                        <a:pt x="185" y="687"/>
                      </a:lnTo>
                      <a:lnTo>
                        <a:pt x="197" y="687"/>
                      </a:lnTo>
                      <a:lnTo>
                        <a:pt x="201" y="694"/>
                      </a:lnTo>
                      <a:lnTo>
                        <a:pt x="198" y="707"/>
                      </a:lnTo>
                      <a:lnTo>
                        <a:pt x="188" y="707"/>
                      </a:lnTo>
                      <a:lnTo>
                        <a:pt x="175" y="713"/>
                      </a:lnTo>
                      <a:lnTo>
                        <a:pt x="170" y="723"/>
                      </a:lnTo>
                      <a:lnTo>
                        <a:pt x="170" y="740"/>
                      </a:lnTo>
                      <a:lnTo>
                        <a:pt x="161" y="747"/>
                      </a:lnTo>
                      <a:lnTo>
                        <a:pt x="192" y="773"/>
                      </a:lnTo>
                      <a:lnTo>
                        <a:pt x="201" y="785"/>
                      </a:lnTo>
                      <a:lnTo>
                        <a:pt x="197" y="794"/>
                      </a:lnTo>
                      <a:lnTo>
                        <a:pt x="183" y="788"/>
                      </a:lnTo>
                      <a:lnTo>
                        <a:pt x="170" y="778"/>
                      </a:lnTo>
                      <a:lnTo>
                        <a:pt x="153" y="770"/>
                      </a:lnTo>
                      <a:lnTo>
                        <a:pt x="138" y="756"/>
                      </a:lnTo>
                      <a:lnTo>
                        <a:pt x="126" y="743"/>
                      </a:lnTo>
                      <a:lnTo>
                        <a:pt x="126" y="729"/>
                      </a:lnTo>
                      <a:lnTo>
                        <a:pt x="127" y="718"/>
                      </a:lnTo>
                      <a:lnTo>
                        <a:pt x="126" y="634"/>
                      </a:lnTo>
                      <a:lnTo>
                        <a:pt x="122" y="618"/>
                      </a:lnTo>
                      <a:lnTo>
                        <a:pt x="112" y="601"/>
                      </a:lnTo>
                      <a:lnTo>
                        <a:pt x="112" y="588"/>
                      </a:lnTo>
                      <a:lnTo>
                        <a:pt x="118" y="571"/>
                      </a:lnTo>
                      <a:lnTo>
                        <a:pt x="126" y="549"/>
                      </a:lnTo>
                      <a:lnTo>
                        <a:pt x="122" y="527"/>
                      </a:lnTo>
                      <a:lnTo>
                        <a:pt x="121" y="520"/>
                      </a:lnTo>
                      <a:lnTo>
                        <a:pt x="121" y="509"/>
                      </a:lnTo>
                      <a:lnTo>
                        <a:pt x="124" y="503"/>
                      </a:lnTo>
                      <a:lnTo>
                        <a:pt x="126" y="479"/>
                      </a:lnTo>
                      <a:lnTo>
                        <a:pt x="124" y="468"/>
                      </a:lnTo>
                      <a:lnTo>
                        <a:pt x="129" y="439"/>
                      </a:lnTo>
                      <a:lnTo>
                        <a:pt x="124" y="414"/>
                      </a:lnTo>
                      <a:lnTo>
                        <a:pt x="127" y="403"/>
                      </a:lnTo>
                      <a:lnTo>
                        <a:pt x="134" y="377"/>
                      </a:lnTo>
                      <a:lnTo>
                        <a:pt x="127" y="361"/>
                      </a:lnTo>
                      <a:lnTo>
                        <a:pt x="114" y="349"/>
                      </a:lnTo>
                      <a:lnTo>
                        <a:pt x="112" y="338"/>
                      </a:lnTo>
                      <a:lnTo>
                        <a:pt x="95" y="325"/>
                      </a:lnTo>
                      <a:lnTo>
                        <a:pt x="81" y="318"/>
                      </a:lnTo>
                      <a:lnTo>
                        <a:pt x="59" y="314"/>
                      </a:lnTo>
                      <a:lnTo>
                        <a:pt x="47" y="295"/>
                      </a:lnTo>
                      <a:lnTo>
                        <a:pt x="34" y="279"/>
                      </a:lnTo>
                      <a:lnTo>
                        <a:pt x="32" y="262"/>
                      </a:lnTo>
                      <a:lnTo>
                        <a:pt x="30" y="251"/>
                      </a:lnTo>
                      <a:lnTo>
                        <a:pt x="27" y="241"/>
                      </a:lnTo>
                      <a:lnTo>
                        <a:pt x="18" y="231"/>
                      </a:lnTo>
                      <a:lnTo>
                        <a:pt x="9" y="226"/>
                      </a:lnTo>
                      <a:lnTo>
                        <a:pt x="0" y="216"/>
                      </a:lnTo>
                      <a:lnTo>
                        <a:pt x="9" y="206"/>
                      </a:lnTo>
                      <a:lnTo>
                        <a:pt x="9" y="184"/>
                      </a:lnTo>
                      <a:lnTo>
                        <a:pt x="5" y="173"/>
                      </a:lnTo>
                      <a:lnTo>
                        <a:pt x="0" y="160"/>
                      </a:lnTo>
                      <a:lnTo>
                        <a:pt x="5" y="144"/>
                      </a:lnTo>
                      <a:lnTo>
                        <a:pt x="26" y="101"/>
                      </a:lnTo>
                      <a:lnTo>
                        <a:pt x="27" y="84"/>
                      </a:lnTo>
                      <a:lnTo>
                        <a:pt x="39" y="66"/>
                      </a:lnTo>
                      <a:lnTo>
                        <a:pt x="39" y="54"/>
                      </a:lnTo>
                      <a:lnTo>
                        <a:pt x="42" y="34"/>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04" name="Google Shape;704;p29"/>
              <p:cNvGrpSpPr/>
              <p:nvPr/>
            </p:nvGrpSpPr>
            <p:grpSpPr>
              <a:xfrm>
                <a:off x="1079" y="833"/>
                <a:ext cx="466" cy="595"/>
                <a:chOff x="482" y="1323"/>
                <a:chExt cx="466" cy="595"/>
              </a:xfrm>
            </p:grpSpPr>
            <p:sp>
              <p:nvSpPr>
                <p:cNvPr id="705" name="Google Shape;705;p29"/>
                <p:cNvSpPr/>
                <p:nvPr/>
              </p:nvSpPr>
              <p:spPr>
                <a:xfrm>
                  <a:off x="482" y="1323"/>
                  <a:ext cx="289" cy="595"/>
                </a:xfrm>
                <a:custGeom>
                  <a:rect b="b" l="l" r="r" t="t"/>
                  <a:pathLst>
                    <a:path extrusionOk="0" h="2379" w="1156">
                      <a:moveTo>
                        <a:pt x="440" y="73"/>
                      </a:moveTo>
                      <a:lnTo>
                        <a:pt x="396" y="99"/>
                      </a:lnTo>
                      <a:lnTo>
                        <a:pt x="350" y="139"/>
                      </a:lnTo>
                      <a:lnTo>
                        <a:pt x="338" y="165"/>
                      </a:lnTo>
                      <a:lnTo>
                        <a:pt x="357" y="220"/>
                      </a:lnTo>
                      <a:lnTo>
                        <a:pt x="357" y="253"/>
                      </a:lnTo>
                      <a:lnTo>
                        <a:pt x="389" y="305"/>
                      </a:lnTo>
                      <a:lnTo>
                        <a:pt x="420" y="321"/>
                      </a:lnTo>
                      <a:lnTo>
                        <a:pt x="411" y="362"/>
                      </a:lnTo>
                      <a:lnTo>
                        <a:pt x="377" y="396"/>
                      </a:lnTo>
                      <a:lnTo>
                        <a:pt x="195" y="462"/>
                      </a:lnTo>
                      <a:lnTo>
                        <a:pt x="0" y="793"/>
                      </a:lnTo>
                      <a:lnTo>
                        <a:pt x="215" y="1050"/>
                      </a:lnTo>
                      <a:lnTo>
                        <a:pt x="284" y="924"/>
                      </a:lnTo>
                      <a:lnTo>
                        <a:pt x="227" y="871"/>
                      </a:lnTo>
                      <a:lnTo>
                        <a:pt x="193" y="824"/>
                      </a:lnTo>
                      <a:lnTo>
                        <a:pt x="171" y="786"/>
                      </a:lnTo>
                      <a:lnTo>
                        <a:pt x="233" y="719"/>
                      </a:lnTo>
                      <a:lnTo>
                        <a:pt x="328" y="911"/>
                      </a:lnTo>
                      <a:lnTo>
                        <a:pt x="285" y="923"/>
                      </a:lnTo>
                      <a:lnTo>
                        <a:pt x="238" y="1008"/>
                      </a:lnTo>
                      <a:lnTo>
                        <a:pt x="305" y="1047"/>
                      </a:lnTo>
                      <a:lnTo>
                        <a:pt x="266" y="1362"/>
                      </a:lnTo>
                      <a:lnTo>
                        <a:pt x="295" y="1362"/>
                      </a:lnTo>
                      <a:lnTo>
                        <a:pt x="267" y="1726"/>
                      </a:lnTo>
                      <a:lnTo>
                        <a:pt x="255" y="1896"/>
                      </a:lnTo>
                      <a:lnTo>
                        <a:pt x="266" y="2284"/>
                      </a:lnTo>
                      <a:lnTo>
                        <a:pt x="301" y="2294"/>
                      </a:lnTo>
                      <a:lnTo>
                        <a:pt x="305" y="2350"/>
                      </a:lnTo>
                      <a:lnTo>
                        <a:pt x="327" y="2362"/>
                      </a:lnTo>
                      <a:lnTo>
                        <a:pt x="368" y="2368"/>
                      </a:lnTo>
                      <a:lnTo>
                        <a:pt x="410" y="2359"/>
                      </a:lnTo>
                      <a:lnTo>
                        <a:pt x="436" y="2341"/>
                      </a:lnTo>
                      <a:lnTo>
                        <a:pt x="440" y="2286"/>
                      </a:lnTo>
                      <a:lnTo>
                        <a:pt x="472" y="2265"/>
                      </a:lnTo>
                      <a:lnTo>
                        <a:pt x="472" y="1925"/>
                      </a:lnTo>
                      <a:lnTo>
                        <a:pt x="498" y="1603"/>
                      </a:lnTo>
                      <a:lnTo>
                        <a:pt x="540" y="1390"/>
                      </a:lnTo>
                      <a:lnTo>
                        <a:pt x="570" y="1388"/>
                      </a:lnTo>
                      <a:lnTo>
                        <a:pt x="622" y="1691"/>
                      </a:lnTo>
                      <a:lnTo>
                        <a:pt x="642" y="1733"/>
                      </a:lnTo>
                      <a:lnTo>
                        <a:pt x="669" y="2021"/>
                      </a:lnTo>
                      <a:lnTo>
                        <a:pt x="710" y="2268"/>
                      </a:lnTo>
                      <a:lnTo>
                        <a:pt x="734" y="2289"/>
                      </a:lnTo>
                      <a:lnTo>
                        <a:pt x="736" y="2362"/>
                      </a:lnTo>
                      <a:lnTo>
                        <a:pt x="754" y="2379"/>
                      </a:lnTo>
                      <a:lnTo>
                        <a:pt x="779" y="2377"/>
                      </a:lnTo>
                      <a:lnTo>
                        <a:pt x="809" y="2379"/>
                      </a:lnTo>
                      <a:lnTo>
                        <a:pt x="854" y="2357"/>
                      </a:lnTo>
                      <a:lnTo>
                        <a:pt x="896" y="2332"/>
                      </a:lnTo>
                      <a:lnTo>
                        <a:pt x="945" y="2319"/>
                      </a:lnTo>
                      <a:lnTo>
                        <a:pt x="1017" y="2262"/>
                      </a:lnTo>
                      <a:lnTo>
                        <a:pt x="1022" y="2238"/>
                      </a:lnTo>
                      <a:lnTo>
                        <a:pt x="1001" y="2224"/>
                      </a:lnTo>
                      <a:lnTo>
                        <a:pt x="914" y="2233"/>
                      </a:lnTo>
                      <a:lnTo>
                        <a:pt x="927" y="2219"/>
                      </a:lnTo>
                      <a:lnTo>
                        <a:pt x="823" y="1760"/>
                      </a:lnTo>
                      <a:lnTo>
                        <a:pt x="834" y="1708"/>
                      </a:lnTo>
                      <a:lnTo>
                        <a:pt x="823" y="1638"/>
                      </a:lnTo>
                      <a:lnTo>
                        <a:pt x="805" y="1343"/>
                      </a:lnTo>
                      <a:lnTo>
                        <a:pt x="837" y="1291"/>
                      </a:lnTo>
                      <a:lnTo>
                        <a:pt x="745" y="924"/>
                      </a:lnTo>
                      <a:lnTo>
                        <a:pt x="745" y="799"/>
                      </a:lnTo>
                      <a:lnTo>
                        <a:pt x="775" y="576"/>
                      </a:lnTo>
                      <a:lnTo>
                        <a:pt x="878" y="544"/>
                      </a:lnTo>
                      <a:lnTo>
                        <a:pt x="969" y="492"/>
                      </a:lnTo>
                      <a:lnTo>
                        <a:pt x="992" y="457"/>
                      </a:lnTo>
                      <a:lnTo>
                        <a:pt x="1086" y="286"/>
                      </a:lnTo>
                      <a:lnTo>
                        <a:pt x="1061" y="235"/>
                      </a:lnTo>
                      <a:lnTo>
                        <a:pt x="1075" y="230"/>
                      </a:lnTo>
                      <a:lnTo>
                        <a:pt x="1092" y="220"/>
                      </a:lnTo>
                      <a:lnTo>
                        <a:pt x="1110" y="195"/>
                      </a:lnTo>
                      <a:lnTo>
                        <a:pt x="1122" y="170"/>
                      </a:lnTo>
                      <a:lnTo>
                        <a:pt x="1121" y="153"/>
                      </a:lnTo>
                      <a:lnTo>
                        <a:pt x="1132" y="123"/>
                      </a:lnTo>
                      <a:lnTo>
                        <a:pt x="1125" y="112"/>
                      </a:lnTo>
                      <a:lnTo>
                        <a:pt x="1129" y="88"/>
                      </a:lnTo>
                      <a:lnTo>
                        <a:pt x="1122" y="72"/>
                      </a:lnTo>
                      <a:lnTo>
                        <a:pt x="1143" y="26"/>
                      </a:lnTo>
                      <a:lnTo>
                        <a:pt x="1156" y="4"/>
                      </a:lnTo>
                      <a:lnTo>
                        <a:pt x="1147" y="0"/>
                      </a:lnTo>
                      <a:lnTo>
                        <a:pt x="1135" y="12"/>
                      </a:lnTo>
                      <a:lnTo>
                        <a:pt x="1122" y="34"/>
                      </a:lnTo>
                      <a:lnTo>
                        <a:pt x="1100" y="65"/>
                      </a:lnTo>
                      <a:lnTo>
                        <a:pt x="1074" y="110"/>
                      </a:lnTo>
                      <a:lnTo>
                        <a:pt x="1049" y="116"/>
                      </a:lnTo>
                      <a:lnTo>
                        <a:pt x="1045" y="94"/>
                      </a:lnTo>
                      <a:lnTo>
                        <a:pt x="1044" y="73"/>
                      </a:lnTo>
                      <a:lnTo>
                        <a:pt x="1039" y="57"/>
                      </a:lnTo>
                      <a:lnTo>
                        <a:pt x="1026" y="51"/>
                      </a:lnTo>
                      <a:lnTo>
                        <a:pt x="1031" y="78"/>
                      </a:lnTo>
                      <a:lnTo>
                        <a:pt x="1005" y="125"/>
                      </a:lnTo>
                      <a:lnTo>
                        <a:pt x="997" y="207"/>
                      </a:lnTo>
                      <a:lnTo>
                        <a:pt x="988" y="196"/>
                      </a:lnTo>
                      <a:lnTo>
                        <a:pt x="932" y="327"/>
                      </a:lnTo>
                      <a:lnTo>
                        <a:pt x="904" y="359"/>
                      </a:lnTo>
                      <a:lnTo>
                        <a:pt x="908" y="370"/>
                      </a:lnTo>
                      <a:lnTo>
                        <a:pt x="892" y="362"/>
                      </a:lnTo>
                      <a:lnTo>
                        <a:pt x="858" y="378"/>
                      </a:lnTo>
                      <a:lnTo>
                        <a:pt x="732" y="389"/>
                      </a:lnTo>
                      <a:lnTo>
                        <a:pt x="620" y="378"/>
                      </a:lnTo>
                      <a:lnTo>
                        <a:pt x="604" y="390"/>
                      </a:lnTo>
                      <a:lnTo>
                        <a:pt x="574" y="368"/>
                      </a:lnTo>
                      <a:lnTo>
                        <a:pt x="609" y="272"/>
                      </a:lnTo>
                      <a:lnTo>
                        <a:pt x="602" y="235"/>
                      </a:lnTo>
                      <a:lnTo>
                        <a:pt x="613" y="207"/>
                      </a:lnTo>
                      <a:lnTo>
                        <a:pt x="613" y="166"/>
                      </a:lnTo>
                      <a:lnTo>
                        <a:pt x="637" y="152"/>
                      </a:lnTo>
                      <a:lnTo>
                        <a:pt x="623" y="151"/>
                      </a:lnTo>
                      <a:lnTo>
                        <a:pt x="636" y="140"/>
                      </a:lnTo>
                      <a:lnTo>
                        <a:pt x="593" y="123"/>
                      </a:lnTo>
                      <a:lnTo>
                        <a:pt x="558" y="92"/>
                      </a:lnTo>
                      <a:lnTo>
                        <a:pt x="522" y="83"/>
                      </a:lnTo>
                      <a:lnTo>
                        <a:pt x="479" y="64"/>
                      </a:lnTo>
                      <a:lnTo>
                        <a:pt x="440" y="73"/>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06" name="Google Shape;706;p29"/>
                <p:cNvGrpSpPr/>
                <p:nvPr/>
              </p:nvGrpSpPr>
              <p:grpSpPr>
                <a:xfrm>
                  <a:off x="749" y="1328"/>
                  <a:ext cx="199" cy="577"/>
                  <a:chOff x="749" y="1328"/>
                  <a:chExt cx="199" cy="577"/>
                </a:xfrm>
              </p:grpSpPr>
              <p:sp>
                <p:nvSpPr>
                  <p:cNvPr id="707" name="Google Shape;707;p29"/>
                  <p:cNvSpPr/>
                  <p:nvPr/>
                </p:nvSpPr>
                <p:spPr>
                  <a:xfrm>
                    <a:off x="749" y="1328"/>
                    <a:ext cx="199" cy="577"/>
                  </a:xfrm>
                  <a:custGeom>
                    <a:rect b="b" l="l" r="r" t="t"/>
                    <a:pathLst>
                      <a:path extrusionOk="0" h="2305" w="794">
                        <a:moveTo>
                          <a:pt x="196" y="88"/>
                        </a:moveTo>
                        <a:lnTo>
                          <a:pt x="222" y="42"/>
                        </a:lnTo>
                        <a:lnTo>
                          <a:pt x="282" y="23"/>
                        </a:lnTo>
                        <a:lnTo>
                          <a:pt x="338" y="1"/>
                        </a:lnTo>
                        <a:lnTo>
                          <a:pt x="371" y="0"/>
                        </a:lnTo>
                        <a:lnTo>
                          <a:pt x="409" y="16"/>
                        </a:lnTo>
                        <a:lnTo>
                          <a:pt x="423" y="25"/>
                        </a:lnTo>
                        <a:lnTo>
                          <a:pt x="486" y="77"/>
                        </a:lnTo>
                        <a:lnTo>
                          <a:pt x="503" y="137"/>
                        </a:lnTo>
                        <a:lnTo>
                          <a:pt x="469" y="209"/>
                        </a:lnTo>
                        <a:lnTo>
                          <a:pt x="469" y="229"/>
                        </a:lnTo>
                        <a:lnTo>
                          <a:pt x="477" y="221"/>
                        </a:lnTo>
                        <a:lnTo>
                          <a:pt x="491" y="243"/>
                        </a:lnTo>
                        <a:lnTo>
                          <a:pt x="501" y="233"/>
                        </a:lnTo>
                        <a:lnTo>
                          <a:pt x="521" y="282"/>
                        </a:lnTo>
                        <a:lnTo>
                          <a:pt x="633" y="350"/>
                        </a:lnTo>
                        <a:lnTo>
                          <a:pt x="646" y="364"/>
                        </a:lnTo>
                        <a:lnTo>
                          <a:pt x="707" y="526"/>
                        </a:lnTo>
                        <a:lnTo>
                          <a:pt x="794" y="737"/>
                        </a:lnTo>
                        <a:lnTo>
                          <a:pt x="794" y="769"/>
                        </a:lnTo>
                        <a:lnTo>
                          <a:pt x="653" y="919"/>
                        </a:lnTo>
                        <a:lnTo>
                          <a:pt x="733" y="1199"/>
                        </a:lnTo>
                        <a:lnTo>
                          <a:pt x="612" y="1293"/>
                        </a:lnTo>
                        <a:lnTo>
                          <a:pt x="616" y="1587"/>
                        </a:lnTo>
                        <a:lnTo>
                          <a:pt x="641" y="1903"/>
                        </a:lnTo>
                        <a:lnTo>
                          <a:pt x="623" y="2080"/>
                        </a:lnTo>
                        <a:lnTo>
                          <a:pt x="621" y="2211"/>
                        </a:lnTo>
                        <a:lnTo>
                          <a:pt x="575" y="2229"/>
                        </a:lnTo>
                        <a:lnTo>
                          <a:pt x="534" y="2225"/>
                        </a:lnTo>
                        <a:lnTo>
                          <a:pt x="501" y="2211"/>
                        </a:lnTo>
                        <a:lnTo>
                          <a:pt x="455" y="2211"/>
                        </a:lnTo>
                        <a:lnTo>
                          <a:pt x="402" y="2215"/>
                        </a:lnTo>
                        <a:lnTo>
                          <a:pt x="381" y="2207"/>
                        </a:lnTo>
                        <a:lnTo>
                          <a:pt x="365" y="2292"/>
                        </a:lnTo>
                        <a:lnTo>
                          <a:pt x="264" y="2298"/>
                        </a:lnTo>
                        <a:lnTo>
                          <a:pt x="242" y="2288"/>
                        </a:lnTo>
                        <a:lnTo>
                          <a:pt x="177" y="2298"/>
                        </a:lnTo>
                        <a:lnTo>
                          <a:pt x="55" y="2305"/>
                        </a:lnTo>
                        <a:lnTo>
                          <a:pt x="0" y="2293"/>
                        </a:lnTo>
                        <a:lnTo>
                          <a:pt x="0" y="2256"/>
                        </a:lnTo>
                        <a:lnTo>
                          <a:pt x="116" y="2219"/>
                        </a:lnTo>
                        <a:lnTo>
                          <a:pt x="164" y="2172"/>
                        </a:lnTo>
                        <a:lnTo>
                          <a:pt x="186" y="1903"/>
                        </a:lnTo>
                        <a:lnTo>
                          <a:pt x="206" y="1665"/>
                        </a:lnTo>
                        <a:lnTo>
                          <a:pt x="185" y="1595"/>
                        </a:lnTo>
                        <a:lnTo>
                          <a:pt x="211" y="1362"/>
                        </a:lnTo>
                        <a:lnTo>
                          <a:pt x="235" y="1160"/>
                        </a:lnTo>
                        <a:lnTo>
                          <a:pt x="224" y="1093"/>
                        </a:lnTo>
                        <a:lnTo>
                          <a:pt x="216" y="1037"/>
                        </a:lnTo>
                        <a:lnTo>
                          <a:pt x="226" y="919"/>
                        </a:lnTo>
                        <a:lnTo>
                          <a:pt x="216" y="893"/>
                        </a:lnTo>
                        <a:lnTo>
                          <a:pt x="216" y="808"/>
                        </a:lnTo>
                        <a:lnTo>
                          <a:pt x="216" y="732"/>
                        </a:lnTo>
                        <a:lnTo>
                          <a:pt x="282" y="473"/>
                        </a:lnTo>
                        <a:lnTo>
                          <a:pt x="303" y="437"/>
                        </a:lnTo>
                        <a:lnTo>
                          <a:pt x="317" y="394"/>
                        </a:lnTo>
                        <a:lnTo>
                          <a:pt x="317" y="373"/>
                        </a:lnTo>
                        <a:lnTo>
                          <a:pt x="339" y="325"/>
                        </a:lnTo>
                        <a:lnTo>
                          <a:pt x="351" y="318"/>
                        </a:lnTo>
                        <a:lnTo>
                          <a:pt x="338" y="307"/>
                        </a:lnTo>
                        <a:lnTo>
                          <a:pt x="276" y="315"/>
                        </a:lnTo>
                        <a:lnTo>
                          <a:pt x="265" y="305"/>
                        </a:lnTo>
                        <a:lnTo>
                          <a:pt x="259" y="283"/>
                        </a:lnTo>
                        <a:lnTo>
                          <a:pt x="250" y="274"/>
                        </a:lnTo>
                        <a:lnTo>
                          <a:pt x="246" y="264"/>
                        </a:lnTo>
                        <a:lnTo>
                          <a:pt x="246" y="248"/>
                        </a:lnTo>
                        <a:lnTo>
                          <a:pt x="244" y="238"/>
                        </a:lnTo>
                        <a:lnTo>
                          <a:pt x="216" y="233"/>
                        </a:lnTo>
                        <a:lnTo>
                          <a:pt x="233" y="178"/>
                        </a:lnTo>
                        <a:lnTo>
                          <a:pt x="221" y="159"/>
                        </a:lnTo>
                        <a:lnTo>
                          <a:pt x="226" y="107"/>
                        </a:lnTo>
                        <a:lnTo>
                          <a:pt x="196" y="8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8" name="Google Shape;708;p29"/>
                  <p:cNvSpPr/>
                  <p:nvPr/>
                </p:nvSpPr>
                <p:spPr>
                  <a:xfrm>
                    <a:off x="803" y="1384"/>
                    <a:ext cx="70" cy="163"/>
                  </a:xfrm>
                  <a:custGeom>
                    <a:rect b="b" l="l" r="r" t="t"/>
                    <a:pathLst>
                      <a:path extrusionOk="0" h="651" w="280">
                        <a:moveTo>
                          <a:pt x="266" y="0"/>
                        </a:moveTo>
                        <a:lnTo>
                          <a:pt x="280" y="31"/>
                        </a:lnTo>
                        <a:lnTo>
                          <a:pt x="103" y="335"/>
                        </a:lnTo>
                        <a:lnTo>
                          <a:pt x="94" y="555"/>
                        </a:lnTo>
                        <a:lnTo>
                          <a:pt x="162" y="639"/>
                        </a:lnTo>
                        <a:lnTo>
                          <a:pt x="0" y="651"/>
                        </a:lnTo>
                        <a:lnTo>
                          <a:pt x="0" y="492"/>
                        </a:lnTo>
                        <a:lnTo>
                          <a:pt x="68" y="256"/>
                        </a:lnTo>
                        <a:lnTo>
                          <a:pt x="103" y="175"/>
                        </a:lnTo>
                        <a:lnTo>
                          <a:pt x="145" y="144"/>
                        </a:lnTo>
                        <a:lnTo>
                          <a:pt x="125" y="104"/>
                        </a:lnTo>
                        <a:lnTo>
                          <a:pt x="266"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9" name="Google Shape;709;p29"/>
                  <p:cNvSpPr/>
                  <p:nvPr/>
                </p:nvSpPr>
                <p:spPr>
                  <a:xfrm>
                    <a:off x="802" y="1411"/>
                    <a:ext cx="37" cy="103"/>
                  </a:xfrm>
                  <a:custGeom>
                    <a:rect b="b" l="l" r="r" t="t"/>
                    <a:pathLst>
                      <a:path extrusionOk="0" h="413" w="150">
                        <a:moveTo>
                          <a:pt x="127" y="0"/>
                        </a:moveTo>
                        <a:lnTo>
                          <a:pt x="150" y="38"/>
                        </a:lnTo>
                        <a:lnTo>
                          <a:pt x="117" y="66"/>
                        </a:lnTo>
                        <a:lnTo>
                          <a:pt x="39" y="400"/>
                        </a:lnTo>
                        <a:lnTo>
                          <a:pt x="11" y="413"/>
                        </a:lnTo>
                        <a:lnTo>
                          <a:pt x="0" y="387"/>
                        </a:lnTo>
                        <a:lnTo>
                          <a:pt x="71" y="149"/>
                        </a:lnTo>
                        <a:lnTo>
                          <a:pt x="85" y="118"/>
                        </a:lnTo>
                        <a:lnTo>
                          <a:pt x="109" y="66"/>
                        </a:lnTo>
                        <a:lnTo>
                          <a:pt x="106" y="45"/>
                        </a:lnTo>
                        <a:lnTo>
                          <a:pt x="127"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sp>
          <p:nvSpPr>
            <p:cNvPr id="710" name="Google Shape;710;p29"/>
            <p:cNvSpPr txBox="1"/>
            <p:nvPr/>
          </p:nvSpPr>
          <p:spPr>
            <a:xfrm>
              <a:off x="1389" y="417"/>
              <a:ext cx="913" cy="19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1400">
                  <a:solidFill>
                    <a:srgbClr val="CC0000"/>
                  </a:solidFill>
                  <a:latin typeface="Calibri"/>
                  <a:ea typeface="Calibri"/>
                  <a:cs typeface="Calibri"/>
                  <a:sym typeface="Calibri"/>
                </a:rPr>
                <a:t>Sala de Comando</a:t>
              </a:r>
              <a:endParaRPr sz="1800">
                <a:solidFill>
                  <a:srgbClr val="CC0000"/>
                </a:solidFill>
                <a:latin typeface="Calibri"/>
                <a:ea typeface="Calibri"/>
                <a:cs typeface="Calibri"/>
                <a:sym typeface="Calibri"/>
              </a:endParaRPr>
            </a:p>
          </p:txBody>
        </p:sp>
        <p:grpSp>
          <p:nvGrpSpPr>
            <p:cNvPr id="711" name="Google Shape;711;p29"/>
            <p:cNvGrpSpPr/>
            <p:nvPr/>
          </p:nvGrpSpPr>
          <p:grpSpPr>
            <a:xfrm>
              <a:off x="1904" y="652"/>
              <a:ext cx="929" cy="634"/>
              <a:chOff x="1904" y="652"/>
              <a:chExt cx="929" cy="634"/>
            </a:xfrm>
          </p:grpSpPr>
          <p:grpSp>
            <p:nvGrpSpPr>
              <p:cNvPr id="712" name="Google Shape;712;p29"/>
              <p:cNvGrpSpPr/>
              <p:nvPr/>
            </p:nvGrpSpPr>
            <p:grpSpPr>
              <a:xfrm>
                <a:off x="1904" y="674"/>
                <a:ext cx="315" cy="201"/>
                <a:chOff x="247" y="1958"/>
                <a:chExt cx="315" cy="201"/>
              </a:xfrm>
            </p:grpSpPr>
            <p:sp>
              <p:nvSpPr>
                <p:cNvPr id="713" name="Google Shape;713;p29"/>
                <p:cNvSpPr/>
                <p:nvPr/>
              </p:nvSpPr>
              <p:spPr>
                <a:xfrm>
                  <a:off x="247" y="1958"/>
                  <a:ext cx="277" cy="1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14" name="Google Shape;714;p29"/>
                <p:cNvSpPr/>
                <p:nvPr/>
              </p:nvSpPr>
              <p:spPr>
                <a:xfrm>
                  <a:off x="338" y="1965"/>
                  <a:ext cx="79" cy="165"/>
                </a:xfrm>
                <a:custGeom>
                  <a:rect b="b" l="l" r="r" t="t"/>
                  <a:pathLst>
                    <a:path extrusionOk="0" h="2317" w="1193">
                      <a:moveTo>
                        <a:pt x="768" y="74"/>
                      </a:moveTo>
                      <a:lnTo>
                        <a:pt x="762" y="115"/>
                      </a:lnTo>
                      <a:lnTo>
                        <a:pt x="767" y="169"/>
                      </a:lnTo>
                      <a:lnTo>
                        <a:pt x="753" y="210"/>
                      </a:lnTo>
                      <a:lnTo>
                        <a:pt x="761" y="243"/>
                      </a:lnTo>
                      <a:lnTo>
                        <a:pt x="740" y="292"/>
                      </a:lnTo>
                      <a:lnTo>
                        <a:pt x="733" y="338"/>
                      </a:lnTo>
                      <a:lnTo>
                        <a:pt x="748" y="380"/>
                      </a:lnTo>
                      <a:lnTo>
                        <a:pt x="783" y="419"/>
                      </a:lnTo>
                      <a:lnTo>
                        <a:pt x="797" y="425"/>
                      </a:lnTo>
                      <a:lnTo>
                        <a:pt x="828" y="446"/>
                      </a:lnTo>
                      <a:lnTo>
                        <a:pt x="842" y="493"/>
                      </a:lnTo>
                      <a:lnTo>
                        <a:pt x="867" y="500"/>
                      </a:lnTo>
                      <a:lnTo>
                        <a:pt x="891" y="527"/>
                      </a:lnTo>
                      <a:lnTo>
                        <a:pt x="844" y="605"/>
                      </a:lnTo>
                      <a:lnTo>
                        <a:pt x="804" y="689"/>
                      </a:lnTo>
                      <a:lnTo>
                        <a:pt x="825" y="730"/>
                      </a:lnTo>
                      <a:lnTo>
                        <a:pt x="949" y="955"/>
                      </a:lnTo>
                      <a:lnTo>
                        <a:pt x="936" y="969"/>
                      </a:lnTo>
                      <a:lnTo>
                        <a:pt x="907" y="982"/>
                      </a:lnTo>
                      <a:lnTo>
                        <a:pt x="907" y="1071"/>
                      </a:lnTo>
                      <a:lnTo>
                        <a:pt x="922" y="1106"/>
                      </a:lnTo>
                      <a:lnTo>
                        <a:pt x="913" y="1133"/>
                      </a:lnTo>
                      <a:lnTo>
                        <a:pt x="935" y="1173"/>
                      </a:lnTo>
                      <a:lnTo>
                        <a:pt x="971" y="1178"/>
                      </a:lnTo>
                      <a:lnTo>
                        <a:pt x="1000" y="1202"/>
                      </a:lnTo>
                      <a:lnTo>
                        <a:pt x="983" y="1246"/>
                      </a:lnTo>
                      <a:lnTo>
                        <a:pt x="1022" y="1274"/>
                      </a:lnTo>
                      <a:lnTo>
                        <a:pt x="1041" y="1301"/>
                      </a:lnTo>
                      <a:lnTo>
                        <a:pt x="1049" y="1350"/>
                      </a:lnTo>
                      <a:lnTo>
                        <a:pt x="1005" y="1424"/>
                      </a:lnTo>
                      <a:lnTo>
                        <a:pt x="1157" y="1527"/>
                      </a:lnTo>
                      <a:lnTo>
                        <a:pt x="1166" y="1560"/>
                      </a:lnTo>
                      <a:lnTo>
                        <a:pt x="1193" y="1592"/>
                      </a:lnTo>
                      <a:lnTo>
                        <a:pt x="1180" y="1660"/>
                      </a:lnTo>
                      <a:lnTo>
                        <a:pt x="1151" y="1724"/>
                      </a:lnTo>
                      <a:lnTo>
                        <a:pt x="1094" y="1785"/>
                      </a:lnTo>
                      <a:lnTo>
                        <a:pt x="1030" y="1905"/>
                      </a:lnTo>
                      <a:lnTo>
                        <a:pt x="907" y="2054"/>
                      </a:lnTo>
                      <a:lnTo>
                        <a:pt x="817" y="2171"/>
                      </a:lnTo>
                      <a:lnTo>
                        <a:pt x="790" y="2182"/>
                      </a:lnTo>
                      <a:lnTo>
                        <a:pt x="753" y="2156"/>
                      </a:lnTo>
                      <a:lnTo>
                        <a:pt x="723" y="2163"/>
                      </a:lnTo>
                      <a:lnTo>
                        <a:pt x="689" y="2183"/>
                      </a:lnTo>
                      <a:lnTo>
                        <a:pt x="644" y="2191"/>
                      </a:lnTo>
                      <a:lnTo>
                        <a:pt x="582" y="2225"/>
                      </a:lnTo>
                      <a:lnTo>
                        <a:pt x="552" y="2210"/>
                      </a:lnTo>
                      <a:lnTo>
                        <a:pt x="537" y="2239"/>
                      </a:lnTo>
                      <a:lnTo>
                        <a:pt x="517" y="2253"/>
                      </a:lnTo>
                      <a:lnTo>
                        <a:pt x="482" y="2252"/>
                      </a:lnTo>
                      <a:lnTo>
                        <a:pt x="459" y="2280"/>
                      </a:lnTo>
                      <a:lnTo>
                        <a:pt x="425" y="2272"/>
                      </a:lnTo>
                      <a:lnTo>
                        <a:pt x="397" y="2292"/>
                      </a:lnTo>
                      <a:lnTo>
                        <a:pt x="362" y="2300"/>
                      </a:lnTo>
                      <a:lnTo>
                        <a:pt x="329" y="2312"/>
                      </a:lnTo>
                      <a:lnTo>
                        <a:pt x="325" y="2313"/>
                      </a:lnTo>
                      <a:lnTo>
                        <a:pt x="279" y="2317"/>
                      </a:lnTo>
                      <a:lnTo>
                        <a:pt x="274" y="2307"/>
                      </a:lnTo>
                      <a:lnTo>
                        <a:pt x="267" y="2295"/>
                      </a:lnTo>
                      <a:lnTo>
                        <a:pt x="251" y="2273"/>
                      </a:lnTo>
                      <a:lnTo>
                        <a:pt x="222" y="2293"/>
                      </a:lnTo>
                      <a:lnTo>
                        <a:pt x="190" y="2279"/>
                      </a:lnTo>
                      <a:lnTo>
                        <a:pt x="163" y="2259"/>
                      </a:lnTo>
                      <a:lnTo>
                        <a:pt x="159" y="2218"/>
                      </a:lnTo>
                      <a:lnTo>
                        <a:pt x="143" y="2190"/>
                      </a:lnTo>
                      <a:lnTo>
                        <a:pt x="91" y="2175"/>
                      </a:lnTo>
                      <a:lnTo>
                        <a:pt x="63" y="2155"/>
                      </a:lnTo>
                      <a:lnTo>
                        <a:pt x="63" y="2135"/>
                      </a:lnTo>
                      <a:lnTo>
                        <a:pt x="41" y="2120"/>
                      </a:lnTo>
                      <a:lnTo>
                        <a:pt x="41" y="2082"/>
                      </a:lnTo>
                      <a:lnTo>
                        <a:pt x="54" y="2045"/>
                      </a:lnTo>
                      <a:lnTo>
                        <a:pt x="64" y="2004"/>
                      </a:lnTo>
                      <a:lnTo>
                        <a:pt x="64" y="1957"/>
                      </a:lnTo>
                      <a:lnTo>
                        <a:pt x="79" y="1912"/>
                      </a:lnTo>
                      <a:lnTo>
                        <a:pt x="64" y="1886"/>
                      </a:lnTo>
                      <a:lnTo>
                        <a:pt x="50" y="1852"/>
                      </a:lnTo>
                      <a:lnTo>
                        <a:pt x="56" y="1803"/>
                      </a:lnTo>
                      <a:lnTo>
                        <a:pt x="20" y="1729"/>
                      </a:lnTo>
                      <a:lnTo>
                        <a:pt x="41" y="1688"/>
                      </a:lnTo>
                      <a:lnTo>
                        <a:pt x="27" y="1660"/>
                      </a:lnTo>
                      <a:lnTo>
                        <a:pt x="0" y="1635"/>
                      </a:lnTo>
                      <a:lnTo>
                        <a:pt x="50" y="1612"/>
                      </a:lnTo>
                      <a:lnTo>
                        <a:pt x="56" y="1574"/>
                      </a:lnTo>
                      <a:lnTo>
                        <a:pt x="93" y="1566"/>
                      </a:lnTo>
                      <a:lnTo>
                        <a:pt x="107" y="1560"/>
                      </a:lnTo>
                      <a:lnTo>
                        <a:pt x="129" y="1539"/>
                      </a:lnTo>
                      <a:lnTo>
                        <a:pt x="158" y="1499"/>
                      </a:lnTo>
                      <a:lnTo>
                        <a:pt x="159" y="1492"/>
                      </a:lnTo>
                      <a:lnTo>
                        <a:pt x="170" y="1458"/>
                      </a:lnTo>
                      <a:lnTo>
                        <a:pt x="220" y="1421"/>
                      </a:lnTo>
                      <a:lnTo>
                        <a:pt x="260" y="1395"/>
                      </a:lnTo>
                      <a:lnTo>
                        <a:pt x="272" y="1381"/>
                      </a:lnTo>
                      <a:lnTo>
                        <a:pt x="280" y="1363"/>
                      </a:lnTo>
                      <a:lnTo>
                        <a:pt x="279" y="1336"/>
                      </a:lnTo>
                      <a:lnTo>
                        <a:pt x="311" y="1314"/>
                      </a:lnTo>
                      <a:lnTo>
                        <a:pt x="332" y="1273"/>
                      </a:lnTo>
                      <a:lnTo>
                        <a:pt x="336" y="1270"/>
                      </a:lnTo>
                      <a:lnTo>
                        <a:pt x="357" y="1239"/>
                      </a:lnTo>
                      <a:lnTo>
                        <a:pt x="373" y="1205"/>
                      </a:lnTo>
                      <a:lnTo>
                        <a:pt x="401" y="1192"/>
                      </a:lnTo>
                      <a:lnTo>
                        <a:pt x="475" y="1180"/>
                      </a:lnTo>
                      <a:lnTo>
                        <a:pt x="490" y="1146"/>
                      </a:lnTo>
                      <a:lnTo>
                        <a:pt x="467" y="1120"/>
                      </a:lnTo>
                      <a:lnTo>
                        <a:pt x="467" y="1084"/>
                      </a:lnTo>
                      <a:lnTo>
                        <a:pt x="459" y="1058"/>
                      </a:lnTo>
                      <a:lnTo>
                        <a:pt x="431" y="1039"/>
                      </a:lnTo>
                      <a:lnTo>
                        <a:pt x="388" y="997"/>
                      </a:lnTo>
                      <a:lnTo>
                        <a:pt x="365" y="982"/>
                      </a:lnTo>
                      <a:lnTo>
                        <a:pt x="365" y="962"/>
                      </a:lnTo>
                      <a:lnTo>
                        <a:pt x="338" y="957"/>
                      </a:lnTo>
                      <a:lnTo>
                        <a:pt x="325" y="921"/>
                      </a:lnTo>
                      <a:lnTo>
                        <a:pt x="316" y="896"/>
                      </a:lnTo>
                      <a:lnTo>
                        <a:pt x="309" y="881"/>
                      </a:lnTo>
                      <a:lnTo>
                        <a:pt x="316" y="850"/>
                      </a:lnTo>
                      <a:lnTo>
                        <a:pt x="316" y="815"/>
                      </a:lnTo>
                      <a:lnTo>
                        <a:pt x="331" y="766"/>
                      </a:lnTo>
                      <a:lnTo>
                        <a:pt x="331" y="735"/>
                      </a:lnTo>
                      <a:lnTo>
                        <a:pt x="325" y="711"/>
                      </a:lnTo>
                      <a:lnTo>
                        <a:pt x="286" y="699"/>
                      </a:lnTo>
                      <a:lnTo>
                        <a:pt x="280" y="666"/>
                      </a:lnTo>
                      <a:lnTo>
                        <a:pt x="286" y="640"/>
                      </a:lnTo>
                      <a:lnTo>
                        <a:pt x="272" y="589"/>
                      </a:lnTo>
                      <a:lnTo>
                        <a:pt x="287" y="560"/>
                      </a:lnTo>
                      <a:lnTo>
                        <a:pt x="286" y="525"/>
                      </a:lnTo>
                      <a:lnTo>
                        <a:pt x="295" y="480"/>
                      </a:lnTo>
                      <a:lnTo>
                        <a:pt x="252" y="469"/>
                      </a:lnTo>
                      <a:lnTo>
                        <a:pt x="243" y="433"/>
                      </a:lnTo>
                      <a:lnTo>
                        <a:pt x="207" y="387"/>
                      </a:lnTo>
                      <a:lnTo>
                        <a:pt x="167" y="381"/>
                      </a:lnTo>
                      <a:lnTo>
                        <a:pt x="122" y="360"/>
                      </a:lnTo>
                      <a:lnTo>
                        <a:pt x="99" y="331"/>
                      </a:lnTo>
                      <a:lnTo>
                        <a:pt x="80" y="291"/>
                      </a:lnTo>
                      <a:lnTo>
                        <a:pt x="21" y="271"/>
                      </a:lnTo>
                      <a:lnTo>
                        <a:pt x="6" y="236"/>
                      </a:lnTo>
                      <a:lnTo>
                        <a:pt x="6" y="221"/>
                      </a:lnTo>
                      <a:lnTo>
                        <a:pt x="50" y="221"/>
                      </a:lnTo>
                      <a:lnTo>
                        <a:pt x="50" y="189"/>
                      </a:lnTo>
                      <a:lnTo>
                        <a:pt x="99" y="189"/>
                      </a:lnTo>
                      <a:lnTo>
                        <a:pt x="144" y="258"/>
                      </a:lnTo>
                      <a:lnTo>
                        <a:pt x="163" y="298"/>
                      </a:lnTo>
                      <a:lnTo>
                        <a:pt x="228" y="310"/>
                      </a:lnTo>
                      <a:lnTo>
                        <a:pt x="323" y="285"/>
                      </a:lnTo>
                      <a:lnTo>
                        <a:pt x="380" y="311"/>
                      </a:lnTo>
                      <a:lnTo>
                        <a:pt x="416" y="318"/>
                      </a:lnTo>
                      <a:lnTo>
                        <a:pt x="438" y="270"/>
                      </a:lnTo>
                      <a:lnTo>
                        <a:pt x="468" y="258"/>
                      </a:lnTo>
                      <a:lnTo>
                        <a:pt x="479" y="207"/>
                      </a:lnTo>
                      <a:lnTo>
                        <a:pt x="475" y="160"/>
                      </a:lnTo>
                      <a:lnTo>
                        <a:pt x="493" y="98"/>
                      </a:lnTo>
                      <a:lnTo>
                        <a:pt x="502" y="67"/>
                      </a:lnTo>
                      <a:lnTo>
                        <a:pt x="531" y="42"/>
                      </a:lnTo>
                      <a:lnTo>
                        <a:pt x="561" y="19"/>
                      </a:lnTo>
                      <a:lnTo>
                        <a:pt x="611" y="26"/>
                      </a:lnTo>
                      <a:lnTo>
                        <a:pt x="640" y="0"/>
                      </a:lnTo>
                      <a:lnTo>
                        <a:pt x="674" y="33"/>
                      </a:lnTo>
                      <a:lnTo>
                        <a:pt x="722" y="45"/>
                      </a:lnTo>
                      <a:lnTo>
                        <a:pt x="768" y="74"/>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5" name="Google Shape;715;p29"/>
                <p:cNvSpPr txBox="1"/>
                <p:nvPr/>
              </p:nvSpPr>
              <p:spPr>
                <a:xfrm>
                  <a:off x="369" y="2072"/>
                  <a:ext cx="193" cy="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300"/>
                    <a:buFont typeface="Arial"/>
                    <a:buNone/>
                  </a:pPr>
                  <a:r>
                    <a:rPr b="0" lang="pt-BR" sz="300" u="none">
                      <a:solidFill>
                        <a:schemeClr val="lt1"/>
                      </a:solidFill>
                      <a:latin typeface="Calibri"/>
                      <a:ea typeface="Calibri"/>
                      <a:cs typeface="Calibri"/>
                      <a:sym typeface="Calibri"/>
                    </a:rPr>
                    <a:t>Finland</a:t>
                  </a:r>
                  <a:endParaRPr/>
                </a:p>
              </p:txBody>
            </p:sp>
          </p:grpSp>
          <p:grpSp>
            <p:nvGrpSpPr>
              <p:cNvPr id="716" name="Google Shape;716;p29"/>
              <p:cNvGrpSpPr/>
              <p:nvPr/>
            </p:nvGrpSpPr>
            <p:grpSpPr>
              <a:xfrm>
                <a:off x="2212" y="652"/>
                <a:ext cx="318" cy="202"/>
                <a:chOff x="576" y="1832"/>
                <a:chExt cx="318" cy="202"/>
              </a:xfrm>
            </p:grpSpPr>
            <p:sp>
              <p:nvSpPr>
                <p:cNvPr id="717" name="Google Shape;717;p29"/>
                <p:cNvSpPr/>
                <p:nvPr/>
              </p:nvSpPr>
              <p:spPr>
                <a:xfrm>
                  <a:off x="576" y="1854"/>
                  <a:ext cx="277" cy="1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grpSp>
              <p:nvGrpSpPr>
                <p:cNvPr id="718" name="Google Shape;718;p29"/>
                <p:cNvGrpSpPr/>
                <p:nvPr/>
              </p:nvGrpSpPr>
              <p:grpSpPr>
                <a:xfrm>
                  <a:off x="687" y="1965"/>
                  <a:ext cx="126" cy="59"/>
                  <a:chOff x="5053" y="2091"/>
                  <a:chExt cx="126" cy="59"/>
                </a:xfrm>
              </p:grpSpPr>
              <p:sp>
                <p:nvSpPr>
                  <p:cNvPr id="719" name="Google Shape;719;p29"/>
                  <p:cNvSpPr/>
                  <p:nvPr/>
                </p:nvSpPr>
                <p:spPr>
                  <a:xfrm>
                    <a:off x="5160" y="2091"/>
                    <a:ext cx="19" cy="36"/>
                  </a:xfrm>
                  <a:custGeom>
                    <a:rect b="b" l="l" r="r" t="t"/>
                    <a:pathLst>
                      <a:path extrusionOk="0" h="328" w="179">
                        <a:moveTo>
                          <a:pt x="55" y="2"/>
                        </a:moveTo>
                        <a:lnTo>
                          <a:pt x="79" y="0"/>
                        </a:lnTo>
                        <a:lnTo>
                          <a:pt x="107" y="37"/>
                        </a:lnTo>
                        <a:lnTo>
                          <a:pt x="101" y="135"/>
                        </a:lnTo>
                        <a:lnTo>
                          <a:pt x="129" y="135"/>
                        </a:lnTo>
                        <a:lnTo>
                          <a:pt x="131" y="154"/>
                        </a:lnTo>
                        <a:lnTo>
                          <a:pt x="141" y="174"/>
                        </a:lnTo>
                        <a:lnTo>
                          <a:pt x="146" y="186"/>
                        </a:lnTo>
                        <a:lnTo>
                          <a:pt x="160" y="181"/>
                        </a:lnTo>
                        <a:lnTo>
                          <a:pt x="176" y="161"/>
                        </a:lnTo>
                        <a:lnTo>
                          <a:pt x="179" y="174"/>
                        </a:lnTo>
                        <a:lnTo>
                          <a:pt x="170" y="190"/>
                        </a:lnTo>
                        <a:lnTo>
                          <a:pt x="160" y="207"/>
                        </a:lnTo>
                        <a:lnTo>
                          <a:pt x="155" y="231"/>
                        </a:lnTo>
                        <a:lnTo>
                          <a:pt x="139" y="243"/>
                        </a:lnTo>
                        <a:lnTo>
                          <a:pt x="125" y="249"/>
                        </a:lnTo>
                        <a:lnTo>
                          <a:pt x="101" y="266"/>
                        </a:lnTo>
                        <a:lnTo>
                          <a:pt x="95" y="280"/>
                        </a:lnTo>
                        <a:lnTo>
                          <a:pt x="101" y="288"/>
                        </a:lnTo>
                        <a:lnTo>
                          <a:pt x="107" y="304"/>
                        </a:lnTo>
                        <a:lnTo>
                          <a:pt x="87" y="318"/>
                        </a:lnTo>
                        <a:lnTo>
                          <a:pt x="77" y="326"/>
                        </a:lnTo>
                        <a:lnTo>
                          <a:pt x="55" y="328"/>
                        </a:lnTo>
                        <a:lnTo>
                          <a:pt x="48" y="326"/>
                        </a:lnTo>
                        <a:lnTo>
                          <a:pt x="32" y="318"/>
                        </a:lnTo>
                        <a:lnTo>
                          <a:pt x="20" y="304"/>
                        </a:lnTo>
                        <a:lnTo>
                          <a:pt x="32" y="294"/>
                        </a:lnTo>
                        <a:lnTo>
                          <a:pt x="46" y="288"/>
                        </a:lnTo>
                        <a:lnTo>
                          <a:pt x="55" y="269"/>
                        </a:lnTo>
                        <a:lnTo>
                          <a:pt x="55" y="264"/>
                        </a:lnTo>
                        <a:lnTo>
                          <a:pt x="46" y="249"/>
                        </a:lnTo>
                        <a:lnTo>
                          <a:pt x="32" y="235"/>
                        </a:lnTo>
                        <a:lnTo>
                          <a:pt x="18" y="235"/>
                        </a:lnTo>
                        <a:lnTo>
                          <a:pt x="8" y="231"/>
                        </a:lnTo>
                        <a:lnTo>
                          <a:pt x="0" y="221"/>
                        </a:lnTo>
                        <a:lnTo>
                          <a:pt x="8" y="212"/>
                        </a:lnTo>
                        <a:lnTo>
                          <a:pt x="18" y="212"/>
                        </a:lnTo>
                        <a:lnTo>
                          <a:pt x="32" y="207"/>
                        </a:lnTo>
                        <a:lnTo>
                          <a:pt x="46" y="190"/>
                        </a:lnTo>
                        <a:lnTo>
                          <a:pt x="50" y="186"/>
                        </a:lnTo>
                        <a:lnTo>
                          <a:pt x="65" y="135"/>
                        </a:lnTo>
                        <a:lnTo>
                          <a:pt x="50" y="123"/>
                        </a:lnTo>
                        <a:lnTo>
                          <a:pt x="38" y="114"/>
                        </a:lnTo>
                        <a:lnTo>
                          <a:pt x="34" y="92"/>
                        </a:lnTo>
                        <a:lnTo>
                          <a:pt x="38" y="61"/>
                        </a:lnTo>
                        <a:lnTo>
                          <a:pt x="46" y="47"/>
                        </a:lnTo>
                        <a:lnTo>
                          <a:pt x="55" y="2"/>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0" name="Google Shape;720;p29"/>
                  <p:cNvSpPr/>
                  <p:nvPr/>
                </p:nvSpPr>
                <p:spPr>
                  <a:xfrm>
                    <a:off x="5121" y="2120"/>
                    <a:ext cx="37" cy="30"/>
                  </a:xfrm>
                  <a:custGeom>
                    <a:rect b="b" l="l" r="r" t="t"/>
                    <a:pathLst>
                      <a:path extrusionOk="0" h="267" w="334">
                        <a:moveTo>
                          <a:pt x="232" y="0"/>
                        </a:moveTo>
                        <a:lnTo>
                          <a:pt x="275" y="0"/>
                        </a:lnTo>
                        <a:lnTo>
                          <a:pt x="334" y="71"/>
                        </a:lnTo>
                        <a:lnTo>
                          <a:pt x="273" y="135"/>
                        </a:lnTo>
                        <a:lnTo>
                          <a:pt x="273" y="158"/>
                        </a:lnTo>
                        <a:lnTo>
                          <a:pt x="261" y="172"/>
                        </a:lnTo>
                        <a:lnTo>
                          <a:pt x="222" y="172"/>
                        </a:lnTo>
                        <a:lnTo>
                          <a:pt x="178" y="204"/>
                        </a:lnTo>
                        <a:lnTo>
                          <a:pt x="139" y="241"/>
                        </a:lnTo>
                        <a:lnTo>
                          <a:pt x="108" y="267"/>
                        </a:lnTo>
                        <a:lnTo>
                          <a:pt x="108" y="249"/>
                        </a:lnTo>
                        <a:lnTo>
                          <a:pt x="61" y="251"/>
                        </a:lnTo>
                        <a:lnTo>
                          <a:pt x="39" y="251"/>
                        </a:lnTo>
                        <a:lnTo>
                          <a:pt x="0" y="251"/>
                        </a:lnTo>
                        <a:lnTo>
                          <a:pt x="53" y="204"/>
                        </a:lnTo>
                        <a:lnTo>
                          <a:pt x="73" y="184"/>
                        </a:lnTo>
                        <a:lnTo>
                          <a:pt x="87" y="184"/>
                        </a:lnTo>
                        <a:lnTo>
                          <a:pt x="125" y="144"/>
                        </a:lnTo>
                        <a:lnTo>
                          <a:pt x="139" y="144"/>
                        </a:lnTo>
                        <a:lnTo>
                          <a:pt x="139" y="140"/>
                        </a:lnTo>
                        <a:lnTo>
                          <a:pt x="154" y="130"/>
                        </a:lnTo>
                        <a:lnTo>
                          <a:pt x="178" y="130"/>
                        </a:lnTo>
                        <a:lnTo>
                          <a:pt x="168" y="85"/>
                        </a:lnTo>
                        <a:lnTo>
                          <a:pt x="170" y="85"/>
                        </a:lnTo>
                        <a:lnTo>
                          <a:pt x="198" y="68"/>
                        </a:lnTo>
                        <a:lnTo>
                          <a:pt x="201" y="83"/>
                        </a:lnTo>
                        <a:lnTo>
                          <a:pt x="243" y="54"/>
                        </a:lnTo>
                        <a:lnTo>
                          <a:pt x="232" y="0"/>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1" name="Google Shape;721;p29"/>
                  <p:cNvSpPr/>
                  <p:nvPr/>
                </p:nvSpPr>
                <p:spPr>
                  <a:xfrm>
                    <a:off x="5053" y="2122"/>
                    <a:ext cx="14" cy="16"/>
                  </a:xfrm>
                  <a:custGeom>
                    <a:rect b="b" l="l" r="r" t="t"/>
                    <a:pathLst>
                      <a:path extrusionOk="0" h="142" w="124">
                        <a:moveTo>
                          <a:pt x="0" y="0"/>
                        </a:moveTo>
                        <a:lnTo>
                          <a:pt x="27" y="0"/>
                        </a:lnTo>
                        <a:lnTo>
                          <a:pt x="57" y="14"/>
                        </a:lnTo>
                        <a:lnTo>
                          <a:pt x="124" y="14"/>
                        </a:lnTo>
                        <a:lnTo>
                          <a:pt x="117" y="46"/>
                        </a:lnTo>
                        <a:lnTo>
                          <a:pt x="124" y="67"/>
                        </a:lnTo>
                        <a:lnTo>
                          <a:pt x="103" y="67"/>
                        </a:lnTo>
                        <a:lnTo>
                          <a:pt x="93" y="69"/>
                        </a:lnTo>
                        <a:lnTo>
                          <a:pt x="86" y="76"/>
                        </a:lnTo>
                        <a:lnTo>
                          <a:pt x="93" y="142"/>
                        </a:lnTo>
                        <a:lnTo>
                          <a:pt x="57" y="138"/>
                        </a:lnTo>
                        <a:lnTo>
                          <a:pt x="25" y="119"/>
                        </a:lnTo>
                        <a:lnTo>
                          <a:pt x="25" y="69"/>
                        </a:lnTo>
                        <a:lnTo>
                          <a:pt x="25" y="55"/>
                        </a:lnTo>
                        <a:lnTo>
                          <a:pt x="0" y="46"/>
                        </a:lnTo>
                        <a:lnTo>
                          <a:pt x="0" y="0"/>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22" name="Google Shape;722;p29"/>
                <p:cNvSpPr/>
                <p:nvPr/>
              </p:nvSpPr>
              <p:spPr>
                <a:xfrm>
                  <a:off x="585" y="1864"/>
                  <a:ext cx="169" cy="125"/>
                </a:xfrm>
                <a:custGeom>
                  <a:rect b="b" l="l" r="r" t="t"/>
                  <a:pathLst>
                    <a:path extrusionOk="0" h="1120" w="1515">
                      <a:moveTo>
                        <a:pt x="1090" y="0"/>
                      </a:moveTo>
                      <a:lnTo>
                        <a:pt x="1165" y="0"/>
                      </a:lnTo>
                      <a:lnTo>
                        <a:pt x="1165" y="89"/>
                      </a:lnTo>
                      <a:lnTo>
                        <a:pt x="1199" y="113"/>
                      </a:lnTo>
                      <a:lnTo>
                        <a:pt x="1211" y="135"/>
                      </a:lnTo>
                      <a:lnTo>
                        <a:pt x="1222" y="135"/>
                      </a:lnTo>
                      <a:lnTo>
                        <a:pt x="1237" y="148"/>
                      </a:lnTo>
                      <a:lnTo>
                        <a:pt x="1244" y="235"/>
                      </a:lnTo>
                      <a:lnTo>
                        <a:pt x="1287" y="294"/>
                      </a:lnTo>
                      <a:lnTo>
                        <a:pt x="1359" y="382"/>
                      </a:lnTo>
                      <a:lnTo>
                        <a:pt x="1359" y="392"/>
                      </a:lnTo>
                      <a:lnTo>
                        <a:pt x="1428" y="465"/>
                      </a:lnTo>
                      <a:lnTo>
                        <a:pt x="1428" y="482"/>
                      </a:lnTo>
                      <a:lnTo>
                        <a:pt x="1501" y="541"/>
                      </a:lnTo>
                      <a:lnTo>
                        <a:pt x="1515" y="638"/>
                      </a:lnTo>
                      <a:lnTo>
                        <a:pt x="1501" y="730"/>
                      </a:lnTo>
                      <a:lnTo>
                        <a:pt x="1478" y="780"/>
                      </a:lnTo>
                      <a:lnTo>
                        <a:pt x="1454" y="799"/>
                      </a:lnTo>
                      <a:lnTo>
                        <a:pt x="1442" y="841"/>
                      </a:lnTo>
                      <a:lnTo>
                        <a:pt x="1416" y="886"/>
                      </a:lnTo>
                      <a:lnTo>
                        <a:pt x="1394" y="900"/>
                      </a:lnTo>
                      <a:lnTo>
                        <a:pt x="1396" y="913"/>
                      </a:lnTo>
                      <a:lnTo>
                        <a:pt x="1371" y="945"/>
                      </a:lnTo>
                      <a:lnTo>
                        <a:pt x="1359" y="1002"/>
                      </a:lnTo>
                      <a:lnTo>
                        <a:pt x="1351" y="1031"/>
                      </a:lnTo>
                      <a:lnTo>
                        <a:pt x="1327" y="1043"/>
                      </a:lnTo>
                      <a:lnTo>
                        <a:pt x="1320" y="1062"/>
                      </a:lnTo>
                      <a:lnTo>
                        <a:pt x="1304" y="1084"/>
                      </a:lnTo>
                      <a:lnTo>
                        <a:pt x="1272" y="1089"/>
                      </a:lnTo>
                      <a:lnTo>
                        <a:pt x="1251" y="1098"/>
                      </a:lnTo>
                      <a:lnTo>
                        <a:pt x="1220" y="1120"/>
                      </a:lnTo>
                      <a:lnTo>
                        <a:pt x="1175" y="1082"/>
                      </a:lnTo>
                      <a:lnTo>
                        <a:pt x="1134" y="1084"/>
                      </a:lnTo>
                      <a:lnTo>
                        <a:pt x="1116" y="1084"/>
                      </a:lnTo>
                      <a:lnTo>
                        <a:pt x="1054" y="1094"/>
                      </a:lnTo>
                      <a:lnTo>
                        <a:pt x="1018" y="1062"/>
                      </a:lnTo>
                      <a:lnTo>
                        <a:pt x="987" y="1022"/>
                      </a:lnTo>
                      <a:lnTo>
                        <a:pt x="973" y="1024"/>
                      </a:lnTo>
                      <a:lnTo>
                        <a:pt x="956" y="1000"/>
                      </a:lnTo>
                      <a:lnTo>
                        <a:pt x="942" y="969"/>
                      </a:lnTo>
                      <a:lnTo>
                        <a:pt x="932" y="957"/>
                      </a:lnTo>
                      <a:lnTo>
                        <a:pt x="932" y="913"/>
                      </a:lnTo>
                      <a:lnTo>
                        <a:pt x="934" y="894"/>
                      </a:lnTo>
                      <a:lnTo>
                        <a:pt x="927" y="868"/>
                      </a:lnTo>
                      <a:lnTo>
                        <a:pt x="896" y="882"/>
                      </a:lnTo>
                      <a:lnTo>
                        <a:pt x="872" y="886"/>
                      </a:lnTo>
                      <a:lnTo>
                        <a:pt x="849" y="886"/>
                      </a:lnTo>
                      <a:lnTo>
                        <a:pt x="827" y="886"/>
                      </a:lnTo>
                      <a:lnTo>
                        <a:pt x="817" y="886"/>
                      </a:lnTo>
                      <a:lnTo>
                        <a:pt x="797" y="856"/>
                      </a:lnTo>
                      <a:lnTo>
                        <a:pt x="773" y="825"/>
                      </a:lnTo>
                      <a:lnTo>
                        <a:pt x="765" y="829"/>
                      </a:lnTo>
                      <a:lnTo>
                        <a:pt x="730" y="829"/>
                      </a:lnTo>
                      <a:lnTo>
                        <a:pt x="728" y="811"/>
                      </a:lnTo>
                      <a:lnTo>
                        <a:pt x="698" y="829"/>
                      </a:lnTo>
                      <a:lnTo>
                        <a:pt x="682" y="825"/>
                      </a:lnTo>
                      <a:lnTo>
                        <a:pt x="639" y="825"/>
                      </a:lnTo>
                      <a:lnTo>
                        <a:pt x="623" y="811"/>
                      </a:lnTo>
                      <a:lnTo>
                        <a:pt x="615" y="829"/>
                      </a:lnTo>
                      <a:lnTo>
                        <a:pt x="575" y="835"/>
                      </a:lnTo>
                      <a:lnTo>
                        <a:pt x="562" y="825"/>
                      </a:lnTo>
                      <a:lnTo>
                        <a:pt x="543" y="841"/>
                      </a:lnTo>
                      <a:lnTo>
                        <a:pt x="515" y="865"/>
                      </a:lnTo>
                      <a:lnTo>
                        <a:pt x="500" y="865"/>
                      </a:lnTo>
                      <a:lnTo>
                        <a:pt x="469" y="896"/>
                      </a:lnTo>
                      <a:lnTo>
                        <a:pt x="434" y="896"/>
                      </a:lnTo>
                      <a:lnTo>
                        <a:pt x="400" y="900"/>
                      </a:lnTo>
                      <a:lnTo>
                        <a:pt x="361" y="913"/>
                      </a:lnTo>
                      <a:lnTo>
                        <a:pt x="343" y="939"/>
                      </a:lnTo>
                      <a:lnTo>
                        <a:pt x="331" y="927"/>
                      </a:lnTo>
                      <a:lnTo>
                        <a:pt x="323" y="949"/>
                      </a:lnTo>
                      <a:lnTo>
                        <a:pt x="297" y="955"/>
                      </a:lnTo>
                      <a:lnTo>
                        <a:pt x="278" y="972"/>
                      </a:lnTo>
                      <a:lnTo>
                        <a:pt x="204" y="972"/>
                      </a:lnTo>
                      <a:lnTo>
                        <a:pt x="173" y="945"/>
                      </a:lnTo>
                      <a:lnTo>
                        <a:pt x="171" y="927"/>
                      </a:lnTo>
                      <a:lnTo>
                        <a:pt x="159" y="945"/>
                      </a:lnTo>
                      <a:lnTo>
                        <a:pt x="149" y="917"/>
                      </a:lnTo>
                      <a:lnTo>
                        <a:pt x="153" y="863"/>
                      </a:lnTo>
                      <a:lnTo>
                        <a:pt x="159" y="829"/>
                      </a:lnTo>
                      <a:lnTo>
                        <a:pt x="149" y="799"/>
                      </a:lnTo>
                      <a:lnTo>
                        <a:pt x="135" y="775"/>
                      </a:lnTo>
                      <a:lnTo>
                        <a:pt x="129" y="740"/>
                      </a:lnTo>
                      <a:lnTo>
                        <a:pt x="107" y="728"/>
                      </a:lnTo>
                      <a:lnTo>
                        <a:pt x="104" y="723"/>
                      </a:lnTo>
                      <a:lnTo>
                        <a:pt x="98" y="713"/>
                      </a:lnTo>
                      <a:lnTo>
                        <a:pt x="66" y="669"/>
                      </a:lnTo>
                      <a:lnTo>
                        <a:pt x="21" y="571"/>
                      </a:lnTo>
                      <a:lnTo>
                        <a:pt x="14" y="506"/>
                      </a:lnTo>
                      <a:lnTo>
                        <a:pt x="14" y="465"/>
                      </a:lnTo>
                      <a:lnTo>
                        <a:pt x="0" y="451"/>
                      </a:lnTo>
                      <a:lnTo>
                        <a:pt x="5" y="419"/>
                      </a:lnTo>
                      <a:lnTo>
                        <a:pt x="16" y="399"/>
                      </a:lnTo>
                      <a:lnTo>
                        <a:pt x="66" y="345"/>
                      </a:lnTo>
                      <a:lnTo>
                        <a:pt x="119" y="353"/>
                      </a:lnTo>
                      <a:lnTo>
                        <a:pt x="126" y="368"/>
                      </a:lnTo>
                      <a:lnTo>
                        <a:pt x="188" y="368"/>
                      </a:lnTo>
                      <a:lnTo>
                        <a:pt x="190" y="345"/>
                      </a:lnTo>
                      <a:lnTo>
                        <a:pt x="204" y="353"/>
                      </a:lnTo>
                      <a:lnTo>
                        <a:pt x="221" y="338"/>
                      </a:lnTo>
                      <a:lnTo>
                        <a:pt x="236" y="343"/>
                      </a:lnTo>
                      <a:lnTo>
                        <a:pt x="250" y="336"/>
                      </a:lnTo>
                      <a:lnTo>
                        <a:pt x="248" y="322"/>
                      </a:lnTo>
                      <a:lnTo>
                        <a:pt x="264" y="290"/>
                      </a:lnTo>
                      <a:lnTo>
                        <a:pt x="278" y="276"/>
                      </a:lnTo>
                      <a:lnTo>
                        <a:pt x="266" y="265"/>
                      </a:lnTo>
                      <a:lnTo>
                        <a:pt x="278" y="258"/>
                      </a:lnTo>
                      <a:lnTo>
                        <a:pt x="266" y="248"/>
                      </a:lnTo>
                      <a:lnTo>
                        <a:pt x="295" y="219"/>
                      </a:lnTo>
                      <a:lnTo>
                        <a:pt x="337" y="217"/>
                      </a:lnTo>
                      <a:lnTo>
                        <a:pt x="381" y="166"/>
                      </a:lnTo>
                      <a:lnTo>
                        <a:pt x="424" y="121"/>
                      </a:lnTo>
                      <a:lnTo>
                        <a:pt x="448" y="113"/>
                      </a:lnTo>
                      <a:lnTo>
                        <a:pt x="462" y="103"/>
                      </a:lnTo>
                      <a:lnTo>
                        <a:pt x="483" y="103"/>
                      </a:lnTo>
                      <a:lnTo>
                        <a:pt x="523" y="142"/>
                      </a:lnTo>
                      <a:lnTo>
                        <a:pt x="538" y="148"/>
                      </a:lnTo>
                      <a:lnTo>
                        <a:pt x="555" y="135"/>
                      </a:lnTo>
                      <a:lnTo>
                        <a:pt x="577" y="103"/>
                      </a:lnTo>
                      <a:lnTo>
                        <a:pt x="594" y="97"/>
                      </a:lnTo>
                      <a:lnTo>
                        <a:pt x="619" y="61"/>
                      </a:lnTo>
                      <a:lnTo>
                        <a:pt x="632" y="59"/>
                      </a:lnTo>
                      <a:lnTo>
                        <a:pt x="653" y="44"/>
                      </a:lnTo>
                      <a:lnTo>
                        <a:pt x="682" y="30"/>
                      </a:lnTo>
                      <a:lnTo>
                        <a:pt x="698" y="30"/>
                      </a:lnTo>
                      <a:lnTo>
                        <a:pt x="722" y="16"/>
                      </a:lnTo>
                      <a:lnTo>
                        <a:pt x="744" y="16"/>
                      </a:lnTo>
                      <a:lnTo>
                        <a:pt x="779" y="16"/>
                      </a:lnTo>
                      <a:lnTo>
                        <a:pt x="817" y="21"/>
                      </a:lnTo>
                      <a:lnTo>
                        <a:pt x="849" y="40"/>
                      </a:lnTo>
                      <a:lnTo>
                        <a:pt x="851" y="52"/>
                      </a:lnTo>
                      <a:lnTo>
                        <a:pt x="856" y="61"/>
                      </a:lnTo>
                      <a:lnTo>
                        <a:pt x="858" y="83"/>
                      </a:lnTo>
                      <a:lnTo>
                        <a:pt x="856" y="91"/>
                      </a:lnTo>
                      <a:lnTo>
                        <a:pt x="856" y="113"/>
                      </a:lnTo>
                      <a:lnTo>
                        <a:pt x="851" y="135"/>
                      </a:lnTo>
                      <a:lnTo>
                        <a:pt x="918" y="180"/>
                      </a:lnTo>
                      <a:lnTo>
                        <a:pt x="934" y="203"/>
                      </a:lnTo>
                      <a:lnTo>
                        <a:pt x="967" y="213"/>
                      </a:lnTo>
                      <a:lnTo>
                        <a:pt x="991" y="227"/>
                      </a:lnTo>
                      <a:lnTo>
                        <a:pt x="1011" y="231"/>
                      </a:lnTo>
                      <a:lnTo>
                        <a:pt x="1039" y="217"/>
                      </a:lnTo>
                      <a:lnTo>
                        <a:pt x="1056" y="180"/>
                      </a:lnTo>
                      <a:lnTo>
                        <a:pt x="1070" y="148"/>
                      </a:lnTo>
                      <a:lnTo>
                        <a:pt x="1082" y="83"/>
                      </a:lnTo>
                      <a:lnTo>
                        <a:pt x="1090" y="59"/>
                      </a:lnTo>
                      <a:lnTo>
                        <a:pt x="1090" y="0"/>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3" name="Google Shape;723;p29"/>
                <p:cNvSpPr txBox="1"/>
                <p:nvPr/>
              </p:nvSpPr>
              <p:spPr>
                <a:xfrm>
                  <a:off x="686" y="1832"/>
                  <a:ext cx="208" cy="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300"/>
                    <a:buFont typeface="Arial"/>
                    <a:buNone/>
                  </a:pPr>
                  <a:r>
                    <a:rPr b="0" lang="pt-BR" sz="300" u="none">
                      <a:solidFill>
                        <a:schemeClr val="lt1"/>
                      </a:solidFill>
                      <a:latin typeface="Calibri"/>
                      <a:ea typeface="Calibri"/>
                      <a:cs typeface="Calibri"/>
                      <a:sym typeface="Calibri"/>
                    </a:rPr>
                    <a:t>Australia</a:t>
                  </a:r>
                  <a:endParaRPr/>
                </a:p>
              </p:txBody>
            </p:sp>
          </p:grpSp>
          <p:grpSp>
            <p:nvGrpSpPr>
              <p:cNvPr id="724" name="Google Shape;724;p29"/>
              <p:cNvGrpSpPr/>
              <p:nvPr/>
            </p:nvGrpSpPr>
            <p:grpSpPr>
              <a:xfrm>
                <a:off x="1904" y="882"/>
                <a:ext cx="326" cy="197"/>
                <a:chOff x="238" y="2056"/>
                <a:chExt cx="326" cy="197"/>
              </a:xfrm>
            </p:grpSpPr>
            <p:sp>
              <p:nvSpPr>
                <p:cNvPr id="725" name="Google Shape;725;p29"/>
                <p:cNvSpPr/>
                <p:nvPr/>
              </p:nvSpPr>
              <p:spPr>
                <a:xfrm>
                  <a:off x="238" y="2056"/>
                  <a:ext cx="277" cy="1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26" name="Google Shape;726;p29"/>
                <p:cNvSpPr/>
                <p:nvPr/>
              </p:nvSpPr>
              <p:spPr>
                <a:xfrm>
                  <a:off x="271" y="2062"/>
                  <a:ext cx="142" cy="164"/>
                </a:xfrm>
                <a:custGeom>
                  <a:rect b="b" l="l" r="r" t="t"/>
                  <a:pathLst>
                    <a:path extrusionOk="0" h="2137" w="1847">
                      <a:moveTo>
                        <a:pt x="645" y="81"/>
                      </a:moveTo>
                      <a:lnTo>
                        <a:pt x="524" y="57"/>
                      </a:lnTo>
                      <a:lnTo>
                        <a:pt x="507" y="81"/>
                      </a:lnTo>
                      <a:lnTo>
                        <a:pt x="564" y="179"/>
                      </a:lnTo>
                      <a:lnTo>
                        <a:pt x="513" y="184"/>
                      </a:lnTo>
                      <a:lnTo>
                        <a:pt x="507" y="231"/>
                      </a:lnTo>
                      <a:lnTo>
                        <a:pt x="569" y="225"/>
                      </a:lnTo>
                      <a:lnTo>
                        <a:pt x="564" y="253"/>
                      </a:lnTo>
                      <a:lnTo>
                        <a:pt x="598" y="265"/>
                      </a:lnTo>
                      <a:lnTo>
                        <a:pt x="587" y="289"/>
                      </a:lnTo>
                      <a:lnTo>
                        <a:pt x="547" y="289"/>
                      </a:lnTo>
                      <a:lnTo>
                        <a:pt x="564" y="334"/>
                      </a:lnTo>
                      <a:lnTo>
                        <a:pt x="645" y="340"/>
                      </a:lnTo>
                      <a:lnTo>
                        <a:pt x="651" y="387"/>
                      </a:lnTo>
                      <a:lnTo>
                        <a:pt x="604" y="352"/>
                      </a:lnTo>
                      <a:lnTo>
                        <a:pt x="542" y="352"/>
                      </a:lnTo>
                      <a:lnTo>
                        <a:pt x="524" y="346"/>
                      </a:lnTo>
                      <a:lnTo>
                        <a:pt x="489" y="398"/>
                      </a:lnTo>
                      <a:lnTo>
                        <a:pt x="467" y="403"/>
                      </a:lnTo>
                      <a:lnTo>
                        <a:pt x="460" y="416"/>
                      </a:lnTo>
                      <a:lnTo>
                        <a:pt x="489" y="450"/>
                      </a:lnTo>
                      <a:lnTo>
                        <a:pt x="460" y="461"/>
                      </a:lnTo>
                      <a:lnTo>
                        <a:pt x="454" y="438"/>
                      </a:lnTo>
                      <a:lnTo>
                        <a:pt x="430" y="363"/>
                      </a:lnTo>
                      <a:lnTo>
                        <a:pt x="293" y="392"/>
                      </a:lnTo>
                      <a:lnTo>
                        <a:pt x="270" y="438"/>
                      </a:lnTo>
                      <a:lnTo>
                        <a:pt x="293" y="473"/>
                      </a:lnTo>
                      <a:lnTo>
                        <a:pt x="339" y="450"/>
                      </a:lnTo>
                      <a:lnTo>
                        <a:pt x="293" y="502"/>
                      </a:lnTo>
                      <a:lnTo>
                        <a:pt x="316" y="578"/>
                      </a:lnTo>
                      <a:lnTo>
                        <a:pt x="270" y="630"/>
                      </a:lnTo>
                      <a:lnTo>
                        <a:pt x="195" y="665"/>
                      </a:lnTo>
                      <a:lnTo>
                        <a:pt x="218" y="688"/>
                      </a:lnTo>
                      <a:lnTo>
                        <a:pt x="264" y="694"/>
                      </a:lnTo>
                      <a:lnTo>
                        <a:pt x="270" y="717"/>
                      </a:lnTo>
                      <a:lnTo>
                        <a:pt x="264" y="768"/>
                      </a:lnTo>
                      <a:lnTo>
                        <a:pt x="218" y="786"/>
                      </a:lnTo>
                      <a:lnTo>
                        <a:pt x="230" y="837"/>
                      </a:lnTo>
                      <a:lnTo>
                        <a:pt x="190" y="860"/>
                      </a:lnTo>
                      <a:lnTo>
                        <a:pt x="132" y="844"/>
                      </a:lnTo>
                      <a:lnTo>
                        <a:pt x="81" y="855"/>
                      </a:lnTo>
                      <a:lnTo>
                        <a:pt x="126" y="936"/>
                      </a:lnTo>
                      <a:lnTo>
                        <a:pt x="92" y="976"/>
                      </a:lnTo>
                      <a:lnTo>
                        <a:pt x="121" y="1011"/>
                      </a:lnTo>
                      <a:lnTo>
                        <a:pt x="81" y="1063"/>
                      </a:lnTo>
                      <a:lnTo>
                        <a:pt x="52" y="1034"/>
                      </a:lnTo>
                      <a:lnTo>
                        <a:pt x="40" y="1080"/>
                      </a:lnTo>
                      <a:lnTo>
                        <a:pt x="0" y="1109"/>
                      </a:lnTo>
                      <a:lnTo>
                        <a:pt x="28" y="1121"/>
                      </a:lnTo>
                      <a:lnTo>
                        <a:pt x="109" y="1155"/>
                      </a:lnTo>
                      <a:lnTo>
                        <a:pt x="126" y="1219"/>
                      </a:lnTo>
                      <a:lnTo>
                        <a:pt x="155" y="1235"/>
                      </a:lnTo>
                      <a:lnTo>
                        <a:pt x="103" y="1293"/>
                      </a:lnTo>
                      <a:lnTo>
                        <a:pt x="126" y="1391"/>
                      </a:lnTo>
                      <a:lnTo>
                        <a:pt x="184" y="1386"/>
                      </a:lnTo>
                      <a:lnTo>
                        <a:pt x="121" y="1467"/>
                      </a:lnTo>
                      <a:lnTo>
                        <a:pt x="201" y="1512"/>
                      </a:lnTo>
                      <a:lnTo>
                        <a:pt x="172" y="1554"/>
                      </a:lnTo>
                      <a:lnTo>
                        <a:pt x="230" y="1588"/>
                      </a:lnTo>
                      <a:lnTo>
                        <a:pt x="276" y="1576"/>
                      </a:lnTo>
                      <a:lnTo>
                        <a:pt x="328" y="1565"/>
                      </a:lnTo>
                      <a:lnTo>
                        <a:pt x="368" y="1612"/>
                      </a:lnTo>
                      <a:lnTo>
                        <a:pt x="430" y="1618"/>
                      </a:lnTo>
                      <a:lnTo>
                        <a:pt x="460" y="1652"/>
                      </a:lnTo>
                      <a:lnTo>
                        <a:pt x="454" y="1716"/>
                      </a:lnTo>
                      <a:lnTo>
                        <a:pt x="425" y="1681"/>
                      </a:lnTo>
                      <a:lnTo>
                        <a:pt x="390" y="1756"/>
                      </a:lnTo>
                      <a:lnTo>
                        <a:pt x="397" y="1832"/>
                      </a:lnTo>
                      <a:lnTo>
                        <a:pt x="356" y="1866"/>
                      </a:lnTo>
                      <a:lnTo>
                        <a:pt x="356" y="1917"/>
                      </a:lnTo>
                      <a:lnTo>
                        <a:pt x="321" y="1982"/>
                      </a:lnTo>
                      <a:lnTo>
                        <a:pt x="299" y="2027"/>
                      </a:lnTo>
                      <a:lnTo>
                        <a:pt x="339" y="2045"/>
                      </a:lnTo>
                      <a:lnTo>
                        <a:pt x="408" y="2039"/>
                      </a:lnTo>
                      <a:lnTo>
                        <a:pt x="460" y="2022"/>
                      </a:lnTo>
                      <a:lnTo>
                        <a:pt x="473" y="2033"/>
                      </a:lnTo>
                      <a:lnTo>
                        <a:pt x="547" y="2045"/>
                      </a:lnTo>
                      <a:lnTo>
                        <a:pt x="495" y="1993"/>
                      </a:lnTo>
                      <a:lnTo>
                        <a:pt x="564" y="1970"/>
                      </a:lnTo>
                      <a:lnTo>
                        <a:pt x="587" y="1998"/>
                      </a:lnTo>
                      <a:lnTo>
                        <a:pt x="662" y="2027"/>
                      </a:lnTo>
                      <a:lnTo>
                        <a:pt x="662" y="2022"/>
                      </a:lnTo>
                      <a:lnTo>
                        <a:pt x="782" y="2039"/>
                      </a:lnTo>
                      <a:lnTo>
                        <a:pt x="823" y="2074"/>
                      </a:lnTo>
                      <a:lnTo>
                        <a:pt x="840" y="2137"/>
                      </a:lnTo>
                      <a:lnTo>
                        <a:pt x="886" y="2096"/>
                      </a:lnTo>
                      <a:lnTo>
                        <a:pt x="886" y="2045"/>
                      </a:lnTo>
                      <a:lnTo>
                        <a:pt x="949" y="2039"/>
                      </a:lnTo>
                      <a:lnTo>
                        <a:pt x="961" y="2080"/>
                      </a:lnTo>
                      <a:lnTo>
                        <a:pt x="1001" y="2096"/>
                      </a:lnTo>
                      <a:lnTo>
                        <a:pt x="1127" y="2033"/>
                      </a:lnTo>
                      <a:lnTo>
                        <a:pt x="1225" y="2027"/>
                      </a:lnTo>
                      <a:lnTo>
                        <a:pt x="1225" y="1993"/>
                      </a:lnTo>
                      <a:lnTo>
                        <a:pt x="1283" y="2004"/>
                      </a:lnTo>
                      <a:lnTo>
                        <a:pt x="1318" y="1998"/>
                      </a:lnTo>
                      <a:lnTo>
                        <a:pt x="1380" y="2080"/>
                      </a:lnTo>
                      <a:lnTo>
                        <a:pt x="1410" y="2045"/>
                      </a:lnTo>
                      <a:lnTo>
                        <a:pt x="1399" y="1998"/>
                      </a:lnTo>
                      <a:lnTo>
                        <a:pt x="1358" y="1970"/>
                      </a:lnTo>
                      <a:lnTo>
                        <a:pt x="1358" y="1912"/>
                      </a:lnTo>
                      <a:lnTo>
                        <a:pt x="1323" y="1854"/>
                      </a:lnTo>
                      <a:lnTo>
                        <a:pt x="1374" y="1814"/>
                      </a:lnTo>
                      <a:lnTo>
                        <a:pt x="1433" y="1832"/>
                      </a:lnTo>
                      <a:lnTo>
                        <a:pt x="1462" y="1779"/>
                      </a:lnTo>
                      <a:lnTo>
                        <a:pt x="1444" y="1750"/>
                      </a:lnTo>
                      <a:lnTo>
                        <a:pt x="1542" y="1768"/>
                      </a:lnTo>
                      <a:lnTo>
                        <a:pt x="1531" y="1727"/>
                      </a:lnTo>
                      <a:lnTo>
                        <a:pt x="1468" y="1635"/>
                      </a:lnTo>
                      <a:lnTo>
                        <a:pt x="1374" y="1547"/>
                      </a:lnTo>
                      <a:lnTo>
                        <a:pt x="1305" y="1530"/>
                      </a:lnTo>
                      <a:lnTo>
                        <a:pt x="1276" y="1478"/>
                      </a:lnTo>
                      <a:lnTo>
                        <a:pt x="1236" y="1409"/>
                      </a:lnTo>
                      <a:lnTo>
                        <a:pt x="1260" y="1351"/>
                      </a:lnTo>
                      <a:lnTo>
                        <a:pt x="1180" y="1305"/>
                      </a:lnTo>
                      <a:lnTo>
                        <a:pt x="1162" y="1259"/>
                      </a:lnTo>
                      <a:lnTo>
                        <a:pt x="1180" y="1230"/>
                      </a:lnTo>
                      <a:lnTo>
                        <a:pt x="1265" y="1253"/>
                      </a:lnTo>
                      <a:lnTo>
                        <a:pt x="1305" y="1282"/>
                      </a:lnTo>
                      <a:lnTo>
                        <a:pt x="1369" y="1235"/>
                      </a:lnTo>
                      <a:lnTo>
                        <a:pt x="1387" y="1195"/>
                      </a:lnTo>
                      <a:lnTo>
                        <a:pt x="1444" y="1166"/>
                      </a:lnTo>
                      <a:lnTo>
                        <a:pt x="1531" y="1172"/>
                      </a:lnTo>
                      <a:lnTo>
                        <a:pt x="1583" y="1137"/>
                      </a:lnTo>
                      <a:lnTo>
                        <a:pt x="1623" y="1114"/>
                      </a:lnTo>
                      <a:lnTo>
                        <a:pt x="1732" y="1132"/>
                      </a:lnTo>
                      <a:lnTo>
                        <a:pt x="1778" y="1161"/>
                      </a:lnTo>
                      <a:lnTo>
                        <a:pt x="1847" y="1166"/>
                      </a:lnTo>
                      <a:lnTo>
                        <a:pt x="1841" y="1103"/>
                      </a:lnTo>
                      <a:lnTo>
                        <a:pt x="1790" y="1045"/>
                      </a:lnTo>
                      <a:lnTo>
                        <a:pt x="1772" y="1016"/>
                      </a:lnTo>
                      <a:lnTo>
                        <a:pt x="1806" y="965"/>
                      </a:lnTo>
                      <a:lnTo>
                        <a:pt x="1824" y="873"/>
                      </a:lnTo>
                      <a:lnTo>
                        <a:pt x="1778" y="820"/>
                      </a:lnTo>
                      <a:lnTo>
                        <a:pt x="1801" y="780"/>
                      </a:lnTo>
                      <a:lnTo>
                        <a:pt x="1806" y="734"/>
                      </a:lnTo>
                      <a:lnTo>
                        <a:pt x="1732" y="694"/>
                      </a:lnTo>
                      <a:lnTo>
                        <a:pt x="1726" y="636"/>
                      </a:lnTo>
                      <a:lnTo>
                        <a:pt x="1697" y="612"/>
                      </a:lnTo>
                      <a:lnTo>
                        <a:pt x="1635" y="601"/>
                      </a:lnTo>
                      <a:lnTo>
                        <a:pt x="1559" y="538"/>
                      </a:lnTo>
                      <a:lnTo>
                        <a:pt x="1577" y="461"/>
                      </a:lnTo>
                      <a:lnTo>
                        <a:pt x="1617" y="427"/>
                      </a:lnTo>
                      <a:lnTo>
                        <a:pt x="1646" y="381"/>
                      </a:lnTo>
                      <a:lnTo>
                        <a:pt x="1640" y="277"/>
                      </a:lnTo>
                      <a:lnTo>
                        <a:pt x="1600" y="167"/>
                      </a:lnTo>
                      <a:lnTo>
                        <a:pt x="1559" y="155"/>
                      </a:lnTo>
                      <a:lnTo>
                        <a:pt x="1479" y="155"/>
                      </a:lnTo>
                      <a:lnTo>
                        <a:pt x="1422" y="115"/>
                      </a:lnTo>
                      <a:lnTo>
                        <a:pt x="1422" y="92"/>
                      </a:lnTo>
                      <a:lnTo>
                        <a:pt x="1352" y="86"/>
                      </a:lnTo>
                      <a:lnTo>
                        <a:pt x="1363" y="52"/>
                      </a:lnTo>
                      <a:lnTo>
                        <a:pt x="1410" y="0"/>
                      </a:lnTo>
                      <a:lnTo>
                        <a:pt x="1305" y="5"/>
                      </a:lnTo>
                      <a:lnTo>
                        <a:pt x="1283" y="28"/>
                      </a:lnTo>
                      <a:lnTo>
                        <a:pt x="1294" y="81"/>
                      </a:lnTo>
                      <a:lnTo>
                        <a:pt x="1242" y="167"/>
                      </a:lnTo>
                      <a:lnTo>
                        <a:pt x="1207" y="133"/>
                      </a:lnTo>
                      <a:lnTo>
                        <a:pt x="1236" y="81"/>
                      </a:lnTo>
                      <a:lnTo>
                        <a:pt x="1127" y="144"/>
                      </a:lnTo>
                      <a:lnTo>
                        <a:pt x="1087" y="208"/>
                      </a:lnTo>
                      <a:lnTo>
                        <a:pt x="1007" y="242"/>
                      </a:lnTo>
                      <a:lnTo>
                        <a:pt x="989" y="190"/>
                      </a:lnTo>
                      <a:lnTo>
                        <a:pt x="944" y="190"/>
                      </a:lnTo>
                      <a:lnTo>
                        <a:pt x="892" y="219"/>
                      </a:lnTo>
                      <a:lnTo>
                        <a:pt x="811" y="225"/>
                      </a:lnTo>
                      <a:lnTo>
                        <a:pt x="754" y="196"/>
                      </a:lnTo>
                      <a:lnTo>
                        <a:pt x="685" y="190"/>
                      </a:lnTo>
                      <a:lnTo>
                        <a:pt x="749" y="155"/>
                      </a:lnTo>
                      <a:lnTo>
                        <a:pt x="714" y="110"/>
                      </a:lnTo>
                      <a:lnTo>
                        <a:pt x="645" y="81"/>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7" name="Google Shape;727;p29"/>
                <p:cNvSpPr txBox="1"/>
                <p:nvPr/>
              </p:nvSpPr>
              <p:spPr>
                <a:xfrm>
                  <a:off x="350" y="2166"/>
                  <a:ext cx="214" cy="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300"/>
                    <a:buFont typeface="Arial"/>
                    <a:buNone/>
                  </a:pPr>
                  <a:r>
                    <a:rPr b="0" lang="pt-BR" sz="300" u="none">
                      <a:solidFill>
                        <a:schemeClr val="lt1"/>
                      </a:solidFill>
                      <a:latin typeface="Calibri"/>
                      <a:ea typeface="Calibri"/>
                      <a:cs typeface="Calibri"/>
                      <a:sym typeface="Calibri"/>
                    </a:rPr>
                    <a:t>Germany</a:t>
                  </a:r>
                  <a:endParaRPr/>
                </a:p>
              </p:txBody>
            </p:sp>
          </p:grpSp>
          <p:grpSp>
            <p:nvGrpSpPr>
              <p:cNvPr id="728" name="Google Shape;728;p29"/>
              <p:cNvGrpSpPr/>
              <p:nvPr/>
            </p:nvGrpSpPr>
            <p:grpSpPr>
              <a:xfrm>
                <a:off x="2171" y="882"/>
                <a:ext cx="317" cy="197"/>
                <a:chOff x="506" y="2056"/>
                <a:chExt cx="317" cy="197"/>
              </a:xfrm>
            </p:grpSpPr>
            <p:sp>
              <p:nvSpPr>
                <p:cNvPr id="729" name="Google Shape;729;p29"/>
                <p:cNvSpPr/>
                <p:nvPr/>
              </p:nvSpPr>
              <p:spPr>
                <a:xfrm>
                  <a:off x="546" y="2056"/>
                  <a:ext cx="277" cy="1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30" name="Google Shape;730;p29"/>
                <p:cNvSpPr/>
                <p:nvPr/>
              </p:nvSpPr>
              <p:spPr>
                <a:xfrm>
                  <a:off x="562" y="2098"/>
                  <a:ext cx="240" cy="84"/>
                </a:xfrm>
                <a:custGeom>
                  <a:rect b="b" l="l" r="r" t="t"/>
                  <a:pathLst>
                    <a:path extrusionOk="0" h="1256" w="3604">
                      <a:moveTo>
                        <a:pt x="49" y="399"/>
                      </a:moveTo>
                      <a:lnTo>
                        <a:pt x="0" y="350"/>
                      </a:lnTo>
                      <a:lnTo>
                        <a:pt x="49" y="262"/>
                      </a:lnTo>
                      <a:lnTo>
                        <a:pt x="79" y="253"/>
                      </a:lnTo>
                      <a:lnTo>
                        <a:pt x="79" y="214"/>
                      </a:lnTo>
                      <a:lnTo>
                        <a:pt x="118" y="184"/>
                      </a:lnTo>
                      <a:lnTo>
                        <a:pt x="236" y="165"/>
                      </a:lnTo>
                      <a:lnTo>
                        <a:pt x="285" y="125"/>
                      </a:lnTo>
                      <a:lnTo>
                        <a:pt x="334" y="125"/>
                      </a:lnTo>
                      <a:lnTo>
                        <a:pt x="363" y="87"/>
                      </a:lnTo>
                      <a:lnTo>
                        <a:pt x="432" y="125"/>
                      </a:lnTo>
                      <a:lnTo>
                        <a:pt x="451" y="87"/>
                      </a:lnTo>
                      <a:lnTo>
                        <a:pt x="471" y="68"/>
                      </a:lnTo>
                      <a:lnTo>
                        <a:pt x="491" y="58"/>
                      </a:lnTo>
                      <a:lnTo>
                        <a:pt x="510" y="58"/>
                      </a:lnTo>
                      <a:lnTo>
                        <a:pt x="530" y="58"/>
                      </a:lnTo>
                      <a:lnTo>
                        <a:pt x="549" y="58"/>
                      </a:lnTo>
                      <a:lnTo>
                        <a:pt x="570" y="58"/>
                      </a:lnTo>
                      <a:lnTo>
                        <a:pt x="590" y="58"/>
                      </a:lnTo>
                      <a:lnTo>
                        <a:pt x="609" y="48"/>
                      </a:lnTo>
                      <a:lnTo>
                        <a:pt x="629" y="39"/>
                      </a:lnTo>
                      <a:lnTo>
                        <a:pt x="648" y="28"/>
                      </a:lnTo>
                      <a:lnTo>
                        <a:pt x="668" y="19"/>
                      </a:lnTo>
                      <a:lnTo>
                        <a:pt x="688" y="19"/>
                      </a:lnTo>
                      <a:lnTo>
                        <a:pt x="932" y="9"/>
                      </a:lnTo>
                      <a:lnTo>
                        <a:pt x="971" y="19"/>
                      </a:lnTo>
                      <a:lnTo>
                        <a:pt x="992" y="39"/>
                      </a:lnTo>
                      <a:lnTo>
                        <a:pt x="1012" y="39"/>
                      </a:lnTo>
                      <a:lnTo>
                        <a:pt x="1031" y="39"/>
                      </a:lnTo>
                      <a:lnTo>
                        <a:pt x="1051" y="28"/>
                      </a:lnTo>
                      <a:lnTo>
                        <a:pt x="1070" y="19"/>
                      </a:lnTo>
                      <a:lnTo>
                        <a:pt x="1090" y="9"/>
                      </a:lnTo>
                      <a:lnTo>
                        <a:pt x="1110" y="0"/>
                      </a:lnTo>
                      <a:lnTo>
                        <a:pt x="1129" y="9"/>
                      </a:lnTo>
                      <a:lnTo>
                        <a:pt x="1110" y="28"/>
                      </a:lnTo>
                      <a:lnTo>
                        <a:pt x="1110" y="48"/>
                      </a:lnTo>
                      <a:lnTo>
                        <a:pt x="1120" y="68"/>
                      </a:lnTo>
                      <a:lnTo>
                        <a:pt x="1140" y="48"/>
                      </a:lnTo>
                      <a:lnTo>
                        <a:pt x="1159" y="39"/>
                      </a:lnTo>
                      <a:lnTo>
                        <a:pt x="1179" y="39"/>
                      </a:lnTo>
                      <a:lnTo>
                        <a:pt x="1198" y="48"/>
                      </a:lnTo>
                      <a:lnTo>
                        <a:pt x="1198" y="68"/>
                      </a:lnTo>
                      <a:lnTo>
                        <a:pt x="1188" y="87"/>
                      </a:lnTo>
                      <a:lnTo>
                        <a:pt x="1168" y="106"/>
                      </a:lnTo>
                      <a:lnTo>
                        <a:pt x="1159" y="125"/>
                      </a:lnTo>
                      <a:lnTo>
                        <a:pt x="1159" y="145"/>
                      </a:lnTo>
                      <a:lnTo>
                        <a:pt x="1159" y="165"/>
                      </a:lnTo>
                      <a:lnTo>
                        <a:pt x="1159" y="184"/>
                      </a:lnTo>
                      <a:lnTo>
                        <a:pt x="1159" y="204"/>
                      </a:lnTo>
                      <a:lnTo>
                        <a:pt x="1168" y="223"/>
                      </a:lnTo>
                      <a:lnTo>
                        <a:pt x="1188" y="223"/>
                      </a:lnTo>
                      <a:lnTo>
                        <a:pt x="1208" y="223"/>
                      </a:lnTo>
                      <a:lnTo>
                        <a:pt x="1227" y="223"/>
                      </a:lnTo>
                      <a:lnTo>
                        <a:pt x="1238" y="204"/>
                      </a:lnTo>
                      <a:lnTo>
                        <a:pt x="1238" y="184"/>
                      </a:lnTo>
                      <a:lnTo>
                        <a:pt x="1227" y="165"/>
                      </a:lnTo>
                      <a:lnTo>
                        <a:pt x="1218" y="145"/>
                      </a:lnTo>
                      <a:lnTo>
                        <a:pt x="1198" y="125"/>
                      </a:lnTo>
                      <a:lnTo>
                        <a:pt x="1198" y="106"/>
                      </a:lnTo>
                      <a:lnTo>
                        <a:pt x="1188" y="87"/>
                      </a:lnTo>
                      <a:lnTo>
                        <a:pt x="1198" y="68"/>
                      </a:lnTo>
                      <a:lnTo>
                        <a:pt x="1218" y="68"/>
                      </a:lnTo>
                      <a:lnTo>
                        <a:pt x="1238" y="68"/>
                      </a:lnTo>
                      <a:lnTo>
                        <a:pt x="1247" y="48"/>
                      </a:lnTo>
                      <a:lnTo>
                        <a:pt x="1268" y="58"/>
                      </a:lnTo>
                      <a:lnTo>
                        <a:pt x="1268" y="78"/>
                      </a:lnTo>
                      <a:lnTo>
                        <a:pt x="1268" y="97"/>
                      </a:lnTo>
                      <a:lnTo>
                        <a:pt x="1287" y="97"/>
                      </a:lnTo>
                      <a:lnTo>
                        <a:pt x="1307" y="106"/>
                      </a:lnTo>
                      <a:lnTo>
                        <a:pt x="1326" y="106"/>
                      </a:lnTo>
                      <a:lnTo>
                        <a:pt x="1346" y="106"/>
                      </a:lnTo>
                      <a:lnTo>
                        <a:pt x="1366" y="116"/>
                      </a:lnTo>
                      <a:lnTo>
                        <a:pt x="1385" y="116"/>
                      </a:lnTo>
                      <a:lnTo>
                        <a:pt x="1405" y="116"/>
                      </a:lnTo>
                      <a:lnTo>
                        <a:pt x="1424" y="116"/>
                      </a:lnTo>
                      <a:lnTo>
                        <a:pt x="1444" y="116"/>
                      </a:lnTo>
                      <a:lnTo>
                        <a:pt x="1464" y="116"/>
                      </a:lnTo>
                      <a:lnTo>
                        <a:pt x="1483" y="125"/>
                      </a:lnTo>
                      <a:lnTo>
                        <a:pt x="1502" y="136"/>
                      </a:lnTo>
                      <a:lnTo>
                        <a:pt x="1521" y="136"/>
                      </a:lnTo>
                      <a:lnTo>
                        <a:pt x="1542" y="125"/>
                      </a:lnTo>
                      <a:lnTo>
                        <a:pt x="1551" y="145"/>
                      </a:lnTo>
                      <a:lnTo>
                        <a:pt x="1551" y="165"/>
                      </a:lnTo>
                      <a:lnTo>
                        <a:pt x="1571" y="175"/>
                      </a:lnTo>
                      <a:lnTo>
                        <a:pt x="1590" y="184"/>
                      </a:lnTo>
                      <a:lnTo>
                        <a:pt x="1610" y="184"/>
                      </a:lnTo>
                      <a:lnTo>
                        <a:pt x="1630" y="184"/>
                      </a:lnTo>
                      <a:lnTo>
                        <a:pt x="1649" y="184"/>
                      </a:lnTo>
                      <a:lnTo>
                        <a:pt x="1670" y="184"/>
                      </a:lnTo>
                      <a:lnTo>
                        <a:pt x="1690" y="175"/>
                      </a:lnTo>
                      <a:lnTo>
                        <a:pt x="1709" y="184"/>
                      </a:lnTo>
                      <a:lnTo>
                        <a:pt x="1729" y="204"/>
                      </a:lnTo>
                      <a:lnTo>
                        <a:pt x="1748" y="214"/>
                      </a:lnTo>
                      <a:lnTo>
                        <a:pt x="1768" y="223"/>
                      </a:lnTo>
                      <a:lnTo>
                        <a:pt x="1788" y="234"/>
                      </a:lnTo>
                      <a:lnTo>
                        <a:pt x="1777" y="253"/>
                      </a:lnTo>
                      <a:lnTo>
                        <a:pt x="1758" y="243"/>
                      </a:lnTo>
                      <a:lnTo>
                        <a:pt x="1738" y="234"/>
                      </a:lnTo>
                      <a:lnTo>
                        <a:pt x="1729" y="214"/>
                      </a:lnTo>
                      <a:lnTo>
                        <a:pt x="1709" y="214"/>
                      </a:lnTo>
                      <a:lnTo>
                        <a:pt x="1690" y="214"/>
                      </a:lnTo>
                      <a:lnTo>
                        <a:pt x="1690" y="234"/>
                      </a:lnTo>
                      <a:lnTo>
                        <a:pt x="1690" y="253"/>
                      </a:lnTo>
                      <a:lnTo>
                        <a:pt x="1699" y="273"/>
                      </a:lnTo>
                      <a:lnTo>
                        <a:pt x="1718" y="292"/>
                      </a:lnTo>
                      <a:lnTo>
                        <a:pt x="1738" y="302"/>
                      </a:lnTo>
                      <a:lnTo>
                        <a:pt x="1758" y="302"/>
                      </a:lnTo>
                      <a:lnTo>
                        <a:pt x="1777" y="311"/>
                      </a:lnTo>
                      <a:lnTo>
                        <a:pt x="1797" y="311"/>
                      </a:lnTo>
                      <a:lnTo>
                        <a:pt x="1817" y="320"/>
                      </a:lnTo>
                      <a:lnTo>
                        <a:pt x="1837" y="320"/>
                      </a:lnTo>
                      <a:lnTo>
                        <a:pt x="1857" y="320"/>
                      </a:lnTo>
                      <a:lnTo>
                        <a:pt x="1876" y="320"/>
                      </a:lnTo>
                      <a:lnTo>
                        <a:pt x="1896" y="320"/>
                      </a:lnTo>
                      <a:lnTo>
                        <a:pt x="1915" y="331"/>
                      </a:lnTo>
                      <a:lnTo>
                        <a:pt x="1935" y="331"/>
                      </a:lnTo>
                      <a:lnTo>
                        <a:pt x="1955" y="331"/>
                      </a:lnTo>
                      <a:lnTo>
                        <a:pt x="1974" y="340"/>
                      </a:lnTo>
                      <a:lnTo>
                        <a:pt x="1994" y="340"/>
                      </a:lnTo>
                      <a:lnTo>
                        <a:pt x="2013" y="331"/>
                      </a:lnTo>
                      <a:lnTo>
                        <a:pt x="2033" y="340"/>
                      </a:lnTo>
                      <a:lnTo>
                        <a:pt x="2053" y="340"/>
                      </a:lnTo>
                      <a:lnTo>
                        <a:pt x="2072" y="350"/>
                      </a:lnTo>
                      <a:lnTo>
                        <a:pt x="2093" y="359"/>
                      </a:lnTo>
                      <a:lnTo>
                        <a:pt x="2112" y="370"/>
                      </a:lnTo>
                      <a:lnTo>
                        <a:pt x="2131" y="379"/>
                      </a:lnTo>
                      <a:lnTo>
                        <a:pt x="2151" y="389"/>
                      </a:lnTo>
                      <a:lnTo>
                        <a:pt x="2170" y="399"/>
                      </a:lnTo>
                      <a:lnTo>
                        <a:pt x="2190" y="399"/>
                      </a:lnTo>
                      <a:lnTo>
                        <a:pt x="2210" y="409"/>
                      </a:lnTo>
                      <a:lnTo>
                        <a:pt x="2229" y="418"/>
                      </a:lnTo>
                      <a:lnTo>
                        <a:pt x="2249" y="428"/>
                      </a:lnTo>
                      <a:lnTo>
                        <a:pt x="2259" y="448"/>
                      </a:lnTo>
                      <a:lnTo>
                        <a:pt x="2279" y="457"/>
                      </a:lnTo>
                      <a:lnTo>
                        <a:pt x="2298" y="468"/>
                      </a:lnTo>
                      <a:lnTo>
                        <a:pt x="2318" y="468"/>
                      </a:lnTo>
                      <a:lnTo>
                        <a:pt x="2316" y="453"/>
                      </a:lnTo>
                      <a:lnTo>
                        <a:pt x="2315" y="441"/>
                      </a:lnTo>
                      <a:lnTo>
                        <a:pt x="2303" y="436"/>
                      </a:lnTo>
                      <a:lnTo>
                        <a:pt x="2288" y="428"/>
                      </a:lnTo>
                      <a:lnTo>
                        <a:pt x="2285" y="417"/>
                      </a:lnTo>
                      <a:lnTo>
                        <a:pt x="2283" y="406"/>
                      </a:lnTo>
                      <a:lnTo>
                        <a:pt x="2282" y="391"/>
                      </a:lnTo>
                      <a:lnTo>
                        <a:pt x="2285" y="376"/>
                      </a:lnTo>
                      <a:lnTo>
                        <a:pt x="2319" y="374"/>
                      </a:lnTo>
                      <a:lnTo>
                        <a:pt x="2337" y="389"/>
                      </a:lnTo>
                      <a:lnTo>
                        <a:pt x="2347" y="403"/>
                      </a:lnTo>
                      <a:lnTo>
                        <a:pt x="2377" y="409"/>
                      </a:lnTo>
                      <a:lnTo>
                        <a:pt x="2372" y="417"/>
                      </a:lnTo>
                      <a:lnTo>
                        <a:pt x="2381" y="441"/>
                      </a:lnTo>
                      <a:lnTo>
                        <a:pt x="2381" y="457"/>
                      </a:lnTo>
                      <a:lnTo>
                        <a:pt x="2369" y="451"/>
                      </a:lnTo>
                      <a:lnTo>
                        <a:pt x="2344" y="454"/>
                      </a:lnTo>
                      <a:lnTo>
                        <a:pt x="2327" y="468"/>
                      </a:lnTo>
                      <a:lnTo>
                        <a:pt x="2327" y="487"/>
                      </a:lnTo>
                      <a:lnTo>
                        <a:pt x="2337" y="507"/>
                      </a:lnTo>
                      <a:lnTo>
                        <a:pt x="2357" y="516"/>
                      </a:lnTo>
                      <a:lnTo>
                        <a:pt x="2377" y="516"/>
                      </a:lnTo>
                      <a:lnTo>
                        <a:pt x="2396" y="516"/>
                      </a:lnTo>
                      <a:lnTo>
                        <a:pt x="2416" y="516"/>
                      </a:lnTo>
                      <a:lnTo>
                        <a:pt x="2435" y="516"/>
                      </a:lnTo>
                      <a:lnTo>
                        <a:pt x="2455" y="516"/>
                      </a:lnTo>
                      <a:lnTo>
                        <a:pt x="2475" y="516"/>
                      </a:lnTo>
                      <a:lnTo>
                        <a:pt x="2495" y="516"/>
                      </a:lnTo>
                      <a:lnTo>
                        <a:pt x="2515" y="525"/>
                      </a:lnTo>
                      <a:lnTo>
                        <a:pt x="2535" y="535"/>
                      </a:lnTo>
                      <a:lnTo>
                        <a:pt x="2554" y="554"/>
                      </a:lnTo>
                      <a:lnTo>
                        <a:pt x="2563" y="574"/>
                      </a:lnTo>
                      <a:lnTo>
                        <a:pt x="2563" y="593"/>
                      </a:lnTo>
                      <a:lnTo>
                        <a:pt x="2574" y="613"/>
                      </a:lnTo>
                      <a:lnTo>
                        <a:pt x="2583" y="633"/>
                      </a:lnTo>
                      <a:lnTo>
                        <a:pt x="2603" y="643"/>
                      </a:lnTo>
                      <a:lnTo>
                        <a:pt x="2622" y="652"/>
                      </a:lnTo>
                      <a:lnTo>
                        <a:pt x="2643" y="652"/>
                      </a:lnTo>
                      <a:lnTo>
                        <a:pt x="2662" y="643"/>
                      </a:lnTo>
                      <a:lnTo>
                        <a:pt x="2672" y="663"/>
                      </a:lnTo>
                      <a:lnTo>
                        <a:pt x="2672" y="682"/>
                      </a:lnTo>
                      <a:lnTo>
                        <a:pt x="2691" y="682"/>
                      </a:lnTo>
                      <a:lnTo>
                        <a:pt x="2702" y="663"/>
                      </a:lnTo>
                      <a:lnTo>
                        <a:pt x="2720" y="663"/>
                      </a:lnTo>
                      <a:lnTo>
                        <a:pt x="2740" y="663"/>
                      </a:lnTo>
                      <a:lnTo>
                        <a:pt x="2759" y="663"/>
                      </a:lnTo>
                      <a:lnTo>
                        <a:pt x="2779" y="663"/>
                      </a:lnTo>
                      <a:lnTo>
                        <a:pt x="2799" y="663"/>
                      </a:lnTo>
                      <a:lnTo>
                        <a:pt x="2818" y="672"/>
                      </a:lnTo>
                      <a:lnTo>
                        <a:pt x="2838" y="682"/>
                      </a:lnTo>
                      <a:lnTo>
                        <a:pt x="2857" y="691"/>
                      </a:lnTo>
                      <a:lnTo>
                        <a:pt x="2877" y="702"/>
                      </a:lnTo>
                      <a:lnTo>
                        <a:pt x="2897" y="711"/>
                      </a:lnTo>
                      <a:lnTo>
                        <a:pt x="2917" y="721"/>
                      </a:lnTo>
                      <a:lnTo>
                        <a:pt x="2937" y="721"/>
                      </a:lnTo>
                      <a:lnTo>
                        <a:pt x="2957" y="731"/>
                      </a:lnTo>
                      <a:lnTo>
                        <a:pt x="2976" y="740"/>
                      </a:lnTo>
                      <a:lnTo>
                        <a:pt x="2996" y="740"/>
                      </a:lnTo>
                      <a:lnTo>
                        <a:pt x="3015" y="740"/>
                      </a:lnTo>
                      <a:lnTo>
                        <a:pt x="3035" y="740"/>
                      </a:lnTo>
                      <a:lnTo>
                        <a:pt x="3055" y="740"/>
                      </a:lnTo>
                      <a:lnTo>
                        <a:pt x="3065" y="758"/>
                      </a:lnTo>
                      <a:lnTo>
                        <a:pt x="3074" y="778"/>
                      </a:lnTo>
                      <a:lnTo>
                        <a:pt x="3074" y="799"/>
                      </a:lnTo>
                      <a:lnTo>
                        <a:pt x="3074" y="817"/>
                      </a:lnTo>
                      <a:lnTo>
                        <a:pt x="3074" y="838"/>
                      </a:lnTo>
                      <a:lnTo>
                        <a:pt x="3055" y="847"/>
                      </a:lnTo>
                      <a:lnTo>
                        <a:pt x="3035" y="867"/>
                      </a:lnTo>
                      <a:lnTo>
                        <a:pt x="3035" y="886"/>
                      </a:lnTo>
                      <a:lnTo>
                        <a:pt x="3025" y="906"/>
                      </a:lnTo>
                      <a:lnTo>
                        <a:pt x="3025" y="925"/>
                      </a:lnTo>
                      <a:lnTo>
                        <a:pt x="3045" y="936"/>
                      </a:lnTo>
                      <a:lnTo>
                        <a:pt x="3065" y="936"/>
                      </a:lnTo>
                      <a:lnTo>
                        <a:pt x="3084" y="945"/>
                      </a:lnTo>
                      <a:lnTo>
                        <a:pt x="3104" y="936"/>
                      </a:lnTo>
                      <a:lnTo>
                        <a:pt x="3124" y="925"/>
                      </a:lnTo>
                      <a:lnTo>
                        <a:pt x="3143" y="916"/>
                      </a:lnTo>
                      <a:lnTo>
                        <a:pt x="3163" y="916"/>
                      </a:lnTo>
                      <a:lnTo>
                        <a:pt x="3182" y="916"/>
                      </a:lnTo>
                      <a:lnTo>
                        <a:pt x="3202" y="916"/>
                      </a:lnTo>
                      <a:lnTo>
                        <a:pt x="3222" y="916"/>
                      </a:lnTo>
                      <a:lnTo>
                        <a:pt x="3241" y="916"/>
                      </a:lnTo>
                      <a:lnTo>
                        <a:pt x="3261" y="916"/>
                      </a:lnTo>
                      <a:lnTo>
                        <a:pt x="3281" y="916"/>
                      </a:lnTo>
                      <a:lnTo>
                        <a:pt x="3300" y="925"/>
                      </a:lnTo>
                      <a:lnTo>
                        <a:pt x="3320" y="925"/>
                      </a:lnTo>
                      <a:lnTo>
                        <a:pt x="3339" y="925"/>
                      </a:lnTo>
                      <a:lnTo>
                        <a:pt x="3359" y="936"/>
                      </a:lnTo>
                      <a:lnTo>
                        <a:pt x="3379" y="945"/>
                      </a:lnTo>
                      <a:lnTo>
                        <a:pt x="3398" y="953"/>
                      </a:lnTo>
                      <a:lnTo>
                        <a:pt x="3418" y="964"/>
                      </a:lnTo>
                      <a:lnTo>
                        <a:pt x="3437" y="983"/>
                      </a:lnTo>
                      <a:lnTo>
                        <a:pt x="3447" y="1003"/>
                      </a:lnTo>
                      <a:lnTo>
                        <a:pt x="3467" y="1022"/>
                      </a:lnTo>
                      <a:lnTo>
                        <a:pt x="3487" y="1042"/>
                      </a:lnTo>
                      <a:lnTo>
                        <a:pt x="3506" y="1051"/>
                      </a:lnTo>
                      <a:lnTo>
                        <a:pt x="3526" y="1062"/>
                      </a:lnTo>
                      <a:lnTo>
                        <a:pt x="3546" y="1062"/>
                      </a:lnTo>
                      <a:lnTo>
                        <a:pt x="3565" y="1062"/>
                      </a:lnTo>
                      <a:lnTo>
                        <a:pt x="3585" y="1062"/>
                      </a:lnTo>
                      <a:lnTo>
                        <a:pt x="3604" y="1062"/>
                      </a:lnTo>
                      <a:lnTo>
                        <a:pt x="3604" y="1081"/>
                      </a:lnTo>
                      <a:lnTo>
                        <a:pt x="3604" y="1101"/>
                      </a:lnTo>
                      <a:lnTo>
                        <a:pt x="3595" y="1120"/>
                      </a:lnTo>
                      <a:lnTo>
                        <a:pt x="3595" y="1140"/>
                      </a:lnTo>
                      <a:lnTo>
                        <a:pt x="3595" y="1159"/>
                      </a:lnTo>
                      <a:lnTo>
                        <a:pt x="3575" y="1168"/>
                      </a:lnTo>
                      <a:lnTo>
                        <a:pt x="3555" y="1168"/>
                      </a:lnTo>
                      <a:lnTo>
                        <a:pt x="3535" y="1168"/>
                      </a:lnTo>
                      <a:lnTo>
                        <a:pt x="3516" y="1168"/>
                      </a:lnTo>
                      <a:lnTo>
                        <a:pt x="3496" y="1159"/>
                      </a:lnTo>
                      <a:lnTo>
                        <a:pt x="3477" y="1159"/>
                      </a:lnTo>
                      <a:lnTo>
                        <a:pt x="3457" y="1159"/>
                      </a:lnTo>
                      <a:lnTo>
                        <a:pt x="3437" y="1159"/>
                      </a:lnTo>
                      <a:lnTo>
                        <a:pt x="3418" y="1159"/>
                      </a:lnTo>
                      <a:lnTo>
                        <a:pt x="3398" y="1159"/>
                      </a:lnTo>
                      <a:lnTo>
                        <a:pt x="3379" y="1168"/>
                      </a:lnTo>
                      <a:lnTo>
                        <a:pt x="3359" y="1168"/>
                      </a:lnTo>
                      <a:lnTo>
                        <a:pt x="3339" y="1187"/>
                      </a:lnTo>
                      <a:lnTo>
                        <a:pt x="3320" y="1207"/>
                      </a:lnTo>
                      <a:lnTo>
                        <a:pt x="3300" y="1207"/>
                      </a:lnTo>
                      <a:lnTo>
                        <a:pt x="3281" y="1217"/>
                      </a:lnTo>
                      <a:lnTo>
                        <a:pt x="3261" y="1217"/>
                      </a:lnTo>
                      <a:lnTo>
                        <a:pt x="3241" y="1207"/>
                      </a:lnTo>
                      <a:lnTo>
                        <a:pt x="3222" y="1198"/>
                      </a:lnTo>
                      <a:lnTo>
                        <a:pt x="3202" y="1187"/>
                      </a:lnTo>
                      <a:lnTo>
                        <a:pt x="3193" y="1168"/>
                      </a:lnTo>
                      <a:lnTo>
                        <a:pt x="3172" y="1149"/>
                      </a:lnTo>
                      <a:lnTo>
                        <a:pt x="3153" y="1149"/>
                      </a:lnTo>
                      <a:lnTo>
                        <a:pt x="3172" y="1149"/>
                      </a:lnTo>
                      <a:lnTo>
                        <a:pt x="3193" y="1159"/>
                      </a:lnTo>
                      <a:lnTo>
                        <a:pt x="3202" y="1178"/>
                      </a:lnTo>
                      <a:lnTo>
                        <a:pt x="3222" y="1198"/>
                      </a:lnTo>
                      <a:lnTo>
                        <a:pt x="3222" y="1217"/>
                      </a:lnTo>
                      <a:lnTo>
                        <a:pt x="3202" y="1227"/>
                      </a:lnTo>
                      <a:lnTo>
                        <a:pt x="3182" y="1227"/>
                      </a:lnTo>
                      <a:lnTo>
                        <a:pt x="3163" y="1227"/>
                      </a:lnTo>
                      <a:lnTo>
                        <a:pt x="3143" y="1227"/>
                      </a:lnTo>
                      <a:lnTo>
                        <a:pt x="3124" y="1227"/>
                      </a:lnTo>
                      <a:lnTo>
                        <a:pt x="3104" y="1227"/>
                      </a:lnTo>
                      <a:lnTo>
                        <a:pt x="3084" y="1227"/>
                      </a:lnTo>
                      <a:lnTo>
                        <a:pt x="3065" y="1227"/>
                      </a:lnTo>
                      <a:lnTo>
                        <a:pt x="3045" y="1227"/>
                      </a:lnTo>
                      <a:lnTo>
                        <a:pt x="3025" y="1227"/>
                      </a:lnTo>
                      <a:lnTo>
                        <a:pt x="3005" y="1227"/>
                      </a:lnTo>
                      <a:lnTo>
                        <a:pt x="2985" y="1217"/>
                      </a:lnTo>
                      <a:lnTo>
                        <a:pt x="2966" y="1217"/>
                      </a:lnTo>
                      <a:lnTo>
                        <a:pt x="2946" y="1207"/>
                      </a:lnTo>
                      <a:lnTo>
                        <a:pt x="2927" y="1207"/>
                      </a:lnTo>
                      <a:lnTo>
                        <a:pt x="2907" y="1207"/>
                      </a:lnTo>
                      <a:lnTo>
                        <a:pt x="2887" y="1207"/>
                      </a:lnTo>
                      <a:lnTo>
                        <a:pt x="2868" y="1207"/>
                      </a:lnTo>
                      <a:lnTo>
                        <a:pt x="2848" y="1207"/>
                      </a:lnTo>
                      <a:lnTo>
                        <a:pt x="2829" y="1207"/>
                      </a:lnTo>
                      <a:lnTo>
                        <a:pt x="2809" y="1207"/>
                      </a:lnTo>
                      <a:lnTo>
                        <a:pt x="2789" y="1207"/>
                      </a:lnTo>
                      <a:lnTo>
                        <a:pt x="2770" y="1207"/>
                      </a:lnTo>
                      <a:lnTo>
                        <a:pt x="2749" y="1207"/>
                      </a:lnTo>
                      <a:lnTo>
                        <a:pt x="2730" y="1207"/>
                      </a:lnTo>
                      <a:lnTo>
                        <a:pt x="2710" y="1207"/>
                      </a:lnTo>
                      <a:lnTo>
                        <a:pt x="2691" y="1207"/>
                      </a:lnTo>
                      <a:lnTo>
                        <a:pt x="2672" y="1207"/>
                      </a:lnTo>
                      <a:lnTo>
                        <a:pt x="2652" y="1207"/>
                      </a:lnTo>
                      <a:lnTo>
                        <a:pt x="2633" y="1207"/>
                      </a:lnTo>
                      <a:lnTo>
                        <a:pt x="2613" y="1207"/>
                      </a:lnTo>
                      <a:lnTo>
                        <a:pt x="2593" y="1217"/>
                      </a:lnTo>
                      <a:lnTo>
                        <a:pt x="2574" y="1217"/>
                      </a:lnTo>
                      <a:lnTo>
                        <a:pt x="2554" y="1217"/>
                      </a:lnTo>
                      <a:lnTo>
                        <a:pt x="2535" y="1217"/>
                      </a:lnTo>
                      <a:lnTo>
                        <a:pt x="2515" y="1217"/>
                      </a:lnTo>
                      <a:lnTo>
                        <a:pt x="2495" y="1227"/>
                      </a:lnTo>
                      <a:lnTo>
                        <a:pt x="2475" y="1237"/>
                      </a:lnTo>
                      <a:lnTo>
                        <a:pt x="2455" y="1237"/>
                      </a:lnTo>
                      <a:lnTo>
                        <a:pt x="2435" y="1246"/>
                      </a:lnTo>
                      <a:lnTo>
                        <a:pt x="2416" y="1246"/>
                      </a:lnTo>
                      <a:lnTo>
                        <a:pt x="2396" y="1256"/>
                      </a:lnTo>
                      <a:lnTo>
                        <a:pt x="2377" y="1256"/>
                      </a:lnTo>
                      <a:lnTo>
                        <a:pt x="2357" y="1256"/>
                      </a:lnTo>
                      <a:lnTo>
                        <a:pt x="2347" y="1237"/>
                      </a:lnTo>
                      <a:lnTo>
                        <a:pt x="2347" y="1217"/>
                      </a:lnTo>
                      <a:lnTo>
                        <a:pt x="2357" y="1198"/>
                      </a:lnTo>
                      <a:lnTo>
                        <a:pt x="2377" y="1187"/>
                      </a:lnTo>
                      <a:lnTo>
                        <a:pt x="2396" y="1168"/>
                      </a:lnTo>
                      <a:lnTo>
                        <a:pt x="2416" y="1159"/>
                      </a:lnTo>
                      <a:lnTo>
                        <a:pt x="2435" y="1149"/>
                      </a:lnTo>
                      <a:lnTo>
                        <a:pt x="2455" y="1149"/>
                      </a:lnTo>
                      <a:lnTo>
                        <a:pt x="2475" y="1131"/>
                      </a:lnTo>
                      <a:lnTo>
                        <a:pt x="2495" y="1120"/>
                      </a:lnTo>
                      <a:lnTo>
                        <a:pt x="2515" y="1101"/>
                      </a:lnTo>
                      <a:lnTo>
                        <a:pt x="2515" y="1081"/>
                      </a:lnTo>
                      <a:lnTo>
                        <a:pt x="2535" y="1071"/>
                      </a:lnTo>
                      <a:lnTo>
                        <a:pt x="2554" y="1051"/>
                      </a:lnTo>
                      <a:lnTo>
                        <a:pt x="2554" y="1032"/>
                      </a:lnTo>
                      <a:lnTo>
                        <a:pt x="2535" y="1022"/>
                      </a:lnTo>
                      <a:lnTo>
                        <a:pt x="2515" y="1022"/>
                      </a:lnTo>
                      <a:lnTo>
                        <a:pt x="2505" y="1003"/>
                      </a:lnTo>
                      <a:lnTo>
                        <a:pt x="2505" y="983"/>
                      </a:lnTo>
                      <a:lnTo>
                        <a:pt x="2485" y="964"/>
                      </a:lnTo>
                      <a:lnTo>
                        <a:pt x="2465" y="964"/>
                      </a:lnTo>
                      <a:lnTo>
                        <a:pt x="2446" y="964"/>
                      </a:lnTo>
                      <a:lnTo>
                        <a:pt x="2426" y="964"/>
                      </a:lnTo>
                      <a:lnTo>
                        <a:pt x="2407" y="964"/>
                      </a:lnTo>
                      <a:lnTo>
                        <a:pt x="2387" y="964"/>
                      </a:lnTo>
                      <a:lnTo>
                        <a:pt x="2367" y="964"/>
                      </a:lnTo>
                      <a:lnTo>
                        <a:pt x="2347" y="964"/>
                      </a:lnTo>
                      <a:lnTo>
                        <a:pt x="2327" y="964"/>
                      </a:lnTo>
                      <a:lnTo>
                        <a:pt x="2308" y="964"/>
                      </a:lnTo>
                      <a:lnTo>
                        <a:pt x="2288" y="964"/>
                      </a:lnTo>
                      <a:lnTo>
                        <a:pt x="2268" y="964"/>
                      </a:lnTo>
                      <a:lnTo>
                        <a:pt x="2249" y="953"/>
                      </a:lnTo>
                      <a:lnTo>
                        <a:pt x="2229" y="936"/>
                      </a:lnTo>
                      <a:lnTo>
                        <a:pt x="2210" y="925"/>
                      </a:lnTo>
                      <a:lnTo>
                        <a:pt x="2190" y="916"/>
                      </a:lnTo>
                      <a:lnTo>
                        <a:pt x="2160" y="906"/>
                      </a:lnTo>
                      <a:lnTo>
                        <a:pt x="2140" y="897"/>
                      </a:lnTo>
                      <a:lnTo>
                        <a:pt x="2121" y="886"/>
                      </a:lnTo>
                      <a:lnTo>
                        <a:pt x="2112" y="867"/>
                      </a:lnTo>
                      <a:lnTo>
                        <a:pt x="2102" y="847"/>
                      </a:lnTo>
                      <a:lnTo>
                        <a:pt x="2093" y="828"/>
                      </a:lnTo>
                      <a:lnTo>
                        <a:pt x="2072" y="808"/>
                      </a:lnTo>
                      <a:lnTo>
                        <a:pt x="2053" y="788"/>
                      </a:lnTo>
                      <a:lnTo>
                        <a:pt x="2053" y="769"/>
                      </a:lnTo>
                      <a:lnTo>
                        <a:pt x="2053" y="749"/>
                      </a:lnTo>
                      <a:lnTo>
                        <a:pt x="2053" y="731"/>
                      </a:lnTo>
                      <a:lnTo>
                        <a:pt x="2053" y="711"/>
                      </a:lnTo>
                      <a:lnTo>
                        <a:pt x="2053" y="691"/>
                      </a:lnTo>
                      <a:lnTo>
                        <a:pt x="2043" y="672"/>
                      </a:lnTo>
                      <a:lnTo>
                        <a:pt x="2043" y="652"/>
                      </a:lnTo>
                      <a:lnTo>
                        <a:pt x="2024" y="633"/>
                      </a:lnTo>
                      <a:lnTo>
                        <a:pt x="2004" y="613"/>
                      </a:lnTo>
                      <a:lnTo>
                        <a:pt x="1985" y="604"/>
                      </a:lnTo>
                      <a:lnTo>
                        <a:pt x="1965" y="604"/>
                      </a:lnTo>
                      <a:lnTo>
                        <a:pt x="1945" y="593"/>
                      </a:lnTo>
                      <a:lnTo>
                        <a:pt x="1925" y="593"/>
                      </a:lnTo>
                      <a:lnTo>
                        <a:pt x="1905" y="593"/>
                      </a:lnTo>
                      <a:lnTo>
                        <a:pt x="1886" y="584"/>
                      </a:lnTo>
                      <a:lnTo>
                        <a:pt x="1866" y="584"/>
                      </a:lnTo>
                      <a:lnTo>
                        <a:pt x="1846" y="584"/>
                      </a:lnTo>
                      <a:lnTo>
                        <a:pt x="1827" y="593"/>
                      </a:lnTo>
                      <a:lnTo>
                        <a:pt x="1807" y="593"/>
                      </a:lnTo>
                      <a:lnTo>
                        <a:pt x="1788" y="593"/>
                      </a:lnTo>
                      <a:lnTo>
                        <a:pt x="1768" y="604"/>
                      </a:lnTo>
                      <a:lnTo>
                        <a:pt x="1748" y="593"/>
                      </a:lnTo>
                      <a:lnTo>
                        <a:pt x="1729" y="584"/>
                      </a:lnTo>
                      <a:lnTo>
                        <a:pt x="1709" y="565"/>
                      </a:lnTo>
                      <a:lnTo>
                        <a:pt x="1690" y="565"/>
                      </a:lnTo>
                      <a:lnTo>
                        <a:pt x="1670" y="565"/>
                      </a:lnTo>
                      <a:lnTo>
                        <a:pt x="1649" y="565"/>
                      </a:lnTo>
                      <a:lnTo>
                        <a:pt x="1630" y="565"/>
                      </a:lnTo>
                      <a:lnTo>
                        <a:pt x="1610" y="565"/>
                      </a:lnTo>
                      <a:lnTo>
                        <a:pt x="1590" y="554"/>
                      </a:lnTo>
                      <a:lnTo>
                        <a:pt x="1571" y="545"/>
                      </a:lnTo>
                      <a:lnTo>
                        <a:pt x="1551" y="545"/>
                      </a:lnTo>
                      <a:lnTo>
                        <a:pt x="1532" y="535"/>
                      </a:lnTo>
                      <a:lnTo>
                        <a:pt x="1512" y="525"/>
                      </a:lnTo>
                      <a:lnTo>
                        <a:pt x="1493" y="516"/>
                      </a:lnTo>
                      <a:lnTo>
                        <a:pt x="1474" y="497"/>
                      </a:lnTo>
                      <a:lnTo>
                        <a:pt x="1454" y="487"/>
                      </a:lnTo>
                      <a:lnTo>
                        <a:pt x="1435" y="477"/>
                      </a:lnTo>
                      <a:lnTo>
                        <a:pt x="1415" y="457"/>
                      </a:lnTo>
                      <a:lnTo>
                        <a:pt x="1395" y="448"/>
                      </a:lnTo>
                      <a:lnTo>
                        <a:pt x="1375" y="438"/>
                      </a:lnTo>
                      <a:lnTo>
                        <a:pt x="1355" y="428"/>
                      </a:lnTo>
                      <a:lnTo>
                        <a:pt x="1336" y="428"/>
                      </a:lnTo>
                      <a:lnTo>
                        <a:pt x="1316" y="428"/>
                      </a:lnTo>
                      <a:lnTo>
                        <a:pt x="1296" y="428"/>
                      </a:lnTo>
                      <a:lnTo>
                        <a:pt x="1277" y="428"/>
                      </a:lnTo>
                      <a:lnTo>
                        <a:pt x="1257" y="428"/>
                      </a:lnTo>
                      <a:lnTo>
                        <a:pt x="1238" y="428"/>
                      </a:lnTo>
                      <a:lnTo>
                        <a:pt x="1218" y="428"/>
                      </a:lnTo>
                      <a:lnTo>
                        <a:pt x="1198" y="428"/>
                      </a:lnTo>
                      <a:lnTo>
                        <a:pt x="1179" y="409"/>
                      </a:lnTo>
                      <a:lnTo>
                        <a:pt x="1168" y="389"/>
                      </a:lnTo>
                      <a:lnTo>
                        <a:pt x="1168" y="370"/>
                      </a:lnTo>
                      <a:lnTo>
                        <a:pt x="1159" y="350"/>
                      </a:lnTo>
                      <a:lnTo>
                        <a:pt x="1140" y="340"/>
                      </a:lnTo>
                      <a:lnTo>
                        <a:pt x="1129" y="359"/>
                      </a:lnTo>
                      <a:lnTo>
                        <a:pt x="1129" y="379"/>
                      </a:lnTo>
                      <a:lnTo>
                        <a:pt x="1120" y="399"/>
                      </a:lnTo>
                      <a:lnTo>
                        <a:pt x="1099" y="399"/>
                      </a:lnTo>
                      <a:lnTo>
                        <a:pt x="1080" y="399"/>
                      </a:lnTo>
                      <a:lnTo>
                        <a:pt x="1060" y="399"/>
                      </a:lnTo>
                      <a:lnTo>
                        <a:pt x="1041" y="399"/>
                      </a:lnTo>
                      <a:lnTo>
                        <a:pt x="1021" y="379"/>
                      </a:lnTo>
                      <a:lnTo>
                        <a:pt x="1001" y="370"/>
                      </a:lnTo>
                      <a:lnTo>
                        <a:pt x="982" y="359"/>
                      </a:lnTo>
                      <a:lnTo>
                        <a:pt x="962" y="359"/>
                      </a:lnTo>
                      <a:lnTo>
                        <a:pt x="943" y="359"/>
                      </a:lnTo>
                      <a:lnTo>
                        <a:pt x="923" y="359"/>
                      </a:lnTo>
                      <a:lnTo>
                        <a:pt x="903" y="350"/>
                      </a:lnTo>
                      <a:lnTo>
                        <a:pt x="885" y="340"/>
                      </a:lnTo>
                      <a:lnTo>
                        <a:pt x="865" y="320"/>
                      </a:lnTo>
                      <a:lnTo>
                        <a:pt x="846" y="320"/>
                      </a:lnTo>
                      <a:lnTo>
                        <a:pt x="825" y="320"/>
                      </a:lnTo>
                      <a:lnTo>
                        <a:pt x="805" y="320"/>
                      </a:lnTo>
                      <a:lnTo>
                        <a:pt x="786" y="311"/>
                      </a:lnTo>
                      <a:lnTo>
                        <a:pt x="766" y="292"/>
                      </a:lnTo>
                      <a:lnTo>
                        <a:pt x="776" y="273"/>
                      </a:lnTo>
                      <a:lnTo>
                        <a:pt x="796" y="273"/>
                      </a:lnTo>
                      <a:lnTo>
                        <a:pt x="816" y="273"/>
                      </a:lnTo>
                      <a:lnTo>
                        <a:pt x="835" y="273"/>
                      </a:lnTo>
                      <a:lnTo>
                        <a:pt x="865" y="273"/>
                      </a:lnTo>
                      <a:lnTo>
                        <a:pt x="885" y="262"/>
                      </a:lnTo>
                      <a:lnTo>
                        <a:pt x="903" y="262"/>
                      </a:lnTo>
                      <a:lnTo>
                        <a:pt x="923" y="253"/>
                      </a:lnTo>
                      <a:lnTo>
                        <a:pt x="943" y="253"/>
                      </a:lnTo>
                      <a:lnTo>
                        <a:pt x="962" y="243"/>
                      </a:lnTo>
                      <a:lnTo>
                        <a:pt x="962" y="223"/>
                      </a:lnTo>
                      <a:lnTo>
                        <a:pt x="952" y="204"/>
                      </a:lnTo>
                      <a:lnTo>
                        <a:pt x="932" y="204"/>
                      </a:lnTo>
                      <a:lnTo>
                        <a:pt x="913" y="204"/>
                      </a:lnTo>
                      <a:lnTo>
                        <a:pt x="894" y="204"/>
                      </a:lnTo>
                      <a:lnTo>
                        <a:pt x="874" y="204"/>
                      </a:lnTo>
                      <a:lnTo>
                        <a:pt x="855" y="204"/>
                      </a:lnTo>
                      <a:lnTo>
                        <a:pt x="835" y="204"/>
                      </a:lnTo>
                      <a:lnTo>
                        <a:pt x="816" y="204"/>
                      </a:lnTo>
                      <a:lnTo>
                        <a:pt x="796" y="204"/>
                      </a:lnTo>
                      <a:lnTo>
                        <a:pt x="776" y="204"/>
                      </a:lnTo>
                      <a:lnTo>
                        <a:pt x="757" y="204"/>
                      </a:lnTo>
                      <a:lnTo>
                        <a:pt x="737" y="194"/>
                      </a:lnTo>
                      <a:lnTo>
                        <a:pt x="718" y="194"/>
                      </a:lnTo>
                      <a:lnTo>
                        <a:pt x="697" y="194"/>
                      </a:lnTo>
                      <a:lnTo>
                        <a:pt x="677" y="184"/>
                      </a:lnTo>
                      <a:lnTo>
                        <a:pt x="658" y="184"/>
                      </a:lnTo>
                      <a:lnTo>
                        <a:pt x="638" y="175"/>
                      </a:lnTo>
                      <a:lnTo>
                        <a:pt x="619" y="175"/>
                      </a:lnTo>
                      <a:lnTo>
                        <a:pt x="599" y="184"/>
                      </a:lnTo>
                      <a:lnTo>
                        <a:pt x="579" y="184"/>
                      </a:lnTo>
                      <a:lnTo>
                        <a:pt x="560" y="184"/>
                      </a:lnTo>
                      <a:lnTo>
                        <a:pt x="540" y="204"/>
                      </a:lnTo>
                      <a:lnTo>
                        <a:pt x="530" y="223"/>
                      </a:lnTo>
                      <a:lnTo>
                        <a:pt x="510" y="223"/>
                      </a:lnTo>
                      <a:lnTo>
                        <a:pt x="491" y="234"/>
                      </a:lnTo>
                      <a:lnTo>
                        <a:pt x="481" y="253"/>
                      </a:lnTo>
                      <a:lnTo>
                        <a:pt x="462" y="273"/>
                      </a:lnTo>
                      <a:lnTo>
                        <a:pt x="451" y="292"/>
                      </a:lnTo>
                      <a:lnTo>
                        <a:pt x="432" y="302"/>
                      </a:lnTo>
                      <a:lnTo>
                        <a:pt x="412" y="302"/>
                      </a:lnTo>
                      <a:lnTo>
                        <a:pt x="393" y="311"/>
                      </a:lnTo>
                      <a:lnTo>
                        <a:pt x="382" y="331"/>
                      </a:lnTo>
                      <a:lnTo>
                        <a:pt x="363" y="340"/>
                      </a:lnTo>
                      <a:lnTo>
                        <a:pt x="343" y="340"/>
                      </a:lnTo>
                      <a:lnTo>
                        <a:pt x="323" y="340"/>
                      </a:lnTo>
                      <a:lnTo>
                        <a:pt x="304" y="340"/>
                      </a:lnTo>
                      <a:lnTo>
                        <a:pt x="285" y="340"/>
                      </a:lnTo>
                      <a:lnTo>
                        <a:pt x="266" y="340"/>
                      </a:lnTo>
                      <a:lnTo>
                        <a:pt x="246" y="340"/>
                      </a:lnTo>
                      <a:lnTo>
                        <a:pt x="226" y="340"/>
                      </a:lnTo>
                      <a:lnTo>
                        <a:pt x="207" y="340"/>
                      </a:lnTo>
                      <a:lnTo>
                        <a:pt x="187" y="340"/>
                      </a:lnTo>
                      <a:lnTo>
                        <a:pt x="168" y="340"/>
                      </a:lnTo>
                      <a:lnTo>
                        <a:pt x="147" y="350"/>
                      </a:lnTo>
                      <a:lnTo>
                        <a:pt x="127" y="350"/>
                      </a:lnTo>
                      <a:lnTo>
                        <a:pt x="108" y="350"/>
                      </a:lnTo>
                      <a:lnTo>
                        <a:pt x="88" y="359"/>
                      </a:lnTo>
                      <a:lnTo>
                        <a:pt x="88" y="379"/>
                      </a:lnTo>
                      <a:lnTo>
                        <a:pt x="88" y="399"/>
                      </a:lnTo>
                      <a:lnTo>
                        <a:pt x="69" y="409"/>
                      </a:lnTo>
                      <a:lnTo>
                        <a:pt x="49" y="409"/>
                      </a:lnTo>
                      <a:lnTo>
                        <a:pt x="49" y="399"/>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1" name="Google Shape;731;p29"/>
                <p:cNvSpPr txBox="1"/>
                <p:nvPr/>
              </p:nvSpPr>
              <p:spPr>
                <a:xfrm>
                  <a:off x="506" y="2166"/>
                  <a:ext cx="172" cy="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300"/>
                    <a:buFont typeface="Arial"/>
                    <a:buNone/>
                  </a:pPr>
                  <a:r>
                    <a:rPr b="0" lang="pt-BR" sz="300" u="none">
                      <a:solidFill>
                        <a:schemeClr val="lt1"/>
                      </a:solidFill>
                      <a:latin typeface="Calibri"/>
                      <a:ea typeface="Calibri"/>
                      <a:cs typeface="Calibri"/>
                      <a:sym typeface="Calibri"/>
                    </a:rPr>
                    <a:t>Cuba</a:t>
                  </a:r>
                  <a:endParaRPr/>
                </a:p>
              </p:txBody>
            </p:sp>
          </p:grpSp>
          <p:grpSp>
            <p:nvGrpSpPr>
              <p:cNvPr id="732" name="Google Shape;732;p29"/>
              <p:cNvGrpSpPr/>
              <p:nvPr/>
            </p:nvGrpSpPr>
            <p:grpSpPr>
              <a:xfrm>
                <a:off x="2519" y="673"/>
                <a:ext cx="300" cy="196"/>
                <a:chOff x="4177" y="2374"/>
                <a:chExt cx="300" cy="196"/>
              </a:xfrm>
            </p:grpSpPr>
            <p:sp>
              <p:nvSpPr>
                <p:cNvPr id="733" name="Google Shape;733;p29"/>
                <p:cNvSpPr/>
                <p:nvPr/>
              </p:nvSpPr>
              <p:spPr>
                <a:xfrm>
                  <a:off x="4177" y="2374"/>
                  <a:ext cx="277" cy="1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34" name="Google Shape;734;p29"/>
                <p:cNvSpPr txBox="1"/>
                <p:nvPr/>
              </p:nvSpPr>
              <p:spPr>
                <a:xfrm>
                  <a:off x="4288" y="2483"/>
                  <a:ext cx="189" cy="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300"/>
                    <a:buFont typeface="Arial"/>
                    <a:buNone/>
                  </a:pPr>
                  <a:r>
                    <a:rPr b="0" lang="pt-BR" sz="300" u="none">
                      <a:solidFill>
                        <a:schemeClr val="lt1"/>
                      </a:solidFill>
                      <a:latin typeface="Calibri"/>
                      <a:ea typeface="Calibri"/>
                      <a:cs typeface="Calibri"/>
                      <a:sym typeface="Calibri"/>
                    </a:rPr>
                    <a:t>Turkey</a:t>
                  </a:r>
                  <a:endParaRPr/>
                </a:p>
              </p:txBody>
            </p:sp>
            <p:grpSp>
              <p:nvGrpSpPr>
                <p:cNvPr id="735" name="Google Shape;735;p29"/>
                <p:cNvGrpSpPr/>
                <p:nvPr/>
              </p:nvGrpSpPr>
              <p:grpSpPr>
                <a:xfrm>
                  <a:off x="4189" y="2394"/>
                  <a:ext cx="236" cy="114"/>
                  <a:chOff x="4189" y="2394"/>
                  <a:chExt cx="369" cy="178"/>
                </a:xfrm>
              </p:grpSpPr>
              <p:sp>
                <p:nvSpPr>
                  <p:cNvPr id="736" name="Google Shape;736;p29"/>
                  <p:cNvSpPr/>
                  <p:nvPr/>
                </p:nvSpPr>
                <p:spPr>
                  <a:xfrm>
                    <a:off x="4197" y="2394"/>
                    <a:ext cx="361" cy="178"/>
                  </a:xfrm>
                  <a:custGeom>
                    <a:rect b="b" l="l" r="r" t="t"/>
                    <a:pathLst>
                      <a:path extrusionOk="0" h="1955" w="3970">
                        <a:moveTo>
                          <a:pt x="1761" y="198"/>
                        </a:moveTo>
                        <a:lnTo>
                          <a:pt x="1714" y="251"/>
                        </a:lnTo>
                        <a:lnTo>
                          <a:pt x="1566" y="258"/>
                        </a:lnTo>
                        <a:lnTo>
                          <a:pt x="1520" y="278"/>
                        </a:lnTo>
                        <a:lnTo>
                          <a:pt x="1414" y="274"/>
                        </a:lnTo>
                        <a:lnTo>
                          <a:pt x="1398" y="304"/>
                        </a:lnTo>
                        <a:lnTo>
                          <a:pt x="1303" y="349"/>
                        </a:lnTo>
                        <a:lnTo>
                          <a:pt x="1184" y="439"/>
                        </a:lnTo>
                        <a:lnTo>
                          <a:pt x="1042" y="492"/>
                        </a:lnTo>
                        <a:lnTo>
                          <a:pt x="1042" y="526"/>
                        </a:lnTo>
                        <a:lnTo>
                          <a:pt x="989" y="578"/>
                        </a:lnTo>
                        <a:lnTo>
                          <a:pt x="926" y="581"/>
                        </a:lnTo>
                        <a:lnTo>
                          <a:pt x="919" y="572"/>
                        </a:lnTo>
                        <a:lnTo>
                          <a:pt x="870" y="575"/>
                        </a:lnTo>
                        <a:lnTo>
                          <a:pt x="807" y="595"/>
                        </a:lnTo>
                        <a:lnTo>
                          <a:pt x="767" y="581"/>
                        </a:lnTo>
                        <a:lnTo>
                          <a:pt x="698" y="581"/>
                        </a:lnTo>
                        <a:lnTo>
                          <a:pt x="649" y="598"/>
                        </a:lnTo>
                        <a:lnTo>
                          <a:pt x="615" y="588"/>
                        </a:lnTo>
                        <a:lnTo>
                          <a:pt x="572" y="656"/>
                        </a:lnTo>
                        <a:lnTo>
                          <a:pt x="613" y="683"/>
                        </a:lnTo>
                        <a:lnTo>
                          <a:pt x="747" y="685"/>
                        </a:lnTo>
                        <a:lnTo>
                          <a:pt x="754" y="713"/>
                        </a:lnTo>
                        <a:lnTo>
                          <a:pt x="626" y="713"/>
                        </a:lnTo>
                        <a:lnTo>
                          <a:pt x="596" y="746"/>
                        </a:lnTo>
                        <a:lnTo>
                          <a:pt x="557" y="743"/>
                        </a:lnTo>
                        <a:lnTo>
                          <a:pt x="524" y="762"/>
                        </a:lnTo>
                        <a:lnTo>
                          <a:pt x="527" y="807"/>
                        </a:lnTo>
                        <a:lnTo>
                          <a:pt x="491" y="828"/>
                        </a:lnTo>
                        <a:lnTo>
                          <a:pt x="461" y="818"/>
                        </a:lnTo>
                        <a:lnTo>
                          <a:pt x="405" y="844"/>
                        </a:lnTo>
                        <a:lnTo>
                          <a:pt x="392" y="815"/>
                        </a:lnTo>
                        <a:lnTo>
                          <a:pt x="362" y="806"/>
                        </a:lnTo>
                        <a:lnTo>
                          <a:pt x="326" y="815"/>
                        </a:lnTo>
                        <a:lnTo>
                          <a:pt x="329" y="845"/>
                        </a:lnTo>
                        <a:lnTo>
                          <a:pt x="253" y="832"/>
                        </a:lnTo>
                        <a:lnTo>
                          <a:pt x="227" y="815"/>
                        </a:lnTo>
                        <a:lnTo>
                          <a:pt x="155" y="837"/>
                        </a:lnTo>
                        <a:lnTo>
                          <a:pt x="76" y="888"/>
                        </a:lnTo>
                        <a:lnTo>
                          <a:pt x="66" y="924"/>
                        </a:lnTo>
                        <a:lnTo>
                          <a:pt x="16" y="957"/>
                        </a:lnTo>
                        <a:lnTo>
                          <a:pt x="27" y="993"/>
                        </a:lnTo>
                        <a:lnTo>
                          <a:pt x="0" y="1059"/>
                        </a:lnTo>
                        <a:lnTo>
                          <a:pt x="108" y="1032"/>
                        </a:lnTo>
                        <a:lnTo>
                          <a:pt x="135" y="1049"/>
                        </a:lnTo>
                        <a:lnTo>
                          <a:pt x="151" y="1092"/>
                        </a:lnTo>
                        <a:lnTo>
                          <a:pt x="115" y="1085"/>
                        </a:lnTo>
                        <a:lnTo>
                          <a:pt x="92" y="1131"/>
                        </a:lnTo>
                        <a:lnTo>
                          <a:pt x="122" y="1151"/>
                        </a:lnTo>
                        <a:lnTo>
                          <a:pt x="125" y="1210"/>
                        </a:lnTo>
                        <a:lnTo>
                          <a:pt x="184" y="1243"/>
                        </a:lnTo>
                        <a:lnTo>
                          <a:pt x="138" y="1286"/>
                        </a:lnTo>
                        <a:lnTo>
                          <a:pt x="164" y="1342"/>
                        </a:lnTo>
                        <a:lnTo>
                          <a:pt x="199" y="1357"/>
                        </a:lnTo>
                        <a:lnTo>
                          <a:pt x="151" y="1384"/>
                        </a:lnTo>
                        <a:lnTo>
                          <a:pt x="108" y="1375"/>
                        </a:lnTo>
                        <a:lnTo>
                          <a:pt x="92" y="1319"/>
                        </a:lnTo>
                        <a:lnTo>
                          <a:pt x="76" y="1322"/>
                        </a:lnTo>
                        <a:lnTo>
                          <a:pt x="77" y="1379"/>
                        </a:lnTo>
                        <a:lnTo>
                          <a:pt x="43" y="1414"/>
                        </a:lnTo>
                        <a:lnTo>
                          <a:pt x="82" y="1434"/>
                        </a:lnTo>
                        <a:lnTo>
                          <a:pt x="102" y="1457"/>
                        </a:lnTo>
                        <a:lnTo>
                          <a:pt x="138" y="1417"/>
                        </a:lnTo>
                        <a:lnTo>
                          <a:pt x="155" y="1440"/>
                        </a:lnTo>
                        <a:lnTo>
                          <a:pt x="151" y="1457"/>
                        </a:lnTo>
                        <a:lnTo>
                          <a:pt x="239" y="1495"/>
                        </a:lnTo>
                        <a:lnTo>
                          <a:pt x="227" y="1534"/>
                        </a:lnTo>
                        <a:lnTo>
                          <a:pt x="188" y="1580"/>
                        </a:lnTo>
                        <a:lnTo>
                          <a:pt x="214" y="1576"/>
                        </a:lnTo>
                        <a:lnTo>
                          <a:pt x="246" y="1686"/>
                        </a:lnTo>
                        <a:lnTo>
                          <a:pt x="293" y="1645"/>
                        </a:lnTo>
                        <a:lnTo>
                          <a:pt x="339" y="1678"/>
                        </a:lnTo>
                        <a:lnTo>
                          <a:pt x="313" y="1708"/>
                        </a:lnTo>
                        <a:lnTo>
                          <a:pt x="263" y="1724"/>
                        </a:lnTo>
                        <a:lnTo>
                          <a:pt x="260" y="1761"/>
                        </a:lnTo>
                        <a:lnTo>
                          <a:pt x="346" y="1784"/>
                        </a:lnTo>
                        <a:lnTo>
                          <a:pt x="445" y="1731"/>
                        </a:lnTo>
                        <a:lnTo>
                          <a:pt x="468" y="1754"/>
                        </a:lnTo>
                        <a:lnTo>
                          <a:pt x="412" y="1797"/>
                        </a:lnTo>
                        <a:lnTo>
                          <a:pt x="353" y="1798"/>
                        </a:lnTo>
                        <a:lnTo>
                          <a:pt x="313" y="1837"/>
                        </a:lnTo>
                        <a:lnTo>
                          <a:pt x="336" y="1867"/>
                        </a:lnTo>
                        <a:lnTo>
                          <a:pt x="451" y="1808"/>
                        </a:lnTo>
                        <a:lnTo>
                          <a:pt x="435" y="1874"/>
                        </a:lnTo>
                        <a:lnTo>
                          <a:pt x="520" y="1808"/>
                        </a:lnTo>
                        <a:lnTo>
                          <a:pt x="656" y="1834"/>
                        </a:lnTo>
                        <a:lnTo>
                          <a:pt x="599" y="1867"/>
                        </a:lnTo>
                        <a:lnTo>
                          <a:pt x="669" y="1884"/>
                        </a:lnTo>
                        <a:lnTo>
                          <a:pt x="740" y="1955"/>
                        </a:lnTo>
                        <a:lnTo>
                          <a:pt x="863" y="1939"/>
                        </a:lnTo>
                        <a:lnTo>
                          <a:pt x="969" y="1918"/>
                        </a:lnTo>
                        <a:lnTo>
                          <a:pt x="1032" y="1811"/>
                        </a:lnTo>
                        <a:lnTo>
                          <a:pt x="1012" y="1755"/>
                        </a:lnTo>
                        <a:lnTo>
                          <a:pt x="1078" y="1721"/>
                        </a:lnTo>
                        <a:lnTo>
                          <a:pt x="1174" y="1722"/>
                        </a:lnTo>
                        <a:lnTo>
                          <a:pt x="1246" y="1749"/>
                        </a:lnTo>
                        <a:lnTo>
                          <a:pt x="1289" y="1795"/>
                        </a:lnTo>
                        <a:lnTo>
                          <a:pt x="1355" y="1795"/>
                        </a:lnTo>
                        <a:lnTo>
                          <a:pt x="1447" y="1877"/>
                        </a:lnTo>
                        <a:lnTo>
                          <a:pt x="1487" y="1852"/>
                        </a:lnTo>
                        <a:lnTo>
                          <a:pt x="1565" y="1843"/>
                        </a:lnTo>
                        <a:lnTo>
                          <a:pt x="1627" y="1820"/>
                        </a:lnTo>
                        <a:lnTo>
                          <a:pt x="1683" y="1833"/>
                        </a:lnTo>
                        <a:lnTo>
                          <a:pt x="1758" y="1791"/>
                        </a:lnTo>
                        <a:lnTo>
                          <a:pt x="1789" y="1794"/>
                        </a:lnTo>
                        <a:lnTo>
                          <a:pt x="1772" y="1764"/>
                        </a:lnTo>
                        <a:lnTo>
                          <a:pt x="1828" y="1698"/>
                        </a:lnTo>
                        <a:lnTo>
                          <a:pt x="1861" y="1652"/>
                        </a:lnTo>
                        <a:lnTo>
                          <a:pt x="1910" y="1650"/>
                        </a:lnTo>
                        <a:lnTo>
                          <a:pt x="1947" y="1665"/>
                        </a:lnTo>
                        <a:lnTo>
                          <a:pt x="2004" y="1677"/>
                        </a:lnTo>
                        <a:lnTo>
                          <a:pt x="2039" y="1662"/>
                        </a:lnTo>
                        <a:lnTo>
                          <a:pt x="2084" y="1663"/>
                        </a:lnTo>
                        <a:lnTo>
                          <a:pt x="2089" y="1603"/>
                        </a:lnTo>
                        <a:lnTo>
                          <a:pt x="2131" y="1590"/>
                        </a:lnTo>
                        <a:lnTo>
                          <a:pt x="2161" y="1537"/>
                        </a:lnTo>
                        <a:lnTo>
                          <a:pt x="2204" y="1583"/>
                        </a:lnTo>
                        <a:lnTo>
                          <a:pt x="2245" y="1584"/>
                        </a:lnTo>
                        <a:lnTo>
                          <a:pt x="2210" y="1665"/>
                        </a:lnTo>
                        <a:lnTo>
                          <a:pt x="2154" y="1672"/>
                        </a:lnTo>
                        <a:lnTo>
                          <a:pt x="2125" y="1739"/>
                        </a:lnTo>
                        <a:lnTo>
                          <a:pt x="2184" y="1800"/>
                        </a:lnTo>
                        <a:lnTo>
                          <a:pt x="2161" y="1876"/>
                        </a:lnTo>
                        <a:lnTo>
                          <a:pt x="2180" y="1879"/>
                        </a:lnTo>
                        <a:lnTo>
                          <a:pt x="2210" y="1850"/>
                        </a:lnTo>
                        <a:lnTo>
                          <a:pt x="2250" y="1859"/>
                        </a:lnTo>
                        <a:lnTo>
                          <a:pt x="2270" y="1826"/>
                        </a:lnTo>
                        <a:lnTo>
                          <a:pt x="2286" y="1761"/>
                        </a:lnTo>
                        <a:lnTo>
                          <a:pt x="2320" y="1752"/>
                        </a:lnTo>
                        <a:lnTo>
                          <a:pt x="2330" y="1712"/>
                        </a:lnTo>
                        <a:lnTo>
                          <a:pt x="2294" y="1642"/>
                        </a:lnTo>
                        <a:lnTo>
                          <a:pt x="2337" y="1609"/>
                        </a:lnTo>
                        <a:lnTo>
                          <a:pt x="2337" y="1557"/>
                        </a:lnTo>
                        <a:lnTo>
                          <a:pt x="2373" y="1546"/>
                        </a:lnTo>
                        <a:lnTo>
                          <a:pt x="2439" y="1557"/>
                        </a:lnTo>
                        <a:lnTo>
                          <a:pt x="2531" y="1534"/>
                        </a:lnTo>
                        <a:lnTo>
                          <a:pt x="2567" y="1540"/>
                        </a:lnTo>
                        <a:lnTo>
                          <a:pt x="2597" y="1524"/>
                        </a:lnTo>
                        <a:lnTo>
                          <a:pt x="2653" y="1481"/>
                        </a:lnTo>
                        <a:lnTo>
                          <a:pt x="2760" y="1469"/>
                        </a:lnTo>
                        <a:lnTo>
                          <a:pt x="2884" y="1460"/>
                        </a:lnTo>
                        <a:lnTo>
                          <a:pt x="2957" y="1447"/>
                        </a:lnTo>
                        <a:lnTo>
                          <a:pt x="2990" y="1399"/>
                        </a:lnTo>
                        <a:lnTo>
                          <a:pt x="3066" y="1401"/>
                        </a:lnTo>
                        <a:lnTo>
                          <a:pt x="3198" y="1276"/>
                        </a:lnTo>
                        <a:lnTo>
                          <a:pt x="3270" y="1279"/>
                        </a:lnTo>
                        <a:lnTo>
                          <a:pt x="3287" y="1217"/>
                        </a:lnTo>
                        <a:lnTo>
                          <a:pt x="3389" y="1184"/>
                        </a:lnTo>
                        <a:lnTo>
                          <a:pt x="3444" y="1140"/>
                        </a:lnTo>
                        <a:lnTo>
                          <a:pt x="3481" y="1180"/>
                        </a:lnTo>
                        <a:lnTo>
                          <a:pt x="3550" y="1164"/>
                        </a:lnTo>
                        <a:lnTo>
                          <a:pt x="3552" y="1120"/>
                        </a:lnTo>
                        <a:lnTo>
                          <a:pt x="3582" y="1062"/>
                        </a:lnTo>
                        <a:lnTo>
                          <a:pt x="3708" y="1068"/>
                        </a:lnTo>
                        <a:lnTo>
                          <a:pt x="3745" y="1042"/>
                        </a:lnTo>
                        <a:lnTo>
                          <a:pt x="3771" y="1045"/>
                        </a:lnTo>
                        <a:lnTo>
                          <a:pt x="3830" y="999"/>
                        </a:lnTo>
                        <a:lnTo>
                          <a:pt x="3867" y="993"/>
                        </a:lnTo>
                        <a:lnTo>
                          <a:pt x="3872" y="1049"/>
                        </a:lnTo>
                        <a:lnTo>
                          <a:pt x="3890" y="1054"/>
                        </a:lnTo>
                        <a:lnTo>
                          <a:pt x="3919" y="1022"/>
                        </a:lnTo>
                        <a:lnTo>
                          <a:pt x="3929" y="970"/>
                        </a:lnTo>
                        <a:lnTo>
                          <a:pt x="3970" y="934"/>
                        </a:lnTo>
                        <a:lnTo>
                          <a:pt x="3946" y="892"/>
                        </a:lnTo>
                        <a:lnTo>
                          <a:pt x="3906" y="874"/>
                        </a:lnTo>
                        <a:lnTo>
                          <a:pt x="3827" y="877"/>
                        </a:lnTo>
                        <a:lnTo>
                          <a:pt x="3830" y="809"/>
                        </a:lnTo>
                        <a:lnTo>
                          <a:pt x="3850" y="772"/>
                        </a:lnTo>
                        <a:lnTo>
                          <a:pt x="3826" y="737"/>
                        </a:lnTo>
                        <a:lnTo>
                          <a:pt x="3797" y="707"/>
                        </a:lnTo>
                        <a:lnTo>
                          <a:pt x="3807" y="693"/>
                        </a:lnTo>
                        <a:lnTo>
                          <a:pt x="3781" y="654"/>
                        </a:lnTo>
                        <a:lnTo>
                          <a:pt x="3788" y="621"/>
                        </a:lnTo>
                        <a:lnTo>
                          <a:pt x="3768" y="575"/>
                        </a:lnTo>
                        <a:lnTo>
                          <a:pt x="3727" y="518"/>
                        </a:lnTo>
                        <a:lnTo>
                          <a:pt x="3702" y="509"/>
                        </a:lnTo>
                        <a:lnTo>
                          <a:pt x="3751" y="482"/>
                        </a:lnTo>
                        <a:lnTo>
                          <a:pt x="3781" y="436"/>
                        </a:lnTo>
                        <a:lnTo>
                          <a:pt x="3768" y="413"/>
                        </a:lnTo>
                        <a:lnTo>
                          <a:pt x="3784" y="380"/>
                        </a:lnTo>
                        <a:lnTo>
                          <a:pt x="3778" y="353"/>
                        </a:lnTo>
                        <a:lnTo>
                          <a:pt x="3768" y="335"/>
                        </a:lnTo>
                        <a:lnTo>
                          <a:pt x="3702" y="317"/>
                        </a:lnTo>
                        <a:lnTo>
                          <a:pt x="3600" y="320"/>
                        </a:lnTo>
                        <a:lnTo>
                          <a:pt x="3559" y="289"/>
                        </a:lnTo>
                        <a:lnTo>
                          <a:pt x="3498" y="175"/>
                        </a:lnTo>
                        <a:lnTo>
                          <a:pt x="3526" y="131"/>
                        </a:lnTo>
                        <a:lnTo>
                          <a:pt x="3419" y="70"/>
                        </a:lnTo>
                        <a:lnTo>
                          <a:pt x="3349" y="77"/>
                        </a:lnTo>
                        <a:lnTo>
                          <a:pt x="3323" y="54"/>
                        </a:lnTo>
                        <a:lnTo>
                          <a:pt x="3330" y="57"/>
                        </a:lnTo>
                        <a:lnTo>
                          <a:pt x="3382" y="37"/>
                        </a:lnTo>
                        <a:lnTo>
                          <a:pt x="3333" y="18"/>
                        </a:lnTo>
                        <a:lnTo>
                          <a:pt x="3310" y="24"/>
                        </a:lnTo>
                        <a:lnTo>
                          <a:pt x="3320" y="11"/>
                        </a:lnTo>
                        <a:lnTo>
                          <a:pt x="3285" y="0"/>
                        </a:lnTo>
                        <a:lnTo>
                          <a:pt x="3234" y="31"/>
                        </a:lnTo>
                        <a:lnTo>
                          <a:pt x="3155" y="41"/>
                        </a:lnTo>
                        <a:lnTo>
                          <a:pt x="3132" y="28"/>
                        </a:lnTo>
                        <a:lnTo>
                          <a:pt x="3112" y="74"/>
                        </a:lnTo>
                        <a:lnTo>
                          <a:pt x="3081" y="64"/>
                        </a:lnTo>
                        <a:lnTo>
                          <a:pt x="3007" y="120"/>
                        </a:lnTo>
                        <a:lnTo>
                          <a:pt x="2987" y="172"/>
                        </a:lnTo>
                        <a:lnTo>
                          <a:pt x="2953" y="169"/>
                        </a:lnTo>
                        <a:lnTo>
                          <a:pt x="2874" y="255"/>
                        </a:lnTo>
                        <a:lnTo>
                          <a:pt x="2834" y="268"/>
                        </a:lnTo>
                        <a:lnTo>
                          <a:pt x="2816" y="303"/>
                        </a:lnTo>
                        <a:lnTo>
                          <a:pt x="2729" y="304"/>
                        </a:lnTo>
                        <a:lnTo>
                          <a:pt x="2663" y="287"/>
                        </a:lnTo>
                        <a:lnTo>
                          <a:pt x="2594" y="301"/>
                        </a:lnTo>
                        <a:lnTo>
                          <a:pt x="2522" y="319"/>
                        </a:lnTo>
                        <a:lnTo>
                          <a:pt x="2478" y="366"/>
                        </a:lnTo>
                        <a:lnTo>
                          <a:pt x="2442" y="377"/>
                        </a:lnTo>
                        <a:lnTo>
                          <a:pt x="2350" y="380"/>
                        </a:lnTo>
                        <a:lnTo>
                          <a:pt x="2337" y="340"/>
                        </a:lnTo>
                        <a:lnTo>
                          <a:pt x="2317" y="383"/>
                        </a:lnTo>
                        <a:lnTo>
                          <a:pt x="2264" y="347"/>
                        </a:lnTo>
                        <a:lnTo>
                          <a:pt x="2208" y="386"/>
                        </a:lnTo>
                        <a:lnTo>
                          <a:pt x="2180" y="350"/>
                        </a:lnTo>
                        <a:lnTo>
                          <a:pt x="2103" y="330"/>
                        </a:lnTo>
                        <a:lnTo>
                          <a:pt x="2063" y="383"/>
                        </a:lnTo>
                        <a:lnTo>
                          <a:pt x="1971" y="340"/>
                        </a:lnTo>
                        <a:lnTo>
                          <a:pt x="1962" y="280"/>
                        </a:lnTo>
                        <a:lnTo>
                          <a:pt x="1912" y="301"/>
                        </a:lnTo>
                        <a:lnTo>
                          <a:pt x="1866" y="304"/>
                        </a:lnTo>
                        <a:lnTo>
                          <a:pt x="1790" y="255"/>
                        </a:lnTo>
                        <a:lnTo>
                          <a:pt x="1793" y="202"/>
                        </a:lnTo>
                        <a:lnTo>
                          <a:pt x="1761" y="198"/>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7" name="Google Shape;737;p29"/>
                  <p:cNvSpPr/>
                  <p:nvPr/>
                </p:nvSpPr>
                <p:spPr>
                  <a:xfrm>
                    <a:off x="4189" y="2424"/>
                    <a:ext cx="61" cy="56"/>
                  </a:xfrm>
                  <a:custGeom>
                    <a:rect b="b" l="l" r="r" t="t"/>
                    <a:pathLst>
                      <a:path extrusionOk="0" h="622" w="668">
                        <a:moveTo>
                          <a:pt x="254" y="0"/>
                        </a:moveTo>
                        <a:lnTo>
                          <a:pt x="0" y="70"/>
                        </a:lnTo>
                        <a:lnTo>
                          <a:pt x="52" y="419"/>
                        </a:lnTo>
                        <a:lnTo>
                          <a:pt x="62" y="412"/>
                        </a:lnTo>
                        <a:lnTo>
                          <a:pt x="59" y="465"/>
                        </a:lnTo>
                        <a:lnTo>
                          <a:pt x="82" y="474"/>
                        </a:lnTo>
                        <a:lnTo>
                          <a:pt x="141" y="478"/>
                        </a:lnTo>
                        <a:lnTo>
                          <a:pt x="190" y="468"/>
                        </a:lnTo>
                        <a:lnTo>
                          <a:pt x="193" y="479"/>
                        </a:lnTo>
                        <a:lnTo>
                          <a:pt x="93" y="538"/>
                        </a:lnTo>
                        <a:lnTo>
                          <a:pt x="91" y="622"/>
                        </a:lnTo>
                        <a:lnTo>
                          <a:pt x="141" y="554"/>
                        </a:lnTo>
                        <a:lnTo>
                          <a:pt x="164" y="524"/>
                        </a:lnTo>
                        <a:lnTo>
                          <a:pt x="187" y="511"/>
                        </a:lnTo>
                        <a:lnTo>
                          <a:pt x="210" y="485"/>
                        </a:lnTo>
                        <a:lnTo>
                          <a:pt x="271" y="458"/>
                        </a:lnTo>
                        <a:lnTo>
                          <a:pt x="306" y="386"/>
                        </a:lnTo>
                        <a:lnTo>
                          <a:pt x="390" y="344"/>
                        </a:lnTo>
                        <a:lnTo>
                          <a:pt x="454" y="340"/>
                        </a:lnTo>
                        <a:lnTo>
                          <a:pt x="527" y="325"/>
                        </a:lnTo>
                        <a:lnTo>
                          <a:pt x="553" y="346"/>
                        </a:lnTo>
                        <a:lnTo>
                          <a:pt x="589" y="336"/>
                        </a:lnTo>
                        <a:lnTo>
                          <a:pt x="626" y="335"/>
                        </a:lnTo>
                        <a:lnTo>
                          <a:pt x="668" y="253"/>
                        </a:lnTo>
                        <a:lnTo>
                          <a:pt x="592" y="248"/>
                        </a:lnTo>
                        <a:lnTo>
                          <a:pt x="592" y="234"/>
                        </a:lnTo>
                        <a:lnTo>
                          <a:pt x="530" y="195"/>
                        </a:lnTo>
                        <a:lnTo>
                          <a:pt x="499" y="205"/>
                        </a:lnTo>
                        <a:lnTo>
                          <a:pt x="427" y="80"/>
                        </a:lnTo>
                        <a:lnTo>
                          <a:pt x="254" y="0"/>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738" name="Google Shape;738;p29"/>
              <p:cNvGrpSpPr/>
              <p:nvPr/>
            </p:nvGrpSpPr>
            <p:grpSpPr>
              <a:xfrm>
                <a:off x="2519" y="882"/>
                <a:ext cx="314" cy="195"/>
                <a:chOff x="4676" y="2400"/>
                <a:chExt cx="314" cy="195"/>
              </a:xfrm>
            </p:grpSpPr>
            <p:sp>
              <p:nvSpPr>
                <p:cNvPr id="739" name="Google Shape;739;p29"/>
                <p:cNvSpPr/>
                <p:nvPr/>
              </p:nvSpPr>
              <p:spPr>
                <a:xfrm>
                  <a:off x="4676" y="2400"/>
                  <a:ext cx="277" cy="1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40" name="Google Shape;740;p29"/>
                <p:cNvSpPr/>
                <p:nvPr/>
              </p:nvSpPr>
              <p:spPr>
                <a:xfrm>
                  <a:off x="4691" y="2409"/>
                  <a:ext cx="177" cy="160"/>
                </a:xfrm>
                <a:custGeom>
                  <a:rect b="b" l="l" r="r" t="t"/>
                  <a:pathLst>
                    <a:path extrusionOk="0" h="2402" w="2668">
                      <a:moveTo>
                        <a:pt x="719" y="570"/>
                      </a:moveTo>
                      <a:lnTo>
                        <a:pt x="673" y="581"/>
                      </a:lnTo>
                      <a:lnTo>
                        <a:pt x="653" y="587"/>
                      </a:lnTo>
                      <a:lnTo>
                        <a:pt x="643" y="604"/>
                      </a:lnTo>
                      <a:lnTo>
                        <a:pt x="624" y="602"/>
                      </a:lnTo>
                      <a:lnTo>
                        <a:pt x="610" y="619"/>
                      </a:lnTo>
                      <a:lnTo>
                        <a:pt x="613" y="637"/>
                      </a:lnTo>
                      <a:lnTo>
                        <a:pt x="607" y="653"/>
                      </a:lnTo>
                      <a:lnTo>
                        <a:pt x="611" y="674"/>
                      </a:lnTo>
                      <a:lnTo>
                        <a:pt x="590" y="674"/>
                      </a:lnTo>
                      <a:lnTo>
                        <a:pt x="577" y="670"/>
                      </a:lnTo>
                      <a:lnTo>
                        <a:pt x="554" y="670"/>
                      </a:lnTo>
                      <a:lnTo>
                        <a:pt x="534" y="673"/>
                      </a:lnTo>
                      <a:lnTo>
                        <a:pt x="516" y="673"/>
                      </a:lnTo>
                      <a:lnTo>
                        <a:pt x="497" y="681"/>
                      </a:lnTo>
                      <a:lnTo>
                        <a:pt x="490" y="700"/>
                      </a:lnTo>
                      <a:lnTo>
                        <a:pt x="485" y="714"/>
                      </a:lnTo>
                      <a:lnTo>
                        <a:pt x="485" y="735"/>
                      </a:lnTo>
                      <a:lnTo>
                        <a:pt x="468" y="754"/>
                      </a:lnTo>
                      <a:lnTo>
                        <a:pt x="473" y="772"/>
                      </a:lnTo>
                      <a:lnTo>
                        <a:pt x="471" y="795"/>
                      </a:lnTo>
                      <a:lnTo>
                        <a:pt x="447" y="806"/>
                      </a:lnTo>
                      <a:lnTo>
                        <a:pt x="430" y="791"/>
                      </a:lnTo>
                      <a:lnTo>
                        <a:pt x="417" y="802"/>
                      </a:lnTo>
                      <a:lnTo>
                        <a:pt x="402" y="799"/>
                      </a:lnTo>
                      <a:lnTo>
                        <a:pt x="381" y="800"/>
                      </a:lnTo>
                      <a:lnTo>
                        <a:pt x="348" y="811"/>
                      </a:lnTo>
                      <a:lnTo>
                        <a:pt x="344" y="817"/>
                      </a:lnTo>
                      <a:lnTo>
                        <a:pt x="355" y="833"/>
                      </a:lnTo>
                      <a:lnTo>
                        <a:pt x="373" y="832"/>
                      </a:lnTo>
                      <a:lnTo>
                        <a:pt x="370" y="869"/>
                      </a:lnTo>
                      <a:lnTo>
                        <a:pt x="368" y="894"/>
                      </a:lnTo>
                      <a:lnTo>
                        <a:pt x="361" y="925"/>
                      </a:lnTo>
                      <a:lnTo>
                        <a:pt x="368" y="950"/>
                      </a:lnTo>
                      <a:lnTo>
                        <a:pt x="352" y="958"/>
                      </a:lnTo>
                      <a:lnTo>
                        <a:pt x="347" y="983"/>
                      </a:lnTo>
                      <a:lnTo>
                        <a:pt x="346" y="1000"/>
                      </a:lnTo>
                      <a:lnTo>
                        <a:pt x="326" y="1006"/>
                      </a:lnTo>
                      <a:lnTo>
                        <a:pt x="334" y="1028"/>
                      </a:lnTo>
                      <a:lnTo>
                        <a:pt x="309" y="1043"/>
                      </a:lnTo>
                      <a:lnTo>
                        <a:pt x="270" y="1041"/>
                      </a:lnTo>
                      <a:lnTo>
                        <a:pt x="249" y="1049"/>
                      </a:lnTo>
                      <a:lnTo>
                        <a:pt x="225" y="1071"/>
                      </a:lnTo>
                      <a:lnTo>
                        <a:pt x="206" y="1074"/>
                      </a:lnTo>
                      <a:lnTo>
                        <a:pt x="187" y="1070"/>
                      </a:lnTo>
                      <a:lnTo>
                        <a:pt x="144" y="1078"/>
                      </a:lnTo>
                      <a:lnTo>
                        <a:pt x="148" y="1100"/>
                      </a:lnTo>
                      <a:lnTo>
                        <a:pt x="143" y="1123"/>
                      </a:lnTo>
                      <a:lnTo>
                        <a:pt x="126" y="1133"/>
                      </a:lnTo>
                      <a:lnTo>
                        <a:pt x="95" y="1093"/>
                      </a:lnTo>
                      <a:lnTo>
                        <a:pt x="84" y="1093"/>
                      </a:lnTo>
                      <a:lnTo>
                        <a:pt x="54" y="1108"/>
                      </a:lnTo>
                      <a:lnTo>
                        <a:pt x="37" y="1118"/>
                      </a:lnTo>
                      <a:lnTo>
                        <a:pt x="20" y="1119"/>
                      </a:lnTo>
                      <a:lnTo>
                        <a:pt x="10" y="1137"/>
                      </a:lnTo>
                      <a:lnTo>
                        <a:pt x="6" y="1156"/>
                      </a:lnTo>
                      <a:lnTo>
                        <a:pt x="12" y="1178"/>
                      </a:lnTo>
                      <a:lnTo>
                        <a:pt x="0" y="1195"/>
                      </a:lnTo>
                      <a:lnTo>
                        <a:pt x="2" y="1212"/>
                      </a:lnTo>
                      <a:lnTo>
                        <a:pt x="14" y="1241"/>
                      </a:lnTo>
                      <a:lnTo>
                        <a:pt x="23" y="1221"/>
                      </a:lnTo>
                      <a:lnTo>
                        <a:pt x="46" y="1241"/>
                      </a:lnTo>
                      <a:lnTo>
                        <a:pt x="48" y="1259"/>
                      </a:lnTo>
                      <a:lnTo>
                        <a:pt x="57" y="1277"/>
                      </a:lnTo>
                      <a:lnTo>
                        <a:pt x="48" y="1309"/>
                      </a:lnTo>
                      <a:lnTo>
                        <a:pt x="19" y="1328"/>
                      </a:lnTo>
                      <a:lnTo>
                        <a:pt x="2" y="1342"/>
                      </a:lnTo>
                      <a:lnTo>
                        <a:pt x="10" y="1358"/>
                      </a:lnTo>
                      <a:lnTo>
                        <a:pt x="12" y="1383"/>
                      </a:lnTo>
                      <a:lnTo>
                        <a:pt x="31" y="1387"/>
                      </a:lnTo>
                      <a:lnTo>
                        <a:pt x="49" y="1374"/>
                      </a:lnTo>
                      <a:lnTo>
                        <a:pt x="65" y="1376"/>
                      </a:lnTo>
                      <a:lnTo>
                        <a:pt x="77" y="1401"/>
                      </a:lnTo>
                      <a:lnTo>
                        <a:pt x="93" y="1409"/>
                      </a:lnTo>
                      <a:lnTo>
                        <a:pt x="102" y="1428"/>
                      </a:lnTo>
                      <a:lnTo>
                        <a:pt x="127" y="1439"/>
                      </a:lnTo>
                      <a:lnTo>
                        <a:pt x="128" y="1456"/>
                      </a:lnTo>
                      <a:lnTo>
                        <a:pt x="117" y="1480"/>
                      </a:lnTo>
                      <a:lnTo>
                        <a:pt x="140" y="1488"/>
                      </a:lnTo>
                      <a:lnTo>
                        <a:pt x="176" y="1473"/>
                      </a:lnTo>
                      <a:lnTo>
                        <a:pt x="190" y="1470"/>
                      </a:lnTo>
                      <a:lnTo>
                        <a:pt x="208" y="1439"/>
                      </a:lnTo>
                      <a:lnTo>
                        <a:pt x="222" y="1460"/>
                      </a:lnTo>
                      <a:lnTo>
                        <a:pt x="235" y="1473"/>
                      </a:lnTo>
                      <a:lnTo>
                        <a:pt x="249" y="1454"/>
                      </a:lnTo>
                      <a:lnTo>
                        <a:pt x="267" y="1466"/>
                      </a:lnTo>
                      <a:lnTo>
                        <a:pt x="290" y="1478"/>
                      </a:lnTo>
                      <a:lnTo>
                        <a:pt x="291" y="1511"/>
                      </a:lnTo>
                      <a:lnTo>
                        <a:pt x="285" y="1548"/>
                      </a:lnTo>
                      <a:lnTo>
                        <a:pt x="277" y="1565"/>
                      </a:lnTo>
                      <a:lnTo>
                        <a:pt x="230" y="1565"/>
                      </a:lnTo>
                      <a:lnTo>
                        <a:pt x="243" y="1621"/>
                      </a:lnTo>
                      <a:lnTo>
                        <a:pt x="241" y="1638"/>
                      </a:lnTo>
                      <a:lnTo>
                        <a:pt x="228" y="1658"/>
                      </a:lnTo>
                      <a:lnTo>
                        <a:pt x="212" y="1655"/>
                      </a:lnTo>
                      <a:lnTo>
                        <a:pt x="200" y="1636"/>
                      </a:lnTo>
                      <a:lnTo>
                        <a:pt x="175" y="1637"/>
                      </a:lnTo>
                      <a:lnTo>
                        <a:pt x="171" y="1655"/>
                      </a:lnTo>
                      <a:lnTo>
                        <a:pt x="176" y="1676"/>
                      </a:lnTo>
                      <a:lnTo>
                        <a:pt x="192" y="1695"/>
                      </a:lnTo>
                      <a:lnTo>
                        <a:pt x="190" y="1727"/>
                      </a:lnTo>
                      <a:lnTo>
                        <a:pt x="200" y="1751"/>
                      </a:lnTo>
                      <a:lnTo>
                        <a:pt x="223" y="1751"/>
                      </a:lnTo>
                      <a:lnTo>
                        <a:pt x="243" y="1751"/>
                      </a:lnTo>
                      <a:lnTo>
                        <a:pt x="256" y="1763"/>
                      </a:lnTo>
                      <a:lnTo>
                        <a:pt x="273" y="1777"/>
                      </a:lnTo>
                      <a:lnTo>
                        <a:pt x="291" y="1798"/>
                      </a:lnTo>
                      <a:lnTo>
                        <a:pt x="322" y="1805"/>
                      </a:lnTo>
                      <a:lnTo>
                        <a:pt x="346" y="1805"/>
                      </a:lnTo>
                      <a:lnTo>
                        <a:pt x="373" y="1797"/>
                      </a:lnTo>
                      <a:lnTo>
                        <a:pt x="381" y="1797"/>
                      </a:lnTo>
                      <a:lnTo>
                        <a:pt x="396" y="1806"/>
                      </a:lnTo>
                      <a:lnTo>
                        <a:pt x="412" y="1829"/>
                      </a:lnTo>
                      <a:lnTo>
                        <a:pt x="435" y="1851"/>
                      </a:lnTo>
                      <a:lnTo>
                        <a:pt x="456" y="1857"/>
                      </a:lnTo>
                      <a:lnTo>
                        <a:pt x="472" y="1866"/>
                      </a:lnTo>
                      <a:lnTo>
                        <a:pt x="485" y="1876"/>
                      </a:lnTo>
                      <a:lnTo>
                        <a:pt x="498" y="1891"/>
                      </a:lnTo>
                      <a:lnTo>
                        <a:pt x="503" y="1897"/>
                      </a:lnTo>
                      <a:lnTo>
                        <a:pt x="511" y="1913"/>
                      </a:lnTo>
                      <a:lnTo>
                        <a:pt x="536" y="1927"/>
                      </a:lnTo>
                      <a:lnTo>
                        <a:pt x="550" y="1946"/>
                      </a:lnTo>
                      <a:lnTo>
                        <a:pt x="564" y="1960"/>
                      </a:lnTo>
                      <a:lnTo>
                        <a:pt x="580" y="1982"/>
                      </a:lnTo>
                      <a:lnTo>
                        <a:pt x="598" y="1982"/>
                      </a:lnTo>
                      <a:lnTo>
                        <a:pt x="614" y="1976"/>
                      </a:lnTo>
                      <a:lnTo>
                        <a:pt x="623" y="1975"/>
                      </a:lnTo>
                      <a:lnTo>
                        <a:pt x="632" y="1979"/>
                      </a:lnTo>
                      <a:lnTo>
                        <a:pt x="677" y="2000"/>
                      </a:lnTo>
                      <a:lnTo>
                        <a:pt x="703" y="2008"/>
                      </a:lnTo>
                      <a:lnTo>
                        <a:pt x="724" y="1992"/>
                      </a:lnTo>
                      <a:lnTo>
                        <a:pt x="744" y="1987"/>
                      </a:lnTo>
                      <a:lnTo>
                        <a:pt x="758" y="1965"/>
                      </a:lnTo>
                      <a:lnTo>
                        <a:pt x="778" y="1965"/>
                      </a:lnTo>
                      <a:lnTo>
                        <a:pt x="790" y="1962"/>
                      </a:lnTo>
                      <a:lnTo>
                        <a:pt x="802" y="1962"/>
                      </a:lnTo>
                      <a:lnTo>
                        <a:pt x="839" y="1974"/>
                      </a:lnTo>
                      <a:lnTo>
                        <a:pt x="857" y="1974"/>
                      </a:lnTo>
                      <a:lnTo>
                        <a:pt x="879" y="1980"/>
                      </a:lnTo>
                      <a:lnTo>
                        <a:pt x="897" y="1997"/>
                      </a:lnTo>
                      <a:lnTo>
                        <a:pt x="900" y="2013"/>
                      </a:lnTo>
                      <a:lnTo>
                        <a:pt x="889" y="2040"/>
                      </a:lnTo>
                      <a:lnTo>
                        <a:pt x="896" y="2057"/>
                      </a:lnTo>
                      <a:lnTo>
                        <a:pt x="921" y="2053"/>
                      </a:lnTo>
                      <a:lnTo>
                        <a:pt x="938" y="2029"/>
                      </a:lnTo>
                      <a:lnTo>
                        <a:pt x="947" y="2007"/>
                      </a:lnTo>
                      <a:lnTo>
                        <a:pt x="972" y="1997"/>
                      </a:lnTo>
                      <a:lnTo>
                        <a:pt x="990" y="2010"/>
                      </a:lnTo>
                      <a:lnTo>
                        <a:pt x="1008" y="2010"/>
                      </a:lnTo>
                      <a:lnTo>
                        <a:pt x="1012" y="1996"/>
                      </a:lnTo>
                      <a:lnTo>
                        <a:pt x="992" y="1991"/>
                      </a:lnTo>
                      <a:lnTo>
                        <a:pt x="1004" y="1964"/>
                      </a:lnTo>
                      <a:lnTo>
                        <a:pt x="1027" y="1949"/>
                      </a:lnTo>
                      <a:lnTo>
                        <a:pt x="1043" y="1922"/>
                      </a:lnTo>
                      <a:lnTo>
                        <a:pt x="1067" y="1908"/>
                      </a:lnTo>
                      <a:lnTo>
                        <a:pt x="1095" y="1906"/>
                      </a:lnTo>
                      <a:lnTo>
                        <a:pt x="1107" y="1909"/>
                      </a:lnTo>
                      <a:lnTo>
                        <a:pt x="1136" y="1905"/>
                      </a:lnTo>
                      <a:lnTo>
                        <a:pt x="1166" y="1898"/>
                      </a:lnTo>
                      <a:lnTo>
                        <a:pt x="1181" y="1896"/>
                      </a:lnTo>
                      <a:lnTo>
                        <a:pt x="1198" y="1911"/>
                      </a:lnTo>
                      <a:lnTo>
                        <a:pt x="1220" y="1957"/>
                      </a:lnTo>
                      <a:lnTo>
                        <a:pt x="1235" y="1930"/>
                      </a:lnTo>
                      <a:lnTo>
                        <a:pt x="1279" y="1930"/>
                      </a:lnTo>
                      <a:lnTo>
                        <a:pt x="1301" y="1927"/>
                      </a:lnTo>
                      <a:lnTo>
                        <a:pt x="1305" y="1941"/>
                      </a:lnTo>
                      <a:lnTo>
                        <a:pt x="1320" y="1966"/>
                      </a:lnTo>
                      <a:lnTo>
                        <a:pt x="1326" y="1980"/>
                      </a:lnTo>
                      <a:lnTo>
                        <a:pt x="1340" y="2026"/>
                      </a:lnTo>
                      <a:lnTo>
                        <a:pt x="1349" y="2055"/>
                      </a:lnTo>
                      <a:lnTo>
                        <a:pt x="1330" y="2102"/>
                      </a:lnTo>
                      <a:lnTo>
                        <a:pt x="1318" y="2142"/>
                      </a:lnTo>
                      <a:lnTo>
                        <a:pt x="1303" y="2182"/>
                      </a:lnTo>
                      <a:lnTo>
                        <a:pt x="1288" y="2201"/>
                      </a:lnTo>
                      <a:lnTo>
                        <a:pt x="1276" y="2224"/>
                      </a:lnTo>
                      <a:lnTo>
                        <a:pt x="1261" y="2245"/>
                      </a:lnTo>
                      <a:lnTo>
                        <a:pt x="1255" y="2271"/>
                      </a:lnTo>
                      <a:lnTo>
                        <a:pt x="1261" y="2295"/>
                      </a:lnTo>
                      <a:lnTo>
                        <a:pt x="1284" y="2284"/>
                      </a:lnTo>
                      <a:lnTo>
                        <a:pt x="1293" y="2245"/>
                      </a:lnTo>
                      <a:lnTo>
                        <a:pt x="1314" y="2244"/>
                      </a:lnTo>
                      <a:lnTo>
                        <a:pt x="1334" y="2259"/>
                      </a:lnTo>
                      <a:lnTo>
                        <a:pt x="1340" y="2241"/>
                      </a:lnTo>
                      <a:lnTo>
                        <a:pt x="1356" y="2233"/>
                      </a:lnTo>
                      <a:lnTo>
                        <a:pt x="1366" y="2253"/>
                      </a:lnTo>
                      <a:lnTo>
                        <a:pt x="1374" y="2296"/>
                      </a:lnTo>
                      <a:lnTo>
                        <a:pt x="1392" y="2300"/>
                      </a:lnTo>
                      <a:lnTo>
                        <a:pt x="1404" y="2321"/>
                      </a:lnTo>
                      <a:lnTo>
                        <a:pt x="1409" y="2336"/>
                      </a:lnTo>
                      <a:lnTo>
                        <a:pt x="1387" y="2358"/>
                      </a:lnTo>
                      <a:lnTo>
                        <a:pt x="1366" y="2368"/>
                      </a:lnTo>
                      <a:lnTo>
                        <a:pt x="1388" y="2378"/>
                      </a:lnTo>
                      <a:lnTo>
                        <a:pt x="1400" y="2375"/>
                      </a:lnTo>
                      <a:lnTo>
                        <a:pt x="1419" y="2376"/>
                      </a:lnTo>
                      <a:lnTo>
                        <a:pt x="1435" y="2402"/>
                      </a:lnTo>
                      <a:lnTo>
                        <a:pt x="1457" y="2387"/>
                      </a:lnTo>
                      <a:lnTo>
                        <a:pt x="1484" y="2379"/>
                      </a:lnTo>
                      <a:lnTo>
                        <a:pt x="1490" y="2382"/>
                      </a:lnTo>
                      <a:lnTo>
                        <a:pt x="1499" y="2402"/>
                      </a:lnTo>
                      <a:lnTo>
                        <a:pt x="1517" y="2395"/>
                      </a:lnTo>
                      <a:lnTo>
                        <a:pt x="1525" y="2335"/>
                      </a:lnTo>
                      <a:lnTo>
                        <a:pt x="1530" y="2318"/>
                      </a:lnTo>
                      <a:lnTo>
                        <a:pt x="1534" y="2311"/>
                      </a:lnTo>
                      <a:lnTo>
                        <a:pt x="1562" y="2311"/>
                      </a:lnTo>
                      <a:lnTo>
                        <a:pt x="1586" y="2301"/>
                      </a:lnTo>
                      <a:lnTo>
                        <a:pt x="1609" y="2292"/>
                      </a:lnTo>
                      <a:lnTo>
                        <a:pt x="1625" y="2292"/>
                      </a:lnTo>
                      <a:lnTo>
                        <a:pt x="1650" y="2283"/>
                      </a:lnTo>
                      <a:lnTo>
                        <a:pt x="1670" y="2279"/>
                      </a:lnTo>
                      <a:lnTo>
                        <a:pt x="1676" y="2279"/>
                      </a:lnTo>
                      <a:lnTo>
                        <a:pt x="1703" y="2300"/>
                      </a:lnTo>
                      <a:lnTo>
                        <a:pt x="1702" y="2275"/>
                      </a:lnTo>
                      <a:lnTo>
                        <a:pt x="1720" y="2269"/>
                      </a:lnTo>
                      <a:lnTo>
                        <a:pt x="1736" y="2251"/>
                      </a:lnTo>
                      <a:lnTo>
                        <a:pt x="1732" y="2233"/>
                      </a:lnTo>
                      <a:lnTo>
                        <a:pt x="1755" y="2225"/>
                      </a:lnTo>
                      <a:lnTo>
                        <a:pt x="1776" y="2229"/>
                      </a:lnTo>
                      <a:lnTo>
                        <a:pt x="1790" y="2245"/>
                      </a:lnTo>
                      <a:lnTo>
                        <a:pt x="1786" y="2265"/>
                      </a:lnTo>
                      <a:lnTo>
                        <a:pt x="1794" y="2284"/>
                      </a:lnTo>
                      <a:lnTo>
                        <a:pt x="1814" y="2300"/>
                      </a:lnTo>
                      <a:lnTo>
                        <a:pt x="1836" y="2310"/>
                      </a:lnTo>
                      <a:lnTo>
                        <a:pt x="1854" y="2326"/>
                      </a:lnTo>
                      <a:lnTo>
                        <a:pt x="1889" y="2354"/>
                      </a:lnTo>
                      <a:lnTo>
                        <a:pt x="1901" y="2358"/>
                      </a:lnTo>
                      <a:lnTo>
                        <a:pt x="1913" y="2336"/>
                      </a:lnTo>
                      <a:lnTo>
                        <a:pt x="1931" y="2334"/>
                      </a:lnTo>
                      <a:lnTo>
                        <a:pt x="1944" y="2300"/>
                      </a:lnTo>
                      <a:lnTo>
                        <a:pt x="1962" y="2300"/>
                      </a:lnTo>
                      <a:lnTo>
                        <a:pt x="1980" y="2319"/>
                      </a:lnTo>
                      <a:lnTo>
                        <a:pt x="2004" y="2303"/>
                      </a:lnTo>
                      <a:lnTo>
                        <a:pt x="2022" y="2295"/>
                      </a:lnTo>
                      <a:lnTo>
                        <a:pt x="2028" y="2315"/>
                      </a:lnTo>
                      <a:lnTo>
                        <a:pt x="2024" y="2330"/>
                      </a:lnTo>
                      <a:lnTo>
                        <a:pt x="2029" y="2357"/>
                      </a:lnTo>
                      <a:lnTo>
                        <a:pt x="2044" y="2369"/>
                      </a:lnTo>
                      <a:lnTo>
                        <a:pt x="2041" y="2350"/>
                      </a:lnTo>
                      <a:lnTo>
                        <a:pt x="2050" y="2331"/>
                      </a:lnTo>
                      <a:lnTo>
                        <a:pt x="2044" y="2315"/>
                      </a:lnTo>
                      <a:lnTo>
                        <a:pt x="2062" y="2305"/>
                      </a:lnTo>
                      <a:lnTo>
                        <a:pt x="2062" y="2326"/>
                      </a:lnTo>
                      <a:lnTo>
                        <a:pt x="2079" y="2321"/>
                      </a:lnTo>
                      <a:lnTo>
                        <a:pt x="2092" y="2313"/>
                      </a:lnTo>
                      <a:lnTo>
                        <a:pt x="2089" y="2295"/>
                      </a:lnTo>
                      <a:lnTo>
                        <a:pt x="2096" y="2276"/>
                      </a:lnTo>
                      <a:lnTo>
                        <a:pt x="2114" y="2273"/>
                      </a:lnTo>
                      <a:lnTo>
                        <a:pt x="2144" y="2263"/>
                      </a:lnTo>
                      <a:lnTo>
                        <a:pt x="2166" y="2263"/>
                      </a:lnTo>
                      <a:lnTo>
                        <a:pt x="2180" y="2253"/>
                      </a:lnTo>
                      <a:lnTo>
                        <a:pt x="2197" y="2254"/>
                      </a:lnTo>
                      <a:lnTo>
                        <a:pt x="2207" y="2237"/>
                      </a:lnTo>
                      <a:lnTo>
                        <a:pt x="2201" y="2210"/>
                      </a:lnTo>
                      <a:lnTo>
                        <a:pt x="2217" y="2202"/>
                      </a:lnTo>
                      <a:lnTo>
                        <a:pt x="2219" y="2178"/>
                      </a:lnTo>
                      <a:lnTo>
                        <a:pt x="2234" y="2172"/>
                      </a:lnTo>
                      <a:lnTo>
                        <a:pt x="2244" y="2189"/>
                      </a:lnTo>
                      <a:lnTo>
                        <a:pt x="2255" y="2204"/>
                      </a:lnTo>
                      <a:lnTo>
                        <a:pt x="2261" y="2225"/>
                      </a:lnTo>
                      <a:lnTo>
                        <a:pt x="2270" y="2204"/>
                      </a:lnTo>
                      <a:lnTo>
                        <a:pt x="2290" y="2188"/>
                      </a:lnTo>
                      <a:lnTo>
                        <a:pt x="2318" y="2177"/>
                      </a:lnTo>
                      <a:lnTo>
                        <a:pt x="2341" y="2166"/>
                      </a:lnTo>
                      <a:lnTo>
                        <a:pt x="2357" y="2155"/>
                      </a:lnTo>
                      <a:lnTo>
                        <a:pt x="2367" y="2158"/>
                      </a:lnTo>
                      <a:lnTo>
                        <a:pt x="2377" y="2162"/>
                      </a:lnTo>
                      <a:lnTo>
                        <a:pt x="2391" y="2134"/>
                      </a:lnTo>
                      <a:lnTo>
                        <a:pt x="2385" y="2091"/>
                      </a:lnTo>
                      <a:lnTo>
                        <a:pt x="2401" y="2094"/>
                      </a:lnTo>
                      <a:lnTo>
                        <a:pt x="2415" y="2074"/>
                      </a:lnTo>
                      <a:lnTo>
                        <a:pt x="2420" y="2055"/>
                      </a:lnTo>
                      <a:lnTo>
                        <a:pt x="2441" y="2061"/>
                      </a:lnTo>
                      <a:lnTo>
                        <a:pt x="2452" y="2044"/>
                      </a:lnTo>
                      <a:lnTo>
                        <a:pt x="2455" y="1996"/>
                      </a:lnTo>
                      <a:lnTo>
                        <a:pt x="2462" y="1980"/>
                      </a:lnTo>
                      <a:lnTo>
                        <a:pt x="2480" y="1991"/>
                      </a:lnTo>
                      <a:lnTo>
                        <a:pt x="2510" y="1975"/>
                      </a:lnTo>
                      <a:lnTo>
                        <a:pt x="2490" y="1971"/>
                      </a:lnTo>
                      <a:lnTo>
                        <a:pt x="2505" y="1939"/>
                      </a:lnTo>
                      <a:lnTo>
                        <a:pt x="2514" y="1928"/>
                      </a:lnTo>
                      <a:lnTo>
                        <a:pt x="2524" y="1906"/>
                      </a:lnTo>
                      <a:lnTo>
                        <a:pt x="2514" y="1892"/>
                      </a:lnTo>
                      <a:lnTo>
                        <a:pt x="2525" y="1872"/>
                      </a:lnTo>
                      <a:lnTo>
                        <a:pt x="2524" y="1853"/>
                      </a:lnTo>
                      <a:lnTo>
                        <a:pt x="2510" y="1854"/>
                      </a:lnTo>
                      <a:lnTo>
                        <a:pt x="2503" y="1833"/>
                      </a:lnTo>
                      <a:lnTo>
                        <a:pt x="2516" y="1812"/>
                      </a:lnTo>
                      <a:lnTo>
                        <a:pt x="2527" y="1829"/>
                      </a:lnTo>
                      <a:lnTo>
                        <a:pt x="2531" y="1793"/>
                      </a:lnTo>
                      <a:lnTo>
                        <a:pt x="2537" y="1775"/>
                      </a:lnTo>
                      <a:lnTo>
                        <a:pt x="2542" y="1772"/>
                      </a:lnTo>
                      <a:lnTo>
                        <a:pt x="2557" y="1767"/>
                      </a:lnTo>
                      <a:lnTo>
                        <a:pt x="2555" y="1749"/>
                      </a:lnTo>
                      <a:lnTo>
                        <a:pt x="2538" y="1747"/>
                      </a:lnTo>
                      <a:lnTo>
                        <a:pt x="2541" y="1732"/>
                      </a:lnTo>
                      <a:lnTo>
                        <a:pt x="2541" y="1721"/>
                      </a:lnTo>
                      <a:lnTo>
                        <a:pt x="2544" y="1707"/>
                      </a:lnTo>
                      <a:lnTo>
                        <a:pt x="2562" y="1688"/>
                      </a:lnTo>
                      <a:lnTo>
                        <a:pt x="2580" y="1677"/>
                      </a:lnTo>
                      <a:lnTo>
                        <a:pt x="2589" y="1662"/>
                      </a:lnTo>
                      <a:lnTo>
                        <a:pt x="2581" y="1638"/>
                      </a:lnTo>
                      <a:lnTo>
                        <a:pt x="2571" y="1622"/>
                      </a:lnTo>
                      <a:lnTo>
                        <a:pt x="2584" y="1603"/>
                      </a:lnTo>
                      <a:lnTo>
                        <a:pt x="2570" y="1603"/>
                      </a:lnTo>
                      <a:lnTo>
                        <a:pt x="2571" y="1587"/>
                      </a:lnTo>
                      <a:lnTo>
                        <a:pt x="2554" y="1581"/>
                      </a:lnTo>
                      <a:lnTo>
                        <a:pt x="2536" y="1573"/>
                      </a:lnTo>
                      <a:lnTo>
                        <a:pt x="2518" y="1591"/>
                      </a:lnTo>
                      <a:lnTo>
                        <a:pt x="2505" y="1586"/>
                      </a:lnTo>
                      <a:lnTo>
                        <a:pt x="2486" y="1587"/>
                      </a:lnTo>
                      <a:lnTo>
                        <a:pt x="2464" y="1577"/>
                      </a:lnTo>
                      <a:lnTo>
                        <a:pt x="2478" y="1559"/>
                      </a:lnTo>
                      <a:lnTo>
                        <a:pt x="2499" y="1563"/>
                      </a:lnTo>
                      <a:lnTo>
                        <a:pt x="2515" y="1544"/>
                      </a:lnTo>
                      <a:lnTo>
                        <a:pt x="2532" y="1538"/>
                      </a:lnTo>
                      <a:lnTo>
                        <a:pt x="2533" y="1523"/>
                      </a:lnTo>
                      <a:lnTo>
                        <a:pt x="2540" y="1503"/>
                      </a:lnTo>
                      <a:lnTo>
                        <a:pt x="2540" y="1486"/>
                      </a:lnTo>
                      <a:lnTo>
                        <a:pt x="2520" y="1474"/>
                      </a:lnTo>
                      <a:lnTo>
                        <a:pt x="2505" y="1465"/>
                      </a:lnTo>
                      <a:lnTo>
                        <a:pt x="2503" y="1448"/>
                      </a:lnTo>
                      <a:lnTo>
                        <a:pt x="2478" y="1418"/>
                      </a:lnTo>
                      <a:lnTo>
                        <a:pt x="2454" y="1394"/>
                      </a:lnTo>
                      <a:lnTo>
                        <a:pt x="2436" y="1387"/>
                      </a:lnTo>
                      <a:lnTo>
                        <a:pt x="2416" y="1370"/>
                      </a:lnTo>
                      <a:lnTo>
                        <a:pt x="2408" y="1354"/>
                      </a:lnTo>
                      <a:lnTo>
                        <a:pt x="2391" y="1342"/>
                      </a:lnTo>
                      <a:lnTo>
                        <a:pt x="2373" y="1346"/>
                      </a:lnTo>
                      <a:lnTo>
                        <a:pt x="2371" y="1327"/>
                      </a:lnTo>
                      <a:lnTo>
                        <a:pt x="2375" y="1306"/>
                      </a:lnTo>
                      <a:lnTo>
                        <a:pt x="2357" y="1306"/>
                      </a:lnTo>
                      <a:lnTo>
                        <a:pt x="2338" y="1293"/>
                      </a:lnTo>
                      <a:lnTo>
                        <a:pt x="2325" y="1275"/>
                      </a:lnTo>
                      <a:lnTo>
                        <a:pt x="2325" y="1246"/>
                      </a:lnTo>
                      <a:lnTo>
                        <a:pt x="2341" y="1225"/>
                      </a:lnTo>
                      <a:lnTo>
                        <a:pt x="2360" y="1233"/>
                      </a:lnTo>
                      <a:lnTo>
                        <a:pt x="2361" y="1206"/>
                      </a:lnTo>
                      <a:lnTo>
                        <a:pt x="2356" y="1186"/>
                      </a:lnTo>
                      <a:lnTo>
                        <a:pt x="2359" y="1169"/>
                      </a:lnTo>
                      <a:lnTo>
                        <a:pt x="2373" y="1181"/>
                      </a:lnTo>
                      <a:lnTo>
                        <a:pt x="2391" y="1166"/>
                      </a:lnTo>
                      <a:lnTo>
                        <a:pt x="2381" y="1148"/>
                      </a:lnTo>
                      <a:lnTo>
                        <a:pt x="2391" y="1126"/>
                      </a:lnTo>
                      <a:lnTo>
                        <a:pt x="2397" y="1101"/>
                      </a:lnTo>
                      <a:lnTo>
                        <a:pt x="2415" y="1103"/>
                      </a:lnTo>
                      <a:lnTo>
                        <a:pt x="2432" y="1071"/>
                      </a:lnTo>
                      <a:lnTo>
                        <a:pt x="2420" y="1073"/>
                      </a:lnTo>
                      <a:lnTo>
                        <a:pt x="2409" y="1075"/>
                      </a:lnTo>
                      <a:lnTo>
                        <a:pt x="2393" y="1082"/>
                      </a:lnTo>
                      <a:lnTo>
                        <a:pt x="2372" y="1083"/>
                      </a:lnTo>
                      <a:lnTo>
                        <a:pt x="2359" y="1079"/>
                      </a:lnTo>
                      <a:lnTo>
                        <a:pt x="2335" y="1071"/>
                      </a:lnTo>
                      <a:lnTo>
                        <a:pt x="2322" y="1085"/>
                      </a:lnTo>
                      <a:lnTo>
                        <a:pt x="2321" y="1105"/>
                      </a:lnTo>
                      <a:lnTo>
                        <a:pt x="2302" y="1116"/>
                      </a:lnTo>
                      <a:lnTo>
                        <a:pt x="2311" y="1143"/>
                      </a:lnTo>
                      <a:lnTo>
                        <a:pt x="2290" y="1142"/>
                      </a:lnTo>
                      <a:lnTo>
                        <a:pt x="2272" y="1143"/>
                      </a:lnTo>
                      <a:lnTo>
                        <a:pt x="2256" y="1150"/>
                      </a:lnTo>
                      <a:lnTo>
                        <a:pt x="2252" y="1122"/>
                      </a:lnTo>
                      <a:lnTo>
                        <a:pt x="2247" y="1103"/>
                      </a:lnTo>
                      <a:lnTo>
                        <a:pt x="2230" y="1108"/>
                      </a:lnTo>
                      <a:lnTo>
                        <a:pt x="2178" y="1082"/>
                      </a:lnTo>
                      <a:lnTo>
                        <a:pt x="2170" y="1056"/>
                      </a:lnTo>
                      <a:lnTo>
                        <a:pt x="2175" y="1036"/>
                      </a:lnTo>
                      <a:lnTo>
                        <a:pt x="2193" y="1036"/>
                      </a:lnTo>
                      <a:lnTo>
                        <a:pt x="2197" y="1018"/>
                      </a:lnTo>
                      <a:lnTo>
                        <a:pt x="2214" y="1022"/>
                      </a:lnTo>
                      <a:lnTo>
                        <a:pt x="2214" y="1041"/>
                      </a:lnTo>
                      <a:lnTo>
                        <a:pt x="2231" y="1023"/>
                      </a:lnTo>
                      <a:lnTo>
                        <a:pt x="2234" y="997"/>
                      </a:lnTo>
                      <a:lnTo>
                        <a:pt x="2231" y="975"/>
                      </a:lnTo>
                      <a:lnTo>
                        <a:pt x="2240" y="949"/>
                      </a:lnTo>
                      <a:lnTo>
                        <a:pt x="2256" y="941"/>
                      </a:lnTo>
                      <a:lnTo>
                        <a:pt x="2276" y="949"/>
                      </a:lnTo>
                      <a:lnTo>
                        <a:pt x="2281" y="929"/>
                      </a:lnTo>
                      <a:lnTo>
                        <a:pt x="2294" y="903"/>
                      </a:lnTo>
                      <a:lnTo>
                        <a:pt x="2306" y="875"/>
                      </a:lnTo>
                      <a:lnTo>
                        <a:pt x="2296" y="854"/>
                      </a:lnTo>
                      <a:lnTo>
                        <a:pt x="2317" y="829"/>
                      </a:lnTo>
                      <a:lnTo>
                        <a:pt x="2337" y="830"/>
                      </a:lnTo>
                      <a:lnTo>
                        <a:pt x="2350" y="836"/>
                      </a:lnTo>
                      <a:lnTo>
                        <a:pt x="2351" y="850"/>
                      </a:lnTo>
                      <a:lnTo>
                        <a:pt x="2351" y="860"/>
                      </a:lnTo>
                      <a:lnTo>
                        <a:pt x="2346" y="876"/>
                      </a:lnTo>
                      <a:lnTo>
                        <a:pt x="2369" y="883"/>
                      </a:lnTo>
                      <a:lnTo>
                        <a:pt x="2357" y="899"/>
                      </a:lnTo>
                      <a:lnTo>
                        <a:pt x="2342" y="899"/>
                      </a:lnTo>
                      <a:lnTo>
                        <a:pt x="2346" y="925"/>
                      </a:lnTo>
                      <a:lnTo>
                        <a:pt x="2344" y="950"/>
                      </a:lnTo>
                      <a:lnTo>
                        <a:pt x="2360" y="957"/>
                      </a:lnTo>
                      <a:lnTo>
                        <a:pt x="2364" y="955"/>
                      </a:lnTo>
                      <a:lnTo>
                        <a:pt x="2406" y="968"/>
                      </a:lnTo>
                      <a:lnTo>
                        <a:pt x="2409" y="944"/>
                      </a:lnTo>
                      <a:lnTo>
                        <a:pt x="2423" y="919"/>
                      </a:lnTo>
                      <a:lnTo>
                        <a:pt x="2446" y="899"/>
                      </a:lnTo>
                      <a:lnTo>
                        <a:pt x="2470" y="872"/>
                      </a:lnTo>
                      <a:lnTo>
                        <a:pt x="2464" y="851"/>
                      </a:lnTo>
                      <a:lnTo>
                        <a:pt x="2473" y="832"/>
                      </a:lnTo>
                      <a:lnTo>
                        <a:pt x="2490" y="829"/>
                      </a:lnTo>
                      <a:lnTo>
                        <a:pt x="2505" y="808"/>
                      </a:lnTo>
                      <a:lnTo>
                        <a:pt x="2503" y="782"/>
                      </a:lnTo>
                      <a:lnTo>
                        <a:pt x="2505" y="761"/>
                      </a:lnTo>
                      <a:lnTo>
                        <a:pt x="2507" y="743"/>
                      </a:lnTo>
                      <a:lnTo>
                        <a:pt x="2515" y="726"/>
                      </a:lnTo>
                      <a:lnTo>
                        <a:pt x="2527" y="713"/>
                      </a:lnTo>
                      <a:lnTo>
                        <a:pt x="2537" y="711"/>
                      </a:lnTo>
                      <a:lnTo>
                        <a:pt x="2547" y="711"/>
                      </a:lnTo>
                      <a:lnTo>
                        <a:pt x="2559" y="713"/>
                      </a:lnTo>
                      <a:lnTo>
                        <a:pt x="2570" y="717"/>
                      </a:lnTo>
                      <a:lnTo>
                        <a:pt x="2584" y="708"/>
                      </a:lnTo>
                      <a:lnTo>
                        <a:pt x="2575" y="693"/>
                      </a:lnTo>
                      <a:lnTo>
                        <a:pt x="2570" y="673"/>
                      </a:lnTo>
                      <a:lnTo>
                        <a:pt x="2573" y="652"/>
                      </a:lnTo>
                      <a:lnTo>
                        <a:pt x="2592" y="649"/>
                      </a:lnTo>
                      <a:lnTo>
                        <a:pt x="2597" y="626"/>
                      </a:lnTo>
                      <a:lnTo>
                        <a:pt x="2597" y="600"/>
                      </a:lnTo>
                      <a:lnTo>
                        <a:pt x="2622" y="596"/>
                      </a:lnTo>
                      <a:lnTo>
                        <a:pt x="2609" y="558"/>
                      </a:lnTo>
                      <a:lnTo>
                        <a:pt x="2630" y="552"/>
                      </a:lnTo>
                      <a:lnTo>
                        <a:pt x="2646" y="570"/>
                      </a:lnTo>
                      <a:lnTo>
                        <a:pt x="2649" y="531"/>
                      </a:lnTo>
                      <a:lnTo>
                        <a:pt x="2658" y="513"/>
                      </a:lnTo>
                      <a:lnTo>
                        <a:pt x="2658" y="483"/>
                      </a:lnTo>
                      <a:lnTo>
                        <a:pt x="2644" y="479"/>
                      </a:lnTo>
                      <a:lnTo>
                        <a:pt x="2634" y="450"/>
                      </a:lnTo>
                      <a:lnTo>
                        <a:pt x="2630" y="429"/>
                      </a:lnTo>
                      <a:lnTo>
                        <a:pt x="2619" y="411"/>
                      </a:lnTo>
                      <a:lnTo>
                        <a:pt x="2611" y="383"/>
                      </a:lnTo>
                      <a:lnTo>
                        <a:pt x="2634" y="368"/>
                      </a:lnTo>
                      <a:lnTo>
                        <a:pt x="2649" y="392"/>
                      </a:lnTo>
                      <a:lnTo>
                        <a:pt x="2660" y="406"/>
                      </a:lnTo>
                      <a:lnTo>
                        <a:pt x="2667" y="390"/>
                      </a:lnTo>
                      <a:lnTo>
                        <a:pt x="2658" y="350"/>
                      </a:lnTo>
                      <a:lnTo>
                        <a:pt x="2668" y="329"/>
                      </a:lnTo>
                      <a:lnTo>
                        <a:pt x="2667" y="311"/>
                      </a:lnTo>
                      <a:lnTo>
                        <a:pt x="2657" y="278"/>
                      </a:lnTo>
                      <a:lnTo>
                        <a:pt x="2652" y="248"/>
                      </a:lnTo>
                      <a:lnTo>
                        <a:pt x="2646" y="225"/>
                      </a:lnTo>
                      <a:lnTo>
                        <a:pt x="2631" y="213"/>
                      </a:lnTo>
                      <a:lnTo>
                        <a:pt x="2615" y="218"/>
                      </a:lnTo>
                      <a:lnTo>
                        <a:pt x="2610" y="195"/>
                      </a:lnTo>
                      <a:lnTo>
                        <a:pt x="2627" y="190"/>
                      </a:lnTo>
                      <a:lnTo>
                        <a:pt x="2631" y="165"/>
                      </a:lnTo>
                      <a:lnTo>
                        <a:pt x="2602" y="135"/>
                      </a:lnTo>
                      <a:lnTo>
                        <a:pt x="2580" y="141"/>
                      </a:lnTo>
                      <a:lnTo>
                        <a:pt x="2554" y="164"/>
                      </a:lnTo>
                      <a:lnTo>
                        <a:pt x="2553" y="182"/>
                      </a:lnTo>
                      <a:lnTo>
                        <a:pt x="2542" y="196"/>
                      </a:lnTo>
                      <a:lnTo>
                        <a:pt x="2546" y="225"/>
                      </a:lnTo>
                      <a:lnTo>
                        <a:pt x="2527" y="225"/>
                      </a:lnTo>
                      <a:lnTo>
                        <a:pt x="2510" y="235"/>
                      </a:lnTo>
                      <a:lnTo>
                        <a:pt x="2490" y="242"/>
                      </a:lnTo>
                      <a:lnTo>
                        <a:pt x="2473" y="238"/>
                      </a:lnTo>
                      <a:lnTo>
                        <a:pt x="2473" y="208"/>
                      </a:lnTo>
                      <a:lnTo>
                        <a:pt x="2458" y="212"/>
                      </a:lnTo>
                      <a:lnTo>
                        <a:pt x="2441" y="210"/>
                      </a:lnTo>
                      <a:lnTo>
                        <a:pt x="2420" y="200"/>
                      </a:lnTo>
                      <a:lnTo>
                        <a:pt x="2406" y="183"/>
                      </a:lnTo>
                      <a:lnTo>
                        <a:pt x="2394" y="164"/>
                      </a:lnTo>
                      <a:lnTo>
                        <a:pt x="2381" y="173"/>
                      </a:lnTo>
                      <a:lnTo>
                        <a:pt x="2356" y="174"/>
                      </a:lnTo>
                      <a:lnTo>
                        <a:pt x="2335" y="170"/>
                      </a:lnTo>
                      <a:lnTo>
                        <a:pt x="2314" y="169"/>
                      </a:lnTo>
                      <a:lnTo>
                        <a:pt x="2298" y="167"/>
                      </a:lnTo>
                      <a:lnTo>
                        <a:pt x="2281" y="155"/>
                      </a:lnTo>
                      <a:lnTo>
                        <a:pt x="2262" y="147"/>
                      </a:lnTo>
                      <a:lnTo>
                        <a:pt x="2256" y="115"/>
                      </a:lnTo>
                      <a:lnTo>
                        <a:pt x="2242" y="100"/>
                      </a:lnTo>
                      <a:lnTo>
                        <a:pt x="2233" y="80"/>
                      </a:lnTo>
                      <a:lnTo>
                        <a:pt x="2221" y="70"/>
                      </a:lnTo>
                      <a:lnTo>
                        <a:pt x="2200" y="49"/>
                      </a:lnTo>
                      <a:lnTo>
                        <a:pt x="2180" y="46"/>
                      </a:lnTo>
                      <a:lnTo>
                        <a:pt x="2169" y="27"/>
                      </a:lnTo>
                      <a:lnTo>
                        <a:pt x="2150" y="10"/>
                      </a:lnTo>
                      <a:lnTo>
                        <a:pt x="2147" y="2"/>
                      </a:lnTo>
                      <a:lnTo>
                        <a:pt x="2126" y="6"/>
                      </a:lnTo>
                      <a:lnTo>
                        <a:pt x="2101" y="0"/>
                      </a:lnTo>
                      <a:lnTo>
                        <a:pt x="2079" y="12"/>
                      </a:lnTo>
                      <a:lnTo>
                        <a:pt x="2051" y="11"/>
                      </a:lnTo>
                      <a:lnTo>
                        <a:pt x="2036" y="16"/>
                      </a:lnTo>
                      <a:lnTo>
                        <a:pt x="2015" y="16"/>
                      </a:lnTo>
                      <a:lnTo>
                        <a:pt x="1978" y="30"/>
                      </a:lnTo>
                      <a:lnTo>
                        <a:pt x="1958" y="57"/>
                      </a:lnTo>
                      <a:lnTo>
                        <a:pt x="1939" y="115"/>
                      </a:lnTo>
                      <a:lnTo>
                        <a:pt x="1957" y="125"/>
                      </a:lnTo>
                      <a:lnTo>
                        <a:pt x="1976" y="98"/>
                      </a:lnTo>
                      <a:lnTo>
                        <a:pt x="1988" y="123"/>
                      </a:lnTo>
                      <a:lnTo>
                        <a:pt x="2004" y="153"/>
                      </a:lnTo>
                      <a:lnTo>
                        <a:pt x="2018" y="170"/>
                      </a:lnTo>
                      <a:lnTo>
                        <a:pt x="2002" y="175"/>
                      </a:lnTo>
                      <a:lnTo>
                        <a:pt x="1993" y="196"/>
                      </a:lnTo>
                      <a:lnTo>
                        <a:pt x="2009" y="224"/>
                      </a:lnTo>
                      <a:lnTo>
                        <a:pt x="1984" y="231"/>
                      </a:lnTo>
                      <a:lnTo>
                        <a:pt x="1980" y="250"/>
                      </a:lnTo>
                      <a:lnTo>
                        <a:pt x="1980" y="268"/>
                      </a:lnTo>
                      <a:lnTo>
                        <a:pt x="1997" y="291"/>
                      </a:lnTo>
                      <a:lnTo>
                        <a:pt x="1993" y="307"/>
                      </a:lnTo>
                      <a:lnTo>
                        <a:pt x="1980" y="323"/>
                      </a:lnTo>
                      <a:lnTo>
                        <a:pt x="1973" y="328"/>
                      </a:lnTo>
                      <a:lnTo>
                        <a:pt x="1967" y="362"/>
                      </a:lnTo>
                      <a:lnTo>
                        <a:pt x="1949" y="371"/>
                      </a:lnTo>
                      <a:lnTo>
                        <a:pt x="1932" y="357"/>
                      </a:lnTo>
                      <a:lnTo>
                        <a:pt x="1927" y="339"/>
                      </a:lnTo>
                      <a:lnTo>
                        <a:pt x="1915" y="354"/>
                      </a:lnTo>
                      <a:lnTo>
                        <a:pt x="1907" y="412"/>
                      </a:lnTo>
                      <a:lnTo>
                        <a:pt x="1905" y="448"/>
                      </a:lnTo>
                      <a:lnTo>
                        <a:pt x="1907" y="470"/>
                      </a:lnTo>
                      <a:lnTo>
                        <a:pt x="1923" y="480"/>
                      </a:lnTo>
                      <a:lnTo>
                        <a:pt x="1940" y="479"/>
                      </a:lnTo>
                      <a:lnTo>
                        <a:pt x="1958" y="448"/>
                      </a:lnTo>
                      <a:lnTo>
                        <a:pt x="1962" y="438"/>
                      </a:lnTo>
                      <a:lnTo>
                        <a:pt x="1973" y="466"/>
                      </a:lnTo>
                      <a:lnTo>
                        <a:pt x="1992" y="462"/>
                      </a:lnTo>
                      <a:lnTo>
                        <a:pt x="2006" y="432"/>
                      </a:lnTo>
                      <a:lnTo>
                        <a:pt x="2022" y="429"/>
                      </a:lnTo>
                      <a:lnTo>
                        <a:pt x="2033" y="431"/>
                      </a:lnTo>
                      <a:lnTo>
                        <a:pt x="2049" y="448"/>
                      </a:lnTo>
                      <a:lnTo>
                        <a:pt x="2057" y="467"/>
                      </a:lnTo>
                      <a:lnTo>
                        <a:pt x="2076" y="470"/>
                      </a:lnTo>
                      <a:lnTo>
                        <a:pt x="2096" y="491"/>
                      </a:lnTo>
                      <a:lnTo>
                        <a:pt x="2066" y="508"/>
                      </a:lnTo>
                      <a:lnTo>
                        <a:pt x="2051" y="509"/>
                      </a:lnTo>
                      <a:lnTo>
                        <a:pt x="2014" y="515"/>
                      </a:lnTo>
                      <a:lnTo>
                        <a:pt x="1992" y="526"/>
                      </a:lnTo>
                      <a:lnTo>
                        <a:pt x="1971" y="535"/>
                      </a:lnTo>
                      <a:lnTo>
                        <a:pt x="1971" y="556"/>
                      </a:lnTo>
                      <a:lnTo>
                        <a:pt x="1959" y="577"/>
                      </a:lnTo>
                      <a:lnTo>
                        <a:pt x="1939" y="601"/>
                      </a:lnTo>
                      <a:lnTo>
                        <a:pt x="1927" y="623"/>
                      </a:lnTo>
                      <a:lnTo>
                        <a:pt x="1922" y="637"/>
                      </a:lnTo>
                      <a:lnTo>
                        <a:pt x="1924" y="652"/>
                      </a:lnTo>
                      <a:lnTo>
                        <a:pt x="1910" y="661"/>
                      </a:lnTo>
                      <a:lnTo>
                        <a:pt x="1894" y="667"/>
                      </a:lnTo>
                      <a:lnTo>
                        <a:pt x="1879" y="688"/>
                      </a:lnTo>
                      <a:lnTo>
                        <a:pt x="1879" y="707"/>
                      </a:lnTo>
                      <a:lnTo>
                        <a:pt x="1860" y="709"/>
                      </a:lnTo>
                      <a:lnTo>
                        <a:pt x="1846" y="708"/>
                      </a:lnTo>
                      <a:lnTo>
                        <a:pt x="1823" y="703"/>
                      </a:lnTo>
                      <a:lnTo>
                        <a:pt x="1815" y="725"/>
                      </a:lnTo>
                      <a:lnTo>
                        <a:pt x="1815" y="740"/>
                      </a:lnTo>
                      <a:lnTo>
                        <a:pt x="1805" y="759"/>
                      </a:lnTo>
                      <a:lnTo>
                        <a:pt x="1802" y="795"/>
                      </a:lnTo>
                      <a:lnTo>
                        <a:pt x="1799" y="821"/>
                      </a:lnTo>
                      <a:lnTo>
                        <a:pt x="1798" y="837"/>
                      </a:lnTo>
                      <a:lnTo>
                        <a:pt x="1779" y="859"/>
                      </a:lnTo>
                      <a:lnTo>
                        <a:pt x="1775" y="876"/>
                      </a:lnTo>
                      <a:lnTo>
                        <a:pt x="1771" y="890"/>
                      </a:lnTo>
                      <a:lnTo>
                        <a:pt x="1756" y="907"/>
                      </a:lnTo>
                      <a:lnTo>
                        <a:pt x="1717" y="907"/>
                      </a:lnTo>
                      <a:lnTo>
                        <a:pt x="1695" y="916"/>
                      </a:lnTo>
                      <a:lnTo>
                        <a:pt x="1674" y="916"/>
                      </a:lnTo>
                      <a:lnTo>
                        <a:pt x="1656" y="920"/>
                      </a:lnTo>
                      <a:lnTo>
                        <a:pt x="1639" y="928"/>
                      </a:lnTo>
                      <a:lnTo>
                        <a:pt x="1615" y="955"/>
                      </a:lnTo>
                      <a:lnTo>
                        <a:pt x="1599" y="952"/>
                      </a:lnTo>
                      <a:lnTo>
                        <a:pt x="1578" y="968"/>
                      </a:lnTo>
                      <a:lnTo>
                        <a:pt x="1548" y="983"/>
                      </a:lnTo>
                      <a:lnTo>
                        <a:pt x="1535" y="1001"/>
                      </a:lnTo>
                      <a:lnTo>
                        <a:pt x="1509" y="1002"/>
                      </a:lnTo>
                      <a:lnTo>
                        <a:pt x="1490" y="1009"/>
                      </a:lnTo>
                      <a:lnTo>
                        <a:pt x="1418" y="1010"/>
                      </a:lnTo>
                      <a:lnTo>
                        <a:pt x="1407" y="992"/>
                      </a:lnTo>
                      <a:lnTo>
                        <a:pt x="1388" y="976"/>
                      </a:lnTo>
                      <a:lnTo>
                        <a:pt x="1368" y="979"/>
                      </a:lnTo>
                      <a:lnTo>
                        <a:pt x="1338" y="979"/>
                      </a:lnTo>
                      <a:lnTo>
                        <a:pt x="1322" y="979"/>
                      </a:lnTo>
                      <a:lnTo>
                        <a:pt x="1302" y="984"/>
                      </a:lnTo>
                      <a:lnTo>
                        <a:pt x="1284" y="986"/>
                      </a:lnTo>
                      <a:lnTo>
                        <a:pt x="1268" y="996"/>
                      </a:lnTo>
                      <a:lnTo>
                        <a:pt x="1243" y="996"/>
                      </a:lnTo>
                      <a:lnTo>
                        <a:pt x="1225" y="998"/>
                      </a:lnTo>
                      <a:lnTo>
                        <a:pt x="1211" y="990"/>
                      </a:lnTo>
                      <a:lnTo>
                        <a:pt x="1188" y="990"/>
                      </a:lnTo>
                      <a:lnTo>
                        <a:pt x="1172" y="987"/>
                      </a:lnTo>
                      <a:lnTo>
                        <a:pt x="1151" y="987"/>
                      </a:lnTo>
                      <a:lnTo>
                        <a:pt x="1130" y="1001"/>
                      </a:lnTo>
                      <a:lnTo>
                        <a:pt x="1107" y="978"/>
                      </a:lnTo>
                      <a:lnTo>
                        <a:pt x="1083" y="963"/>
                      </a:lnTo>
                      <a:lnTo>
                        <a:pt x="1079" y="936"/>
                      </a:lnTo>
                      <a:lnTo>
                        <a:pt x="1067" y="923"/>
                      </a:lnTo>
                      <a:lnTo>
                        <a:pt x="1063" y="903"/>
                      </a:lnTo>
                      <a:lnTo>
                        <a:pt x="1043" y="898"/>
                      </a:lnTo>
                      <a:lnTo>
                        <a:pt x="1041" y="876"/>
                      </a:lnTo>
                      <a:lnTo>
                        <a:pt x="1014" y="859"/>
                      </a:lnTo>
                      <a:lnTo>
                        <a:pt x="966" y="841"/>
                      </a:lnTo>
                      <a:lnTo>
                        <a:pt x="956" y="841"/>
                      </a:lnTo>
                      <a:lnTo>
                        <a:pt x="936" y="846"/>
                      </a:lnTo>
                      <a:lnTo>
                        <a:pt x="913" y="843"/>
                      </a:lnTo>
                      <a:lnTo>
                        <a:pt x="883" y="821"/>
                      </a:lnTo>
                      <a:lnTo>
                        <a:pt x="861" y="821"/>
                      </a:lnTo>
                      <a:lnTo>
                        <a:pt x="856" y="803"/>
                      </a:lnTo>
                      <a:lnTo>
                        <a:pt x="840" y="778"/>
                      </a:lnTo>
                      <a:lnTo>
                        <a:pt x="849" y="750"/>
                      </a:lnTo>
                      <a:lnTo>
                        <a:pt x="849" y="705"/>
                      </a:lnTo>
                      <a:lnTo>
                        <a:pt x="840" y="688"/>
                      </a:lnTo>
                      <a:lnTo>
                        <a:pt x="823" y="675"/>
                      </a:lnTo>
                      <a:lnTo>
                        <a:pt x="822" y="660"/>
                      </a:lnTo>
                      <a:lnTo>
                        <a:pt x="802" y="653"/>
                      </a:lnTo>
                      <a:lnTo>
                        <a:pt x="783" y="643"/>
                      </a:lnTo>
                      <a:lnTo>
                        <a:pt x="766" y="625"/>
                      </a:lnTo>
                      <a:lnTo>
                        <a:pt x="737" y="583"/>
                      </a:lnTo>
                      <a:lnTo>
                        <a:pt x="719" y="570"/>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1" name="Google Shape;741;p29"/>
                <p:cNvSpPr txBox="1"/>
                <p:nvPr/>
              </p:nvSpPr>
              <p:spPr>
                <a:xfrm>
                  <a:off x="4813" y="2508"/>
                  <a:ext cx="177" cy="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300"/>
                    <a:buFont typeface="Arial"/>
                    <a:buNone/>
                  </a:pPr>
                  <a:r>
                    <a:rPr b="0" lang="pt-BR" sz="300" u="none">
                      <a:solidFill>
                        <a:schemeClr val="lt1"/>
                      </a:solidFill>
                      <a:latin typeface="Calibri"/>
                      <a:ea typeface="Calibri"/>
                      <a:cs typeface="Calibri"/>
                      <a:sym typeface="Calibri"/>
                    </a:rPr>
                    <a:t>China</a:t>
                  </a:r>
                  <a:endParaRPr/>
                </a:p>
              </p:txBody>
            </p:sp>
          </p:grpSp>
          <p:grpSp>
            <p:nvGrpSpPr>
              <p:cNvPr id="742" name="Google Shape;742;p29"/>
              <p:cNvGrpSpPr/>
              <p:nvPr/>
            </p:nvGrpSpPr>
            <p:grpSpPr>
              <a:xfrm>
                <a:off x="1906" y="1089"/>
                <a:ext cx="309" cy="197"/>
                <a:chOff x="326" y="2219"/>
                <a:chExt cx="309" cy="197"/>
              </a:xfrm>
            </p:grpSpPr>
            <p:sp>
              <p:nvSpPr>
                <p:cNvPr id="743" name="Google Shape;743;p29"/>
                <p:cNvSpPr/>
                <p:nvPr/>
              </p:nvSpPr>
              <p:spPr>
                <a:xfrm>
                  <a:off x="326" y="2219"/>
                  <a:ext cx="277" cy="1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44" name="Google Shape;744;p29"/>
                <p:cNvSpPr txBox="1"/>
                <p:nvPr/>
              </p:nvSpPr>
              <p:spPr>
                <a:xfrm>
                  <a:off x="460" y="2329"/>
                  <a:ext cx="175" cy="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300"/>
                    <a:buFont typeface="Arial"/>
                    <a:buNone/>
                  </a:pPr>
                  <a:r>
                    <a:rPr b="0" lang="pt-BR" sz="300" u="none">
                      <a:solidFill>
                        <a:schemeClr val="lt1"/>
                      </a:solidFill>
                      <a:latin typeface="Calibri"/>
                      <a:ea typeface="Calibri"/>
                      <a:cs typeface="Calibri"/>
                      <a:sym typeface="Calibri"/>
                    </a:rPr>
                    <a:t>Brasil</a:t>
                  </a:r>
                  <a:endParaRPr/>
                </a:p>
              </p:txBody>
            </p:sp>
            <p:sp>
              <p:nvSpPr>
                <p:cNvPr id="745" name="Google Shape;745;p29"/>
                <p:cNvSpPr/>
                <p:nvPr/>
              </p:nvSpPr>
              <p:spPr>
                <a:xfrm>
                  <a:off x="362" y="2232"/>
                  <a:ext cx="161" cy="157"/>
                </a:xfrm>
                <a:custGeom>
                  <a:rect b="b" l="l" r="r" t="t"/>
                  <a:pathLst>
                    <a:path extrusionOk="0" h="2169" w="2220">
                      <a:moveTo>
                        <a:pt x="209" y="326"/>
                      </a:moveTo>
                      <a:lnTo>
                        <a:pt x="202" y="489"/>
                      </a:lnTo>
                      <a:lnTo>
                        <a:pt x="198" y="507"/>
                      </a:lnTo>
                      <a:lnTo>
                        <a:pt x="188" y="521"/>
                      </a:lnTo>
                      <a:lnTo>
                        <a:pt x="109" y="545"/>
                      </a:lnTo>
                      <a:lnTo>
                        <a:pt x="54" y="575"/>
                      </a:lnTo>
                      <a:lnTo>
                        <a:pt x="27" y="629"/>
                      </a:lnTo>
                      <a:lnTo>
                        <a:pt x="30" y="663"/>
                      </a:lnTo>
                      <a:lnTo>
                        <a:pt x="0" y="699"/>
                      </a:lnTo>
                      <a:lnTo>
                        <a:pt x="0" y="741"/>
                      </a:lnTo>
                      <a:lnTo>
                        <a:pt x="27" y="764"/>
                      </a:lnTo>
                      <a:lnTo>
                        <a:pt x="39" y="800"/>
                      </a:lnTo>
                      <a:lnTo>
                        <a:pt x="39" y="834"/>
                      </a:lnTo>
                      <a:lnTo>
                        <a:pt x="79" y="818"/>
                      </a:lnTo>
                      <a:lnTo>
                        <a:pt x="102" y="848"/>
                      </a:lnTo>
                      <a:lnTo>
                        <a:pt x="139" y="848"/>
                      </a:lnTo>
                      <a:lnTo>
                        <a:pt x="175" y="820"/>
                      </a:lnTo>
                      <a:lnTo>
                        <a:pt x="201" y="919"/>
                      </a:lnTo>
                      <a:lnTo>
                        <a:pt x="243" y="928"/>
                      </a:lnTo>
                      <a:lnTo>
                        <a:pt x="329" y="904"/>
                      </a:lnTo>
                      <a:lnTo>
                        <a:pt x="401" y="868"/>
                      </a:lnTo>
                      <a:lnTo>
                        <a:pt x="455" y="820"/>
                      </a:lnTo>
                      <a:lnTo>
                        <a:pt x="499" y="872"/>
                      </a:lnTo>
                      <a:lnTo>
                        <a:pt x="508" y="919"/>
                      </a:lnTo>
                      <a:lnTo>
                        <a:pt x="508" y="955"/>
                      </a:lnTo>
                      <a:lnTo>
                        <a:pt x="577" y="989"/>
                      </a:lnTo>
                      <a:lnTo>
                        <a:pt x="622" y="986"/>
                      </a:lnTo>
                      <a:lnTo>
                        <a:pt x="684" y="1028"/>
                      </a:lnTo>
                      <a:lnTo>
                        <a:pt x="751" y="1049"/>
                      </a:lnTo>
                      <a:lnTo>
                        <a:pt x="793" y="1094"/>
                      </a:lnTo>
                      <a:lnTo>
                        <a:pt x="787" y="1203"/>
                      </a:lnTo>
                      <a:lnTo>
                        <a:pt x="895" y="1203"/>
                      </a:lnTo>
                      <a:lnTo>
                        <a:pt x="903" y="1261"/>
                      </a:lnTo>
                      <a:lnTo>
                        <a:pt x="922" y="1293"/>
                      </a:lnTo>
                      <a:lnTo>
                        <a:pt x="922" y="1353"/>
                      </a:lnTo>
                      <a:lnTo>
                        <a:pt x="899" y="1404"/>
                      </a:lnTo>
                      <a:lnTo>
                        <a:pt x="924" y="1454"/>
                      </a:lnTo>
                      <a:lnTo>
                        <a:pt x="924" y="1504"/>
                      </a:lnTo>
                      <a:lnTo>
                        <a:pt x="920" y="1557"/>
                      </a:lnTo>
                      <a:lnTo>
                        <a:pt x="961" y="1557"/>
                      </a:lnTo>
                      <a:lnTo>
                        <a:pt x="1019" y="1560"/>
                      </a:lnTo>
                      <a:lnTo>
                        <a:pt x="1036" y="1566"/>
                      </a:lnTo>
                      <a:lnTo>
                        <a:pt x="1063" y="1589"/>
                      </a:lnTo>
                      <a:lnTo>
                        <a:pt x="1078" y="1651"/>
                      </a:lnTo>
                      <a:lnTo>
                        <a:pt x="1099" y="1641"/>
                      </a:lnTo>
                      <a:lnTo>
                        <a:pt x="1115" y="1750"/>
                      </a:lnTo>
                      <a:lnTo>
                        <a:pt x="1122" y="1760"/>
                      </a:lnTo>
                      <a:lnTo>
                        <a:pt x="1130" y="1762"/>
                      </a:lnTo>
                      <a:lnTo>
                        <a:pt x="1147" y="1801"/>
                      </a:lnTo>
                      <a:lnTo>
                        <a:pt x="1132" y="1843"/>
                      </a:lnTo>
                      <a:lnTo>
                        <a:pt x="1070" y="1875"/>
                      </a:lnTo>
                      <a:lnTo>
                        <a:pt x="1005" y="1933"/>
                      </a:lnTo>
                      <a:lnTo>
                        <a:pt x="974" y="1963"/>
                      </a:lnTo>
                      <a:lnTo>
                        <a:pt x="974" y="2021"/>
                      </a:lnTo>
                      <a:lnTo>
                        <a:pt x="1001" y="2043"/>
                      </a:lnTo>
                      <a:lnTo>
                        <a:pt x="1009" y="2082"/>
                      </a:lnTo>
                      <a:lnTo>
                        <a:pt x="1054" y="2078"/>
                      </a:lnTo>
                      <a:lnTo>
                        <a:pt x="1115" y="2113"/>
                      </a:lnTo>
                      <a:lnTo>
                        <a:pt x="1169" y="2169"/>
                      </a:lnTo>
                      <a:lnTo>
                        <a:pt x="1200" y="2152"/>
                      </a:lnTo>
                      <a:lnTo>
                        <a:pt x="1238" y="2117"/>
                      </a:lnTo>
                      <a:lnTo>
                        <a:pt x="1249" y="2062"/>
                      </a:lnTo>
                      <a:lnTo>
                        <a:pt x="1272" y="2041"/>
                      </a:lnTo>
                      <a:lnTo>
                        <a:pt x="1285" y="2034"/>
                      </a:lnTo>
                      <a:lnTo>
                        <a:pt x="1303" y="2007"/>
                      </a:lnTo>
                      <a:lnTo>
                        <a:pt x="1328" y="1988"/>
                      </a:lnTo>
                      <a:lnTo>
                        <a:pt x="1385" y="1920"/>
                      </a:lnTo>
                      <a:lnTo>
                        <a:pt x="1385" y="1805"/>
                      </a:lnTo>
                      <a:lnTo>
                        <a:pt x="1397" y="1776"/>
                      </a:lnTo>
                      <a:lnTo>
                        <a:pt x="1424" y="1752"/>
                      </a:lnTo>
                      <a:lnTo>
                        <a:pt x="1464" y="1752"/>
                      </a:lnTo>
                      <a:lnTo>
                        <a:pt x="1482" y="1725"/>
                      </a:lnTo>
                      <a:lnTo>
                        <a:pt x="1517" y="1725"/>
                      </a:lnTo>
                      <a:lnTo>
                        <a:pt x="1567" y="1691"/>
                      </a:lnTo>
                      <a:lnTo>
                        <a:pt x="1572" y="1683"/>
                      </a:lnTo>
                      <a:lnTo>
                        <a:pt x="1632" y="1665"/>
                      </a:lnTo>
                      <a:lnTo>
                        <a:pt x="1668" y="1655"/>
                      </a:lnTo>
                      <a:lnTo>
                        <a:pt x="1712" y="1683"/>
                      </a:lnTo>
                      <a:lnTo>
                        <a:pt x="1755" y="1651"/>
                      </a:lnTo>
                      <a:lnTo>
                        <a:pt x="1761" y="1622"/>
                      </a:lnTo>
                      <a:lnTo>
                        <a:pt x="1830" y="1560"/>
                      </a:lnTo>
                      <a:lnTo>
                        <a:pt x="1846" y="1525"/>
                      </a:lnTo>
                      <a:lnTo>
                        <a:pt x="1874" y="1505"/>
                      </a:lnTo>
                      <a:lnTo>
                        <a:pt x="1904" y="1487"/>
                      </a:lnTo>
                      <a:lnTo>
                        <a:pt x="1901" y="1449"/>
                      </a:lnTo>
                      <a:lnTo>
                        <a:pt x="1911" y="1394"/>
                      </a:lnTo>
                      <a:lnTo>
                        <a:pt x="1928" y="1380"/>
                      </a:lnTo>
                      <a:lnTo>
                        <a:pt x="1928" y="1351"/>
                      </a:lnTo>
                      <a:lnTo>
                        <a:pt x="1942" y="1306"/>
                      </a:lnTo>
                      <a:lnTo>
                        <a:pt x="1955" y="1243"/>
                      </a:lnTo>
                      <a:lnTo>
                        <a:pt x="1959" y="1199"/>
                      </a:lnTo>
                      <a:lnTo>
                        <a:pt x="1964" y="1153"/>
                      </a:lnTo>
                      <a:lnTo>
                        <a:pt x="1970" y="1113"/>
                      </a:lnTo>
                      <a:lnTo>
                        <a:pt x="1984" y="1094"/>
                      </a:lnTo>
                      <a:lnTo>
                        <a:pt x="1995" y="1094"/>
                      </a:lnTo>
                      <a:lnTo>
                        <a:pt x="2005" y="1108"/>
                      </a:lnTo>
                      <a:lnTo>
                        <a:pt x="2048" y="1028"/>
                      </a:lnTo>
                      <a:lnTo>
                        <a:pt x="2092" y="989"/>
                      </a:lnTo>
                      <a:lnTo>
                        <a:pt x="2134" y="953"/>
                      </a:lnTo>
                      <a:lnTo>
                        <a:pt x="2149" y="925"/>
                      </a:lnTo>
                      <a:lnTo>
                        <a:pt x="2179" y="893"/>
                      </a:lnTo>
                      <a:lnTo>
                        <a:pt x="2220" y="849"/>
                      </a:lnTo>
                      <a:lnTo>
                        <a:pt x="2220" y="760"/>
                      </a:lnTo>
                      <a:lnTo>
                        <a:pt x="2211" y="733"/>
                      </a:lnTo>
                      <a:lnTo>
                        <a:pt x="2207" y="696"/>
                      </a:lnTo>
                      <a:lnTo>
                        <a:pt x="2207" y="684"/>
                      </a:lnTo>
                      <a:lnTo>
                        <a:pt x="2180" y="663"/>
                      </a:lnTo>
                      <a:lnTo>
                        <a:pt x="2101" y="627"/>
                      </a:lnTo>
                      <a:lnTo>
                        <a:pt x="2074" y="615"/>
                      </a:lnTo>
                      <a:lnTo>
                        <a:pt x="2043" y="588"/>
                      </a:lnTo>
                      <a:lnTo>
                        <a:pt x="1972" y="492"/>
                      </a:lnTo>
                      <a:lnTo>
                        <a:pt x="1911" y="492"/>
                      </a:lnTo>
                      <a:lnTo>
                        <a:pt x="1740" y="440"/>
                      </a:lnTo>
                      <a:lnTo>
                        <a:pt x="1722" y="453"/>
                      </a:lnTo>
                      <a:lnTo>
                        <a:pt x="1696" y="466"/>
                      </a:lnTo>
                      <a:lnTo>
                        <a:pt x="1668" y="454"/>
                      </a:lnTo>
                      <a:lnTo>
                        <a:pt x="1670" y="419"/>
                      </a:lnTo>
                      <a:lnTo>
                        <a:pt x="1686" y="395"/>
                      </a:lnTo>
                      <a:lnTo>
                        <a:pt x="1653" y="392"/>
                      </a:lnTo>
                      <a:lnTo>
                        <a:pt x="1642" y="367"/>
                      </a:lnTo>
                      <a:lnTo>
                        <a:pt x="1598" y="350"/>
                      </a:lnTo>
                      <a:lnTo>
                        <a:pt x="1554" y="336"/>
                      </a:lnTo>
                      <a:lnTo>
                        <a:pt x="1520" y="329"/>
                      </a:lnTo>
                      <a:lnTo>
                        <a:pt x="1484" y="357"/>
                      </a:lnTo>
                      <a:lnTo>
                        <a:pt x="1465" y="343"/>
                      </a:lnTo>
                      <a:lnTo>
                        <a:pt x="1482" y="301"/>
                      </a:lnTo>
                      <a:lnTo>
                        <a:pt x="1373" y="287"/>
                      </a:lnTo>
                      <a:lnTo>
                        <a:pt x="1358" y="301"/>
                      </a:lnTo>
                      <a:lnTo>
                        <a:pt x="1331" y="288"/>
                      </a:lnTo>
                      <a:lnTo>
                        <a:pt x="1263" y="316"/>
                      </a:lnTo>
                      <a:lnTo>
                        <a:pt x="1386" y="194"/>
                      </a:lnTo>
                      <a:lnTo>
                        <a:pt x="1331" y="141"/>
                      </a:lnTo>
                      <a:lnTo>
                        <a:pt x="1331" y="132"/>
                      </a:lnTo>
                      <a:lnTo>
                        <a:pt x="1320" y="82"/>
                      </a:lnTo>
                      <a:lnTo>
                        <a:pt x="1280" y="51"/>
                      </a:lnTo>
                      <a:lnTo>
                        <a:pt x="1238" y="82"/>
                      </a:lnTo>
                      <a:lnTo>
                        <a:pt x="1184" y="163"/>
                      </a:lnTo>
                      <a:lnTo>
                        <a:pt x="1147" y="173"/>
                      </a:lnTo>
                      <a:lnTo>
                        <a:pt x="1110" y="152"/>
                      </a:lnTo>
                      <a:lnTo>
                        <a:pt x="1059" y="152"/>
                      </a:lnTo>
                      <a:lnTo>
                        <a:pt x="1030" y="179"/>
                      </a:lnTo>
                      <a:lnTo>
                        <a:pt x="984" y="179"/>
                      </a:lnTo>
                      <a:lnTo>
                        <a:pt x="961" y="193"/>
                      </a:lnTo>
                      <a:lnTo>
                        <a:pt x="906" y="194"/>
                      </a:lnTo>
                      <a:lnTo>
                        <a:pt x="853" y="203"/>
                      </a:lnTo>
                      <a:lnTo>
                        <a:pt x="835" y="224"/>
                      </a:lnTo>
                      <a:lnTo>
                        <a:pt x="813" y="179"/>
                      </a:lnTo>
                      <a:lnTo>
                        <a:pt x="813" y="65"/>
                      </a:lnTo>
                      <a:lnTo>
                        <a:pt x="795" y="48"/>
                      </a:lnTo>
                      <a:lnTo>
                        <a:pt x="768" y="21"/>
                      </a:lnTo>
                      <a:lnTo>
                        <a:pt x="742" y="0"/>
                      </a:lnTo>
                      <a:lnTo>
                        <a:pt x="721" y="26"/>
                      </a:lnTo>
                      <a:lnTo>
                        <a:pt x="689" y="26"/>
                      </a:lnTo>
                      <a:lnTo>
                        <a:pt x="647" y="41"/>
                      </a:lnTo>
                      <a:lnTo>
                        <a:pt x="544" y="40"/>
                      </a:lnTo>
                      <a:lnTo>
                        <a:pt x="522" y="33"/>
                      </a:lnTo>
                      <a:lnTo>
                        <a:pt x="482" y="14"/>
                      </a:lnTo>
                      <a:lnTo>
                        <a:pt x="491" y="44"/>
                      </a:lnTo>
                      <a:lnTo>
                        <a:pt x="503" y="76"/>
                      </a:lnTo>
                      <a:lnTo>
                        <a:pt x="528" y="118"/>
                      </a:lnTo>
                      <a:lnTo>
                        <a:pt x="552" y="149"/>
                      </a:lnTo>
                      <a:lnTo>
                        <a:pt x="518" y="181"/>
                      </a:lnTo>
                      <a:lnTo>
                        <a:pt x="493" y="197"/>
                      </a:lnTo>
                      <a:lnTo>
                        <a:pt x="489" y="212"/>
                      </a:lnTo>
                      <a:lnTo>
                        <a:pt x="469" y="228"/>
                      </a:lnTo>
                      <a:lnTo>
                        <a:pt x="449" y="231"/>
                      </a:lnTo>
                      <a:lnTo>
                        <a:pt x="382" y="208"/>
                      </a:lnTo>
                      <a:lnTo>
                        <a:pt x="332" y="170"/>
                      </a:lnTo>
                      <a:lnTo>
                        <a:pt x="321" y="148"/>
                      </a:lnTo>
                      <a:lnTo>
                        <a:pt x="304" y="167"/>
                      </a:lnTo>
                      <a:lnTo>
                        <a:pt x="291" y="152"/>
                      </a:lnTo>
                      <a:lnTo>
                        <a:pt x="208" y="197"/>
                      </a:lnTo>
                      <a:lnTo>
                        <a:pt x="214" y="217"/>
                      </a:lnTo>
                      <a:lnTo>
                        <a:pt x="263" y="248"/>
                      </a:lnTo>
                      <a:lnTo>
                        <a:pt x="196" y="251"/>
                      </a:lnTo>
                      <a:lnTo>
                        <a:pt x="183" y="312"/>
                      </a:lnTo>
                      <a:lnTo>
                        <a:pt x="209" y="326"/>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46" name="Google Shape;746;p29"/>
              <p:cNvGrpSpPr/>
              <p:nvPr/>
            </p:nvGrpSpPr>
            <p:grpSpPr>
              <a:xfrm>
                <a:off x="2210" y="1089"/>
                <a:ext cx="307" cy="197"/>
                <a:chOff x="4481" y="2210"/>
                <a:chExt cx="307" cy="197"/>
              </a:xfrm>
            </p:grpSpPr>
            <p:sp>
              <p:nvSpPr>
                <p:cNvPr id="747" name="Google Shape;747;p29"/>
                <p:cNvSpPr/>
                <p:nvPr/>
              </p:nvSpPr>
              <p:spPr>
                <a:xfrm>
                  <a:off x="4481" y="2210"/>
                  <a:ext cx="277" cy="1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48" name="Google Shape;748;p29"/>
                <p:cNvSpPr txBox="1"/>
                <p:nvPr/>
              </p:nvSpPr>
              <p:spPr>
                <a:xfrm>
                  <a:off x="4603" y="2320"/>
                  <a:ext cx="185" cy="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300"/>
                    <a:buFont typeface="Arial"/>
                    <a:buNone/>
                  </a:pPr>
                  <a:r>
                    <a:rPr b="0" lang="pt-BR" sz="300" u="none">
                      <a:solidFill>
                        <a:schemeClr val="lt1"/>
                      </a:solidFill>
                      <a:latin typeface="Calibri"/>
                      <a:ea typeface="Calibri"/>
                      <a:cs typeface="Calibri"/>
                      <a:sym typeface="Calibri"/>
                    </a:rPr>
                    <a:t>Chipre</a:t>
                  </a:r>
                  <a:endParaRPr/>
                </a:p>
              </p:txBody>
            </p:sp>
            <p:sp>
              <p:nvSpPr>
                <p:cNvPr id="749" name="Google Shape;749;p29"/>
                <p:cNvSpPr/>
                <p:nvPr/>
              </p:nvSpPr>
              <p:spPr>
                <a:xfrm>
                  <a:off x="4519" y="2236"/>
                  <a:ext cx="197" cy="121"/>
                </a:xfrm>
                <a:custGeom>
                  <a:rect b="b" l="l" r="r" t="t"/>
                  <a:pathLst>
                    <a:path extrusionOk="0" h="1430" w="2326">
                      <a:moveTo>
                        <a:pt x="413" y="630"/>
                      </a:moveTo>
                      <a:lnTo>
                        <a:pt x="451" y="675"/>
                      </a:lnTo>
                      <a:lnTo>
                        <a:pt x="549" y="703"/>
                      </a:lnTo>
                      <a:lnTo>
                        <a:pt x="616" y="696"/>
                      </a:lnTo>
                      <a:lnTo>
                        <a:pt x="672" y="566"/>
                      </a:lnTo>
                      <a:lnTo>
                        <a:pt x="656" y="391"/>
                      </a:lnTo>
                      <a:lnTo>
                        <a:pt x="816" y="466"/>
                      </a:lnTo>
                      <a:lnTo>
                        <a:pt x="846" y="431"/>
                      </a:lnTo>
                      <a:lnTo>
                        <a:pt x="1059" y="457"/>
                      </a:lnTo>
                      <a:lnTo>
                        <a:pt x="1231" y="469"/>
                      </a:lnTo>
                      <a:lnTo>
                        <a:pt x="1435" y="424"/>
                      </a:lnTo>
                      <a:lnTo>
                        <a:pt x="1529" y="359"/>
                      </a:lnTo>
                      <a:lnTo>
                        <a:pt x="1635" y="356"/>
                      </a:lnTo>
                      <a:lnTo>
                        <a:pt x="1859" y="257"/>
                      </a:lnTo>
                      <a:lnTo>
                        <a:pt x="1909" y="190"/>
                      </a:lnTo>
                      <a:lnTo>
                        <a:pt x="2001" y="173"/>
                      </a:lnTo>
                      <a:lnTo>
                        <a:pt x="2106" y="83"/>
                      </a:lnTo>
                      <a:lnTo>
                        <a:pt x="2326" y="0"/>
                      </a:lnTo>
                      <a:lnTo>
                        <a:pt x="2326" y="60"/>
                      </a:lnTo>
                      <a:lnTo>
                        <a:pt x="2226" y="100"/>
                      </a:lnTo>
                      <a:lnTo>
                        <a:pt x="2001" y="292"/>
                      </a:lnTo>
                      <a:lnTo>
                        <a:pt x="1892" y="339"/>
                      </a:lnTo>
                      <a:lnTo>
                        <a:pt x="1790" y="469"/>
                      </a:lnTo>
                      <a:lnTo>
                        <a:pt x="1705" y="481"/>
                      </a:lnTo>
                      <a:lnTo>
                        <a:pt x="1649" y="603"/>
                      </a:lnTo>
                      <a:lnTo>
                        <a:pt x="1680" y="700"/>
                      </a:lnTo>
                      <a:lnTo>
                        <a:pt x="1792" y="827"/>
                      </a:lnTo>
                      <a:lnTo>
                        <a:pt x="1842" y="914"/>
                      </a:lnTo>
                      <a:lnTo>
                        <a:pt x="1832" y="939"/>
                      </a:lnTo>
                      <a:lnTo>
                        <a:pt x="1747" y="897"/>
                      </a:lnTo>
                      <a:lnTo>
                        <a:pt x="1649" y="914"/>
                      </a:lnTo>
                      <a:lnTo>
                        <a:pt x="1609" y="959"/>
                      </a:lnTo>
                      <a:lnTo>
                        <a:pt x="1545" y="916"/>
                      </a:lnTo>
                      <a:lnTo>
                        <a:pt x="1450" y="912"/>
                      </a:lnTo>
                      <a:lnTo>
                        <a:pt x="1392" y="956"/>
                      </a:lnTo>
                      <a:lnTo>
                        <a:pt x="1390" y="1032"/>
                      </a:lnTo>
                      <a:lnTo>
                        <a:pt x="1347" y="1111"/>
                      </a:lnTo>
                      <a:lnTo>
                        <a:pt x="1285" y="1133"/>
                      </a:lnTo>
                      <a:lnTo>
                        <a:pt x="1178" y="1178"/>
                      </a:lnTo>
                      <a:lnTo>
                        <a:pt x="1111" y="1223"/>
                      </a:lnTo>
                      <a:lnTo>
                        <a:pt x="941" y="1266"/>
                      </a:lnTo>
                      <a:lnTo>
                        <a:pt x="844" y="1266"/>
                      </a:lnTo>
                      <a:lnTo>
                        <a:pt x="739" y="1332"/>
                      </a:lnTo>
                      <a:lnTo>
                        <a:pt x="769" y="1427"/>
                      </a:lnTo>
                      <a:lnTo>
                        <a:pt x="722" y="1412"/>
                      </a:lnTo>
                      <a:lnTo>
                        <a:pt x="679" y="1430"/>
                      </a:lnTo>
                      <a:lnTo>
                        <a:pt x="659" y="1357"/>
                      </a:lnTo>
                      <a:lnTo>
                        <a:pt x="623" y="1310"/>
                      </a:lnTo>
                      <a:lnTo>
                        <a:pt x="382" y="1318"/>
                      </a:lnTo>
                      <a:lnTo>
                        <a:pt x="282" y="1266"/>
                      </a:lnTo>
                      <a:lnTo>
                        <a:pt x="215" y="1248"/>
                      </a:lnTo>
                      <a:lnTo>
                        <a:pt x="127" y="1191"/>
                      </a:lnTo>
                      <a:lnTo>
                        <a:pt x="118" y="1096"/>
                      </a:lnTo>
                      <a:lnTo>
                        <a:pt x="35" y="1023"/>
                      </a:lnTo>
                      <a:lnTo>
                        <a:pt x="38" y="904"/>
                      </a:lnTo>
                      <a:lnTo>
                        <a:pt x="0" y="842"/>
                      </a:lnTo>
                      <a:lnTo>
                        <a:pt x="12" y="762"/>
                      </a:lnTo>
                      <a:lnTo>
                        <a:pt x="87" y="829"/>
                      </a:lnTo>
                      <a:lnTo>
                        <a:pt x="212" y="795"/>
                      </a:lnTo>
                      <a:lnTo>
                        <a:pt x="240" y="715"/>
                      </a:lnTo>
                      <a:lnTo>
                        <a:pt x="312" y="670"/>
                      </a:lnTo>
                      <a:lnTo>
                        <a:pt x="413" y="627"/>
                      </a:lnTo>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50" name="Google Shape;750;p29"/>
              <p:cNvGrpSpPr/>
              <p:nvPr/>
            </p:nvGrpSpPr>
            <p:grpSpPr>
              <a:xfrm>
                <a:off x="2518" y="1069"/>
                <a:ext cx="306" cy="200"/>
                <a:chOff x="4794" y="2190"/>
                <a:chExt cx="306" cy="200"/>
              </a:xfrm>
            </p:grpSpPr>
            <p:sp>
              <p:nvSpPr>
                <p:cNvPr id="751" name="Google Shape;751;p29"/>
                <p:cNvSpPr/>
                <p:nvPr/>
              </p:nvSpPr>
              <p:spPr>
                <a:xfrm>
                  <a:off x="4794" y="2210"/>
                  <a:ext cx="277" cy="1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52" name="Google Shape;752;p29"/>
                <p:cNvSpPr txBox="1"/>
                <p:nvPr/>
              </p:nvSpPr>
              <p:spPr>
                <a:xfrm>
                  <a:off x="4911" y="2190"/>
                  <a:ext cx="189" cy="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300"/>
                    <a:buFont typeface="Arial"/>
                    <a:buNone/>
                  </a:pPr>
                  <a:r>
                    <a:rPr b="0" lang="pt-BR" sz="300" u="none">
                      <a:solidFill>
                        <a:schemeClr val="lt1"/>
                      </a:solidFill>
                      <a:latin typeface="Calibri"/>
                      <a:ea typeface="Calibri"/>
                      <a:cs typeface="Calibri"/>
                      <a:sym typeface="Calibri"/>
                    </a:rPr>
                    <a:t>Canadá</a:t>
                  </a:r>
                  <a:endParaRPr/>
                </a:p>
              </p:txBody>
            </p:sp>
            <p:grpSp>
              <p:nvGrpSpPr>
                <p:cNvPr id="753" name="Google Shape;753;p29"/>
                <p:cNvGrpSpPr/>
                <p:nvPr/>
              </p:nvGrpSpPr>
              <p:grpSpPr>
                <a:xfrm>
                  <a:off x="4810" y="2216"/>
                  <a:ext cx="225" cy="165"/>
                  <a:chOff x="4846" y="2346"/>
                  <a:chExt cx="211" cy="155"/>
                </a:xfrm>
              </p:grpSpPr>
              <p:sp>
                <p:nvSpPr>
                  <p:cNvPr id="754" name="Google Shape;754;p29"/>
                  <p:cNvSpPr/>
                  <p:nvPr/>
                </p:nvSpPr>
                <p:spPr>
                  <a:xfrm>
                    <a:off x="4846" y="2375"/>
                    <a:ext cx="211" cy="126"/>
                  </a:xfrm>
                  <a:custGeom>
                    <a:rect b="b" l="l" r="r" t="t"/>
                    <a:pathLst>
                      <a:path extrusionOk="0" h="1887" w="3171">
                        <a:moveTo>
                          <a:pt x="2041" y="1280"/>
                        </a:moveTo>
                        <a:lnTo>
                          <a:pt x="1968" y="1261"/>
                        </a:lnTo>
                        <a:lnTo>
                          <a:pt x="1931" y="1214"/>
                        </a:lnTo>
                        <a:lnTo>
                          <a:pt x="1878" y="1115"/>
                        </a:lnTo>
                        <a:lnTo>
                          <a:pt x="1843" y="1074"/>
                        </a:lnTo>
                        <a:lnTo>
                          <a:pt x="1750" y="1071"/>
                        </a:lnTo>
                        <a:lnTo>
                          <a:pt x="1666" y="999"/>
                        </a:lnTo>
                        <a:lnTo>
                          <a:pt x="1604" y="999"/>
                        </a:lnTo>
                        <a:lnTo>
                          <a:pt x="1600" y="1008"/>
                        </a:lnTo>
                        <a:lnTo>
                          <a:pt x="1553" y="996"/>
                        </a:lnTo>
                        <a:lnTo>
                          <a:pt x="1456" y="996"/>
                        </a:lnTo>
                        <a:lnTo>
                          <a:pt x="1456" y="908"/>
                        </a:lnTo>
                        <a:lnTo>
                          <a:pt x="1394" y="893"/>
                        </a:lnTo>
                        <a:lnTo>
                          <a:pt x="1416" y="811"/>
                        </a:lnTo>
                        <a:lnTo>
                          <a:pt x="1400" y="811"/>
                        </a:lnTo>
                        <a:lnTo>
                          <a:pt x="1459" y="704"/>
                        </a:lnTo>
                        <a:lnTo>
                          <a:pt x="1465" y="620"/>
                        </a:lnTo>
                        <a:lnTo>
                          <a:pt x="1522" y="595"/>
                        </a:lnTo>
                        <a:lnTo>
                          <a:pt x="1574" y="495"/>
                        </a:lnTo>
                        <a:lnTo>
                          <a:pt x="1506" y="482"/>
                        </a:lnTo>
                        <a:lnTo>
                          <a:pt x="1610" y="370"/>
                        </a:lnTo>
                        <a:lnTo>
                          <a:pt x="1666" y="357"/>
                        </a:lnTo>
                        <a:lnTo>
                          <a:pt x="1706" y="329"/>
                        </a:lnTo>
                        <a:lnTo>
                          <a:pt x="1625" y="267"/>
                        </a:lnTo>
                        <a:lnTo>
                          <a:pt x="1610" y="204"/>
                        </a:lnTo>
                        <a:lnTo>
                          <a:pt x="1522" y="204"/>
                        </a:lnTo>
                        <a:lnTo>
                          <a:pt x="1565" y="301"/>
                        </a:lnTo>
                        <a:lnTo>
                          <a:pt x="1543" y="329"/>
                        </a:lnTo>
                        <a:lnTo>
                          <a:pt x="1497" y="298"/>
                        </a:lnTo>
                        <a:lnTo>
                          <a:pt x="1490" y="229"/>
                        </a:lnTo>
                        <a:lnTo>
                          <a:pt x="1456" y="292"/>
                        </a:lnTo>
                        <a:lnTo>
                          <a:pt x="1406" y="226"/>
                        </a:lnTo>
                        <a:lnTo>
                          <a:pt x="1419" y="141"/>
                        </a:lnTo>
                        <a:lnTo>
                          <a:pt x="1332" y="110"/>
                        </a:lnTo>
                        <a:lnTo>
                          <a:pt x="1303" y="198"/>
                        </a:lnTo>
                        <a:lnTo>
                          <a:pt x="1369" y="245"/>
                        </a:lnTo>
                        <a:lnTo>
                          <a:pt x="1350" y="292"/>
                        </a:lnTo>
                        <a:lnTo>
                          <a:pt x="1369" y="304"/>
                        </a:lnTo>
                        <a:lnTo>
                          <a:pt x="1335" y="370"/>
                        </a:lnTo>
                        <a:lnTo>
                          <a:pt x="1294" y="295"/>
                        </a:lnTo>
                        <a:lnTo>
                          <a:pt x="1303" y="226"/>
                        </a:lnTo>
                        <a:lnTo>
                          <a:pt x="1222" y="232"/>
                        </a:lnTo>
                        <a:lnTo>
                          <a:pt x="1257" y="295"/>
                        </a:lnTo>
                        <a:lnTo>
                          <a:pt x="1247" y="361"/>
                        </a:lnTo>
                        <a:lnTo>
                          <a:pt x="1179" y="361"/>
                        </a:lnTo>
                        <a:lnTo>
                          <a:pt x="1104" y="276"/>
                        </a:lnTo>
                        <a:lnTo>
                          <a:pt x="1070" y="276"/>
                        </a:lnTo>
                        <a:lnTo>
                          <a:pt x="1017" y="301"/>
                        </a:lnTo>
                        <a:lnTo>
                          <a:pt x="1076" y="304"/>
                        </a:lnTo>
                        <a:lnTo>
                          <a:pt x="1036" y="351"/>
                        </a:lnTo>
                        <a:lnTo>
                          <a:pt x="983" y="367"/>
                        </a:lnTo>
                        <a:lnTo>
                          <a:pt x="933" y="301"/>
                        </a:lnTo>
                        <a:lnTo>
                          <a:pt x="842" y="320"/>
                        </a:lnTo>
                        <a:lnTo>
                          <a:pt x="899" y="267"/>
                        </a:lnTo>
                        <a:lnTo>
                          <a:pt x="833" y="248"/>
                        </a:lnTo>
                        <a:lnTo>
                          <a:pt x="773" y="167"/>
                        </a:lnTo>
                        <a:lnTo>
                          <a:pt x="698" y="167"/>
                        </a:lnTo>
                        <a:lnTo>
                          <a:pt x="667" y="88"/>
                        </a:lnTo>
                        <a:lnTo>
                          <a:pt x="620" y="119"/>
                        </a:lnTo>
                        <a:lnTo>
                          <a:pt x="620" y="53"/>
                        </a:lnTo>
                        <a:lnTo>
                          <a:pt x="542" y="103"/>
                        </a:lnTo>
                        <a:lnTo>
                          <a:pt x="474" y="63"/>
                        </a:lnTo>
                        <a:lnTo>
                          <a:pt x="418" y="88"/>
                        </a:lnTo>
                        <a:lnTo>
                          <a:pt x="402" y="106"/>
                        </a:lnTo>
                        <a:lnTo>
                          <a:pt x="371" y="106"/>
                        </a:lnTo>
                        <a:lnTo>
                          <a:pt x="352" y="0"/>
                        </a:lnTo>
                        <a:lnTo>
                          <a:pt x="0" y="495"/>
                        </a:lnTo>
                        <a:lnTo>
                          <a:pt x="31" y="517"/>
                        </a:lnTo>
                        <a:lnTo>
                          <a:pt x="31" y="598"/>
                        </a:lnTo>
                        <a:lnTo>
                          <a:pt x="75" y="598"/>
                        </a:lnTo>
                        <a:lnTo>
                          <a:pt x="131" y="614"/>
                        </a:lnTo>
                        <a:lnTo>
                          <a:pt x="128" y="670"/>
                        </a:lnTo>
                        <a:lnTo>
                          <a:pt x="150" y="743"/>
                        </a:lnTo>
                        <a:lnTo>
                          <a:pt x="150" y="855"/>
                        </a:lnTo>
                        <a:lnTo>
                          <a:pt x="172" y="890"/>
                        </a:lnTo>
                        <a:lnTo>
                          <a:pt x="153" y="930"/>
                        </a:lnTo>
                        <a:lnTo>
                          <a:pt x="159" y="965"/>
                        </a:lnTo>
                        <a:lnTo>
                          <a:pt x="125" y="1015"/>
                        </a:lnTo>
                        <a:lnTo>
                          <a:pt x="137" y="1040"/>
                        </a:lnTo>
                        <a:lnTo>
                          <a:pt x="181" y="1061"/>
                        </a:lnTo>
                        <a:lnTo>
                          <a:pt x="128" y="1080"/>
                        </a:lnTo>
                        <a:lnTo>
                          <a:pt x="169" y="1096"/>
                        </a:lnTo>
                        <a:lnTo>
                          <a:pt x="125" y="1127"/>
                        </a:lnTo>
                        <a:lnTo>
                          <a:pt x="175" y="1149"/>
                        </a:lnTo>
                        <a:lnTo>
                          <a:pt x="131" y="1174"/>
                        </a:lnTo>
                        <a:lnTo>
                          <a:pt x="159" y="1180"/>
                        </a:lnTo>
                        <a:lnTo>
                          <a:pt x="147" y="1214"/>
                        </a:lnTo>
                        <a:lnTo>
                          <a:pt x="175" y="1214"/>
                        </a:lnTo>
                        <a:lnTo>
                          <a:pt x="209" y="1280"/>
                        </a:lnTo>
                        <a:lnTo>
                          <a:pt x="250" y="1283"/>
                        </a:lnTo>
                        <a:lnTo>
                          <a:pt x="231" y="1311"/>
                        </a:lnTo>
                        <a:lnTo>
                          <a:pt x="262" y="1328"/>
                        </a:lnTo>
                        <a:lnTo>
                          <a:pt x="262" y="1365"/>
                        </a:lnTo>
                        <a:lnTo>
                          <a:pt x="278" y="1375"/>
                        </a:lnTo>
                        <a:lnTo>
                          <a:pt x="306" y="1375"/>
                        </a:lnTo>
                        <a:lnTo>
                          <a:pt x="362" y="1525"/>
                        </a:lnTo>
                        <a:lnTo>
                          <a:pt x="605" y="1522"/>
                        </a:lnTo>
                        <a:lnTo>
                          <a:pt x="614" y="1515"/>
                        </a:lnTo>
                        <a:lnTo>
                          <a:pt x="1437" y="1515"/>
                        </a:lnTo>
                        <a:lnTo>
                          <a:pt x="1500" y="1456"/>
                        </a:lnTo>
                        <a:lnTo>
                          <a:pt x="1738" y="1465"/>
                        </a:lnTo>
                        <a:lnTo>
                          <a:pt x="1784" y="1519"/>
                        </a:lnTo>
                        <a:lnTo>
                          <a:pt x="1825" y="1556"/>
                        </a:lnTo>
                        <a:lnTo>
                          <a:pt x="1847" y="1615"/>
                        </a:lnTo>
                        <a:lnTo>
                          <a:pt x="1918" y="1615"/>
                        </a:lnTo>
                        <a:lnTo>
                          <a:pt x="1974" y="1650"/>
                        </a:lnTo>
                        <a:lnTo>
                          <a:pt x="2005" y="1684"/>
                        </a:lnTo>
                        <a:lnTo>
                          <a:pt x="2015" y="1737"/>
                        </a:lnTo>
                        <a:lnTo>
                          <a:pt x="2018" y="1778"/>
                        </a:lnTo>
                        <a:lnTo>
                          <a:pt x="2012" y="1828"/>
                        </a:lnTo>
                        <a:lnTo>
                          <a:pt x="1940" y="1887"/>
                        </a:lnTo>
                        <a:lnTo>
                          <a:pt x="2006" y="1883"/>
                        </a:lnTo>
                        <a:lnTo>
                          <a:pt x="2064" y="1857"/>
                        </a:lnTo>
                        <a:lnTo>
                          <a:pt x="2079" y="1827"/>
                        </a:lnTo>
                        <a:lnTo>
                          <a:pt x="2096" y="1783"/>
                        </a:lnTo>
                        <a:lnTo>
                          <a:pt x="2129" y="1757"/>
                        </a:lnTo>
                        <a:lnTo>
                          <a:pt x="2177" y="1764"/>
                        </a:lnTo>
                        <a:lnTo>
                          <a:pt x="2210" y="1746"/>
                        </a:lnTo>
                        <a:lnTo>
                          <a:pt x="2241" y="1753"/>
                        </a:lnTo>
                        <a:lnTo>
                          <a:pt x="2359" y="1752"/>
                        </a:lnTo>
                        <a:lnTo>
                          <a:pt x="2432" y="1606"/>
                        </a:lnTo>
                        <a:lnTo>
                          <a:pt x="2451" y="1597"/>
                        </a:lnTo>
                        <a:lnTo>
                          <a:pt x="2460" y="1620"/>
                        </a:lnTo>
                        <a:lnTo>
                          <a:pt x="2485" y="1611"/>
                        </a:lnTo>
                        <a:lnTo>
                          <a:pt x="2513" y="1711"/>
                        </a:lnTo>
                        <a:lnTo>
                          <a:pt x="2537" y="1700"/>
                        </a:lnTo>
                        <a:lnTo>
                          <a:pt x="2537" y="1740"/>
                        </a:lnTo>
                        <a:lnTo>
                          <a:pt x="2574" y="1686"/>
                        </a:lnTo>
                        <a:lnTo>
                          <a:pt x="2599" y="1632"/>
                        </a:lnTo>
                        <a:lnTo>
                          <a:pt x="2637" y="1599"/>
                        </a:lnTo>
                        <a:lnTo>
                          <a:pt x="2648" y="1550"/>
                        </a:lnTo>
                        <a:lnTo>
                          <a:pt x="2675" y="1540"/>
                        </a:lnTo>
                        <a:lnTo>
                          <a:pt x="2689" y="1505"/>
                        </a:lnTo>
                        <a:lnTo>
                          <a:pt x="2718" y="1493"/>
                        </a:lnTo>
                        <a:lnTo>
                          <a:pt x="2744" y="1449"/>
                        </a:lnTo>
                        <a:lnTo>
                          <a:pt x="2751" y="1490"/>
                        </a:lnTo>
                        <a:lnTo>
                          <a:pt x="2785" y="1465"/>
                        </a:lnTo>
                        <a:lnTo>
                          <a:pt x="2788" y="1500"/>
                        </a:lnTo>
                        <a:lnTo>
                          <a:pt x="2757" y="1512"/>
                        </a:lnTo>
                        <a:lnTo>
                          <a:pt x="2745" y="1534"/>
                        </a:lnTo>
                        <a:lnTo>
                          <a:pt x="2738" y="1600"/>
                        </a:lnTo>
                        <a:lnTo>
                          <a:pt x="2763" y="1625"/>
                        </a:lnTo>
                        <a:lnTo>
                          <a:pt x="2788" y="1606"/>
                        </a:lnTo>
                        <a:lnTo>
                          <a:pt x="2798" y="1569"/>
                        </a:lnTo>
                        <a:lnTo>
                          <a:pt x="2807" y="1525"/>
                        </a:lnTo>
                        <a:lnTo>
                          <a:pt x="2857" y="1503"/>
                        </a:lnTo>
                        <a:lnTo>
                          <a:pt x="2882" y="1450"/>
                        </a:lnTo>
                        <a:lnTo>
                          <a:pt x="2882" y="1428"/>
                        </a:lnTo>
                        <a:lnTo>
                          <a:pt x="2900" y="1425"/>
                        </a:lnTo>
                        <a:lnTo>
                          <a:pt x="2938" y="1394"/>
                        </a:lnTo>
                        <a:lnTo>
                          <a:pt x="2935" y="1359"/>
                        </a:lnTo>
                        <a:lnTo>
                          <a:pt x="2904" y="1359"/>
                        </a:lnTo>
                        <a:lnTo>
                          <a:pt x="2888" y="1328"/>
                        </a:lnTo>
                        <a:lnTo>
                          <a:pt x="2854" y="1311"/>
                        </a:lnTo>
                        <a:lnTo>
                          <a:pt x="2857" y="1428"/>
                        </a:lnTo>
                        <a:lnTo>
                          <a:pt x="2819" y="1428"/>
                        </a:lnTo>
                        <a:lnTo>
                          <a:pt x="2788" y="1450"/>
                        </a:lnTo>
                        <a:lnTo>
                          <a:pt x="2751" y="1450"/>
                        </a:lnTo>
                        <a:lnTo>
                          <a:pt x="2751" y="1428"/>
                        </a:lnTo>
                        <a:lnTo>
                          <a:pt x="2751" y="1396"/>
                        </a:lnTo>
                        <a:lnTo>
                          <a:pt x="2763" y="1403"/>
                        </a:lnTo>
                        <a:lnTo>
                          <a:pt x="2760" y="1375"/>
                        </a:lnTo>
                        <a:lnTo>
                          <a:pt x="2737" y="1375"/>
                        </a:lnTo>
                        <a:lnTo>
                          <a:pt x="2743" y="1340"/>
                        </a:lnTo>
                        <a:lnTo>
                          <a:pt x="2708" y="1336"/>
                        </a:lnTo>
                        <a:lnTo>
                          <a:pt x="2734" y="1319"/>
                        </a:lnTo>
                        <a:lnTo>
                          <a:pt x="2773" y="1314"/>
                        </a:lnTo>
                        <a:lnTo>
                          <a:pt x="2808" y="1302"/>
                        </a:lnTo>
                        <a:lnTo>
                          <a:pt x="2838" y="1266"/>
                        </a:lnTo>
                        <a:lnTo>
                          <a:pt x="2813" y="1221"/>
                        </a:lnTo>
                        <a:lnTo>
                          <a:pt x="2745" y="1202"/>
                        </a:lnTo>
                        <a:lnTo>
                          <a:pt x="2799" y="1168"/>
                        </a:lnTo>
                        <a:lnTo>
                          <a:pt x="2714" y="1164"/>
                        </a:lnTo>
                        <a:lnTo>
                          <a:pt x="2673" y="1174"/>
                        </a:lnTo>
                        <a:lnTo>
                          <a:pt x="2689" y="1196"/>
                        </a:lnTo>
                        <a:lnTo>
                          <a:pt x="2611" y="1224"/>
                        </a:lnTo>
                        <a:lnTo>
                          <a:pt x="2560" y="1270"/>
                        </a:lnTo>
                        <a:lnTo>
                          <a:pt x="2504" y="1345"/>
                        </a:lnTo>
                        <a:lnTo>
                          <a:pt x="2492" y="1402"/>
                        </a:lnTo>
                        <a:lnTo>
                          <a:pt x="2492" y="1429"/>
                        </a:lnTo>
                        <a:lnTo>
                          <a:pt x="2480" y="1450"/>
                        </a:lnTo>
                        <a:lnTo>
                          <a:pt x="2452" y="1473"/>
                        </a:lnTo>
                        <a:lnTo>
                          <a:pt x="2489" y="1349"/>
                        </a:lnTo>
                        <a:lnTo>
                          <a:pt x="2504" y="1280"/>
                        </a:lnTo>
                        <a:lnTo>
                          <a:pt x="2504" y="1263"/>
                        </a:lnTo>
                        <a:lnTo>
                          <a:pt x="2552" y="1177"/>
                        </a:lnTo>
                        <a:lnTo>
                          <a:pt x="2625" y="1126"/>
                        </a:lnTo>
                        <a:lnTo>
                          <a:pt x="2683" y="1115"/>
                        </a:lnTo>
                        <a:lnTo>
                          <a:pt x="2744" y="1083"/>
                        </a:lnTo>
                        <a:lnTo>
                          <a:pt x="2788" y="1048"/>
                        </a:lnTo>
                        <a:lnTo>
                          <a:pt x="2816" y="971"/>
                        </a:lnTo>
                        <a:lnTo>
                          <a:pt x="2869" y="1078"/>
                        </a:lnTo>
                        <a:lnTo>
                          <a:pt x="2891" y="1096"/>
                        </a:lnTo>
                        <a:lnTo>
                          <a:pt x="2885" y="1127"/>
                        </a:lnTo>
                        <a:lnTo>
                          <a:pt x="2851" y="1158"/>
                        </a:lnTo>
                        <a:lnTo>
                          <a:pt x="2907" y="1149"/>
                        </a:lnTo>
                        <a:lnTo>
                          <a:pt x="2876" y="1196"/>
                        </a:lnTo>
                        <a:lnTo>
                          <a:pt x="2916" y="1214"/>
                        </a:lnTo>
                        <a:lnTo>
                          <a:pt x="2950" y="1168"/>
                        </a:lnTo>
                        <a:lnTo>
                          <a:pt x="3041" y="1118"/>
                        </a:lnTo>
                        <a:lnTo>
                          <a:pt x="3050" y="1139"/>
                        </a:lnTo>
                        <a:lnTo>
                          <a:pt x="3047" y="1186"/>
                        </a:lnTo>
                        <a:lnTo>
                          <a:pt x="3094" y="1102"/>
                        </a:lnTo>
                        <a:lnTo>
                          <a:pt x="3112" y="1146"/>
                        </a:lnTo>
                        <a:lnTo>
                          <a:pt x="3153" y="1149"/>
                        </a:lnTo>
                        <a:lnTo>
                          <a:pt x="3171" y="1133"/>
                        </a:lnTo>
                        <a:lnTo>
                          <a:pt x="3128" y="1086"/>
                        </a:lnTo>
                        <a:lnTo>
                          <a:pt x="3119" y="1043"/>
                        </a:lnTo>
                        <a:lnTo>
                          <a:pt x="3078" y="1021"/>
                        </a:lnTo>
                        <a:lnTo>
                          <a:pt x="3087" y="1068"/>
                        </a:lnTo>
                        <a:lnTo>
                          <a:pt x="3072" y="1043"/>
                        </a:lnTo>
                        <a:lnTo>
                          <a:pt x="3075" y="1002"/>
                        </a:lnTo>
                        <a:lnTo>
                          <a:pt x="3041" y="1046"/>
                        </a:lnTo>
                        <a:lnTo>
                          <a:pt x="3022" y="993"/>
                        </a:lnTo>
                        <a:lnTo>
                          <a:pt x="2969" y="1036"/>
                        </a:lnTo>
                        <a:lnTo>
                          <a:pt x="2916" y="996"/>
                        </a:lnTo>
                        <a:lnTo>
                          <a:pt x="2910" y="1027"/>
                        </a:lnTo>
                        <a:lnTo>
                          <a:pt x="2891" y="1002"/>
                        </a:lnTo>
                        <a:lnTo>
                          <a:pt x="2888" y="958"/>
                        </a:lnTo>
                        <a:lnTo>
                          <a:pt x="2894" y="921"/>
                        </a:lnTo>
                        <a:lnTo>
                          <a:pt x="2823" y="865"/>
                        </a:lnTo>
                        <a:lnTo>
                          <a:pt x="2811" y="818"/>
                        </a:lnTo>
                        <a:lnTo>
                          <a:pt x="2675" y="795"/>
                        </a:lnTo>
                        <a:lnTo>
                          <a:pt x="2671" y="820"/>
                        </a:lnTo>
                        <a:lnTo>
                          <a:pt x="2664" y="768"/>
                        </a:lnTo>
                        <a:lnTo>
                          <a:pt x="2580" y="777"/>
                        </a:lnTo>
                        <a:lnTo>
                          <a:pt x="2516" y="718"/>
                        </a:lnTo>
                        <a:lnTo>
                          <a:pt x="2495" y="717"/>
                        </a:lnTo>
                        <a:lnTo>
                          <a:pt x="2435" y="679"/>
                        </a:lnTo>
                        <a:lnTo>
                          <a:pt x="2398" y="643"/>
                        </a:lnTo>
                        <a:lnTo>
                          <a:pt x="2326" y="624"/>
                        </a:lnTo>
                        <a:lnTo>
                          <a:pt x="2272" y="549"/>
                        </a:lnTo>
                        <a:lnTo>
                          <a:pt x="2265" y="660"/>
                        </a:lnTo>
                        <a:lnTo>
                          <a:pt x="2283" y="674"/>
                        </a:lnTo>
                        <a:lnTo>
                          <a:pt x="2289" y="686"/>
                        </a:lnTo>
                        <a:lnTo>
                          <a:pt x="2267" y="729"/>
                        </a:lnTo>
                        <a:lnTo>
                          <a:pt x="2230" y="692"/>
                        </a:lnTo>
                        <a:lnTo>
                          <a:pt x="2199" y="732"/>
                        </a:lnTo>
                        <a:lnTo>
                          <a:pt x="2177" y="717"/>
                        </a:lnTo>
                        <a:lnTo>
                          <a:pt x="2177" y="657"/>
                        </a:lnTo>
                        <a:lnTo>
                          <a:pt x="2155" y="645"/>
                        </a:lnTo>
                        <a:lnTo>
                          <a:pt x="2146" y="601"/>
                        </a:lnTo>
                        <a:lnTo>
                          <a:pt x="2065" y="598"/>
                        </a:lnTo>
                        <a:lnTo>
                          <a:pt x="2024" y="539"/>
                        </a:lnTo>
                        <a:lnTo>
                          <a:pt x="1934" y="585"/>
                        </a:lnTo>
                        <a:lnTo>
                          <a:pt x="1881" y="595"/>
                        </a:lnTo>
                        <a:lnTo>
                          <a:pt x="1903" y="654"/>
                        </a:lnTo>
                        <a:lnTo>
                          <a:pt x="1906" y="717"/>
                        </a:lnTo>
                        <a:lnTo>
                          <a:pt x="1937" y="723"/>
                        </a:lnTo>
                        <a:lnTo>
                          <a:pt x="1940" y="729"/>
                        </a:lnTo>
                        <a:lnTo>
                          <a:pt x="1899" y="765"/>
                        </a:lnTo>
                        <a:lnTo>
                          <a:pt x="1940" y="777"/>
                        </a:lnTo>
                        <a:lnTo>
                          <a:pt x="1893" y="849"/>
                        </a:lnTo>
                        <a:lnTo>
                          <a:pt x="1962" y="851"/>
                        </a:lnTo>
                        <a:lnTo>
                          <a:pt x="1996" y="934"/>
                        </a:lnTo>
                        <a:lnTo>
                          <a:pt x="2031" y="964"/>
                        </a:lnTo>
                        <a:lnTo>
                          <a:pt x="1985" y="1030"/>
                        </a:lnTo>
                        <a:lnTo>
                          <a:pt x="1972" y="1077"/>
                        </a:lnTo>
                        <a:lnTo>
                          <a:pt x="1978" y="1125"/>
                        </a:lnTo>
                        <a:lnTo>
                          <a:pt x="2017" y="1157"/>
                        </a:lnTo>
                        <a:lnTo>
                          <a:pt x="2047" y="1229"/>
                        </a:lnTo>
                        <a:lnTo>
                          <a:pt x="2041" y="1280"/>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5" name="Google Shape;755;p29"/>
                  <p:cNvSpPr/>
                  <p:nvPr/>
                </p:nvSpPr>
                <p:spPr>
                  <a:xfrm>
                    <a:off x="5037" y="2458"/>
                    <a:ext cx="6" cy="5"/>
                  </a:xfrm>
                  <a:custGeom>
                    <a:rect b="b" l="l" r="r" t="t"/>
                    <a:pathLst>
                      <a:path extrusionOk="0" h="75" w="101">
                        <a:moveTo>
                          <a:pt x="0" y="22"/>
                        </a:moveTo>
                        <a:lnTo>
                          <a:pt x="17" y="51"/>
                        </a:lnTo>
                        <a:lnTo>
                          <a:pt x="35" y="54"/>
                        </a:lnTo>
                        <a:lnTo>
                          <a:pt x="54" y="53"/>
                        </a:lnTo>
                        <a:lnTo>
                          <a:pt x="76" y="75"/>
                        </a:lnTo>
                        <a:lnTo>
                          <a:pt x="101" y="30"/>
                        </a:lnTo>
                        <a:lnTo>
                          <a:pt x="65" y="21"/>
                        </a:lnTo>
                        <a:lnTo>
                          <a:pt x="51" y="22"/>
                        </a:lnTo>
                        <a:lnTo>
                          <a:pt x="8" y="0"/>
                        </a:lnTo>
                        <a:lnTo>
                          <a:pt x="0" y="22"/>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56" name="Google Shape;756;p29"/>
                  <p:cNvGrpSpPr/>
                  <p:nvPr/>
                </p:nvGrpSpPr>
                <p:grpSpPr>
                  <a:xfrm>
                    <a:off x="4905" y="2346"/>
                    <a:ext cx="82" cy="73"/>
                    <a:chOff x="4905" y="2346"/>
                    <a:chExt cx="82" cy="73"/>
                  </a:xfrm>
                </p:grpSpPr>
                <p:sp>
                  <p:nvSpPr>
                    <p:cNvPr id="757" name="Google Shape;757;p29"/>
                    <p:cNvSpPr/>
                    <p:nvPr/>
                  </p:nvSpPr>
                  <p:spPr>
                    <a:xfrm>
                      <a:off x="4911" y="2376"/>
                      <a:ext cx="18" cy="13"/>
                    </a:xfrm>
                    <a:custGeom>
                      <a:rect b="b" l="l" r="r" t="t"/>
                      <a:pathLst>
                        <a:path extrusionOk="0" h="182" w="267">
                          <a:moveTo>
                            <a:pt x="10" y="69"/>
                          </a:moveTo>
                          <a:lnTo>
                            <a:pt x="48" y="69"/>
                          </a:lnTo>
                          <a:lnTo>
                            <a:pt x="69" y="92"/>
                          </a:lnTo>
                          <a:lnTo>
                            <a:pt x="84" y="135"/>
                          </a:lnTo>
                          <a:lnTo>
                            <a:pt x="75" y="172"/>
                          </a:lnTo>
                          <a:lnTo>
                            <a:pt x="93" y="182"/>
                          </a:lnTo>
                          <a:lnTo>
                            <a:pt x="150" y="176"/>
                          </a:lnTo>
                          <a:lnTo>
                            <a:pt x="204" y="149"/>
                          </a:lnTo>
                          <a:lnTo>
                            <a:pt x="266" y="172"/>
                          </a:lnTo>
                          <a:lnTo>
                            <a:pt x="253" y="127"/>
                          </a:lnTo>
                          <a:lnTo>
                            <a:pt x="267" y="110"/>
                          </a:lnTo>
                          <a:lnTo>
                            <a:pt x="212" y="80"/>
                          </a:lnTo>
                          <a:lnTo>
                            <a:pt x="172" y="0"/>
                          </a:lnTo>
                          <a:lnTo>
                            <a:pt x="154" y="17"/>
                          </a:lnTo>
                          <a:lnTo>
                            <a:pt x="129" y="10"/>
                          </a:lnTo>
                          <a:lnTo>
                            <a:pt x="119" y="26"/>
                          </a:lnTo>
                          <a:lnTo>
                            <a:pt x="98" y="11"/>
                          </a:lnTo>
                          <a:lnTo>
                            <a:pt x="84" y="29"/>
                          </a:lnTo>
                          <a:lnTo>
                            <a:pt x="59" y="6"/>
                          </a:lnTo>
                          <a:lnTo>
                            <a:pt x="65" y="25"/>
                          </a:lnTo>
                          <a:lnTo>
                            <a:pt x="17" y="31"/>
                          </a:lnTo>
                          <a:lnTo>
                            <a:pt x="0" y="58"/>
                          </a:lnTo>
                          <a:lnTo>
                            <a:pt x="10" y="69"/>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8" name="Google Shape;758;p29"/>
                    <p:cNvSpPr/>
                    <p:nvPr/>
                  </p:nvSpPr>
                  <p:spPr>
                    <a:xfrm>
                      <a:off x="4905" y="2373"/>
                      <a:ext cx="9" cy="9"/>
                    </a:xfrm>
                    <a:custGeom>
                      <a:rect b="b" l="l" r="r" t="t"/>
                      <a:pathLst>
                        <a:path extrusionOk="0" h="139" w="129">
                          <a:moveTo>
                            <a:pt x="34" y="0"/>
                          </a:moveTo>
                          <a:lnTo>
                            <a:pt x="18" y="38"/>
                          </a:lnTo>
                          <a:lnTo>
                            <a:pt x="0" y="104"/>
                          </a:lnTo>
                          <a:lnTo>
                            <a:pt x="21" y="139"/>
                          </a:lnTo>
                          <a:lnTo>
                            <a:pt x="54" y="129"/>
                          </a:lnTo>
                          <a:lnTo>
                            <a:pt x="67" y="107"/>
                          </a:lnTo>
                          <a:lnTo>
                            <a:pt x="58" y="95"/>
                          </a:lnTo>
                          <a:lnTo>
                            <a:pt x="76" y="70"/>
                          </a:lnTo>
                          <a:lnTo>
                            <a:pt x="97" y="64"/>
                          </a:lnTo>
                          <a:lnTo>
                            <a:pt x="125" y="47"/>
                          </a:lnTo>
                          <a:lnTo>
                            <a:pt x="129" y="37"/>
                          </a:lnTo>
                          <a:lnTo>
                            <a:pt x="111" y="17"/>
                          </a:lnTo>
                          <a:lnTo>
                            <a:pt x="100" y="21"/>
                          </a:lnTo>
                          <a:lnTo>
                            <a:pt x="87" y="0"/>
                          </a:lnTo>
                          <a:lnTo>
                            <a:pt x="71" y="8"/>
                          </a:lnTo>
                          <a:lnTo>
                            <a:pt x="34" y="0"/>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9" name="Google Shape;759;p29"/>
                    <p:cNvSpPr/>
                    <p:nvPr/>
                  </p:nvSpPr>
                  <p:spPr>
                    <a:xfrm>
                      <a:off x="4934" y="2371"/>
                      <a:ext cx="6" cy="7"/>
                    </a:xfrm>
                    <a:custGeom>
                      <a:rect b="b" l="l" r="r" t="t"/>
                      <a:pathLst>
                        <a:path extrusionOk="0" h="104" w="87">
                          <a:moveTo>
                            <a:pt x="44" y="104"/>
                          </a:moveTo>
                          <a:lnTo>
                            <a:pt x="87" y="60"/>
                          </a:lnTo>
                          <a:lnTo>
                            <a:pt x="67" y="48"/>
                          </a:lnTo>
                          <a:lnTo>
                            <a:pt x="67" y="35"/>
                          </a:lnTo>
                          <a:lnTo>
                            <a:pt x="64" y="28"/>
                          </a:lnTo>
                          <a:lnTo>
                            <a:pt x="71" y="12"/>
                          </a:lnTo>
                          <a:lnTo>
                            <a:pt x="74" y="0"/>
                          </a:lnTo>
                          <a:lnTo>
                            <a:pt x="29" y="7"/>
                          </a:lnTo>
                          <a:lnTo>
                            <a:pt x="29" y="39"/>
                          </a:lnTo>
                          <a:lnTo>
                            <a:pt x="0" y="55"/>
                          </a:lnTo>
                          <a:lnTo>
                            <a:pt x="4" y="75"/>
                          </a:lnTo>
                          <a:lnTo>
                            <a:pt x="38" y="88"/>
                          </a:lnTo>
                          <a:lnTo>
                            <a:pt x="44" y="104"/>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0" name="Google Shape;760;p29"/>
                    <p:cNvSpPr/>
                    <p:nvPr/>
                  </p:nvSpPr>
                  <p:spPr>
                    <a:xfrm>
                      <a:off x="4944" y="2371"/>
                      <a:ext cx="43" cy="36"/>
                    </a:xfrm>
                    <a:custGeom>
                      <a:rect b="b" l="l" r="r" t="t"/>
                      <a:pathLst>
                        <a:path extrusionOk="0" h="533" w="640">
                          <a:moveTo>
                            <a:pt x="285" y="463"/>
                          </a:moveTo>
                          <a:lnTo>
                            <a:pt x="321" y="479"/>
                          </a:lnTo>
                          <a:lnTo>
                            <a:pt x="375" y="461"/>
                          </a:lnTo>
                          <a:lnTo>
                            <a:pt x="400" y="446"/>
                          </a:lnTo>
                          <a:lnTo>
                            <a:pt x="429" y="478"/>
                          </a:lnTo>
                          <a:lnTo>
                            <a:pt x="466" y="481"/>
                          </a:lnTo>
                          <a:lnTo>
                            <a:pt x="491" y="504"/>
                          </a:lnTo>
                          <a:lnTo>
                            <a:pt x="527" y="506"/>
                          </a:lnTo>
                          <a:lnTo>
                            <a:pt x="547" y="519"/>
                          </a:lnTo>
                          <a:lnTo>
                            <a:pt x="591" y="521"/>
                          </a:lnTo>
                          <a:lnTo>
                            <a:pt x="607" y="529"/>
                          </a:lnTo>
                          <a:lnTo>
                            <a:pt x="624" y="533"/>
                          </a:lnTo>
                          <a:lnTo>
                            <a:pt x="640" y="513"/>
                          </a:lnTo>
                          <a:lnTo>
                            <a:pt x="511" y="461"/>
                          </a:lnTo>
                          <a:lnTo>
                            <a:pt x="504" y="445"/>
                          </a:lnTo>
                          <a:lnTo>
                            <a:pt x="549" y="446"/>
                          </a:lnTo>
                          <a:lnTo>
                            <a:pt x="590" y="463"/>
                          </a:lnTo>
                          <a:lnTo>
                            <a:pt x="603" y="479"/>
                          </a:lnTo>
                          <a:lnTo>
                            <a:pt x="623" y="483"/>
                          </a:lnTo>
                          <a:lnTo>
                            <a:pt x="616" y="434"/>
                          </a:lnTo>
                          <a:lnTo>
                            <a:pt x="560" y="387"/>
                          </a:lnTo>
                          <a:lnTo>
                            <a:pt x="539" y="389"/>
                          </a:lnTo>
                          <a:lnTo>
                            <a:pt x="483" y="353"/>
                          </a:lnTo>
                          <a:lnTo>
                            <a:pt x="486" y="322"/>
                          </a:lnTo>
                          <a:lnTo>
                            <a:pt x="527" y="309"/>
                          </a:lnTo>
                          <a:lnTo>
                            <a:pt x="595" y="299"/>
                          </a:lnTo>
                          <a:lnTo>
                            <a:pt x="564" y="278"/>
                          </a:lnTo>
                          <a:lnTo>
                            <a:pt x="488" y="276"/>
                          </a:lnTo>
                          <a:lnTo>
                            <a:pt x="499" y="242"/>
                          </a:lnTo>
                          <a:lnTo>
                            <a:pt x="462" y="244"/>
                          </a:lnTo>
                          <a:lnTo>
                            <a:pt x="400" y="168"/>
                          </a:lnTo>
                          <a:lnTo>
                            <a:pt x="312" y="130"/>
                          </a:lnTo>
                          <a:lnTo>
                            <a:pt x="185" y="130"/>
                          </a:lnTo>
                          <a:lnTo>
                            <a:pt x="148" y="139"/>
                          </a:lnTo>
                          <a:lnTo>
                            <a:pt x="136" y="89"/>
                          </a:lnTo>
                          <a:lnTo>
                            <a:pt x="66" y="114"/>
                          </a:lnTo>
                          <a:lnTo>
                            <a:pt x="62" y="82"/>
                          </a:lnTo>
                          <a:lnTo>
                            <a:pt x="76" y="57"/>
                          </a:lnTo>
                          <a:lnTo>
                            <a:pt x="61" y="0"/>
                          </a:lnTo>
                          <a:lnTo>
                            <a:pt x="41" y="11"/>
                          </a:lnTo>
                          <a:lnTo>
                            <a:pt x="33" y="57"/>
                          </a:lnTo>
                          <a:lnTo>
                            <a:pt x="18" y="99"/>
                          </a:lnTo>
                          <a:lnTo>
                            <a:pt x="0" y="151"/>
                          </a:lnTo>
                          <a:lnTo>
                            <a:pt x="18" y="170"/>
                          </a:lnTo>
                          <a:lnTo>
                            <a:pt x="46" y="194"/>
                          </a:lnTo>
                          <a:lnTo>
                            <a:pt x="80" y="207"/>
                          </a:lnTo>
                          <a:lnTo>
                            <a:pt x="96" y="223"/>
                          </a:lnTo>
                          <a:lnTo>
                            <a:pt x="128" y="219"/>
                          </a:lnTo>
                          <a:lnTo>
                            <a:pt x="140" y="219"/>
                          </a:lnTo>
                          <a:lnTo>
                            <a:pt x="225" y="216"/>
                          </a:lnTo>
                          <a:lnTo>
                            <a:pt x="272" y="228"/>
                          </a:lnTo>
                          <a:lnTo>
                            <a:pt x="306" y="228"/>
                          </a:lnTo>
                          <a:lnTo>
                            <a:pt x="313" y="244"/>
                          </a:lnTo>
                          <a:lnTo>
                            <a:pt x="362" y="287"/>
                          </a:lnTo>
                          <a:lnTo>
                            <a:pt x="358" y="324"/>
                          </a:lnTo>
                          <a:lnTo>
                            <a:pt x="359" y="344"/>
                          </a:lnTo>
                          <a:lnTo>
                            <a:pt x="370" y="372"/>
                          </a:lnTo>
                          <a:lnTo>
                            <a:pt x="362" y="414"/>
                          </a:lnTo>
                          <a:lnTo>
                            <a:pt x="342" y="434"/>
                          </a:lnTo>
                          <a:lnTo>
                            <a:pt x="322" y="439"/>
                          </a:lnTo>
                          <a:lnTo>
                            <a:pt x="289" y="436"/>
                          </a:lnTo>
                          <a:lnTo>
                            <a:pt x="285" y="463"/>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1" name="Google Shape;761;p29"/>
                    <p:cNvSpPr/>
                    <p:nvPr/>
                  </p:nvSpPr>
                  <p:spPr>
                    <a:xfrm>
                      <a:off x="4916" y="2364"/>
                      <a:ext cx="7" cy="8"/>
                    </a:xfrm>
                    <a:custGeom>
                      <a:rect b="b" l="l" r="r" t="t"/>
                      <a:pathLst>
                        <a:path extrusionOk="0" h="116" w="105">
                          <a:moveTo>
                            <a:pt x="0" y="6"/>
                          </a:moveTo>
                          <a:lnTo>
                            <a:pt x="0" y="40"/>
                          </a:lnTo>
                          <a:lnTo>
                            <a:pt x="14" y="50"/>
                          </a:lnTo>
                          <a:lnTo>
                            <a:pt x="31" y="52"/>
                          </a:lnTo>
                          <a:lnTo>
                            <a:pt x="49" y="73"/>
                          </a:lnTo>
                          <a:lnTo>
                            <a:pt x="46" y="93"/>
                          </a:lnTo>
                          <a:lnTo>
                            <a:pt x="54" y="116"/>
                          </a:lnTo>
                          <a:lnTo>
                            <a:pt x="75" y="107"/>
                          </a:lnTo>
                          <a:lnTo>
                            <a:pt x="74" y="91"/>
                          </a:lnTo>
                          <a:lnTo>
                            <a:pt x="97" y="85"/>
                          </a:lnTo>
                          <a:lnTo>
                            <a:pt x="89" y="73"/>
                          </a:lnTo>
                          <a:lnTo>
                            <a:pt x="105" y="50"/>
                          </a:lnTo>
                          <a:lnTo>
                            <a:pt x="75" y="24"/>
                          </a:lnTo>
                          <a:lnTo>
                            <a:pt x="49" y="6"/>
                          </a:lnTo>
                          <a:lnTo>
                            <a:pt x="34" y="0"/>
                          </a:lnTo>
                          <a:lnTo>
                            <a:pt x="0" y="6"/>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2" name="Google Shape;762;p29"/>
                    <p:cNvSpPr/>
                    <p:nvPr/>
                  </p:nvSpPr>
                  <p:spPr>
                    <a:xfrm>
                      <a:off x="4921" y="2359"/>
                      <a:ext cx="3" cy="2"/>
                    </a:xfrm>
                    <a:custGeom>
                      <a:rect b="b" l="l" r="r" t="t"/>
                      <a:pathLst>
                        <a:path extrusionOk="0" h="40" w="41">
                          <a:moveTo>
                            <a:pt x="0" y="28"/>
                          </a:moveTo>
                          <a:lnTo>
                            <a:pt x="21" y="40"/>
                          </a:lnTo>
                          <a:lnTo>
                            <a:pt x="41" y="25"/>
                          </a:lnTo>
                          <a:lnTo>
                            <a:pt x="32" y="17"/>
                          </a:lnTo>
                          <a:lnTo>
                            <a:pt x="29" y="9"/>
                          </a:lnTo>
                          <a:lnTo>
                            <a:pt x="32" y="1"/>
                          </a:lnTo>
                          <a:lnTo>
                            <a:pt x="16" y="0"/>
                          </a:lnTo>
                          <a:lnTo>
                            <a:pt x="10" y="3"/>
                          </a:lnTo>
                          <a:lnTo>
                            <a:pt x="0" y="28"/>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3" name="Google Shape;763;p29"/>
                    <p:cNvSpPr/>
                    <p:nvPr/>
                  </p:nvSpPr>
                  <p:spPr>
                    <a:xfrm>
                      <a:off x="4927" y="2359"/>
                      <a:ext cx="3" cy="4"/>
                    </a:xfrm>
                    <a:custGeom>
                      <a:rect b="b" l="l" r="r" t="t"/>
                      <a:pathLst>
                        <a:path extrusionOk="0" h="62" w="53">
                          <a:moveTo>
                            <a:pt x="0" y="43"/>
                          </a:moveTo>
                          <a:lnTo>
                            <a:pt x="25" y="62"/>
                          </a:lnTo>
                          <a:lnTo>
                            <a:pt x="53" y="40"/>
                          </a:lnTo>
                          <a:lnTo>
                            <a:pt x="45" y="21"/>
                          </a:lnTo>
                          <a:lnTo>
                            <a:pt x="48" y="0"/>
                          </a:lnTo>
                          <a:lnTo>
                            <a:pt x="17" y="4"/>
                          </a:lnTo>
                          <a:lnTo>
                            <a:pt x="19" y="21"/>
                          </a:lnTo>
                          <a:lnTo>
                            <a:pt x="4" y="28"/>
                          </a:lnTo>
                          <a:lnTo>
                            <a:pt x="0" y="43"/>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4" name="Google Shape;764;p29"/>
                    <p:cNvSpPr/>
                    <p:nvPr/>
                  </p:nvSpPr>
                  <p:spPr>
                    <a:xfrm>
                      <a:off x="4931" y="2358"/>
                      <a:ext cx="4" cy="5"/>
                    </a:xfrm>
                    <a:custGeom>
                      <a:rect b="b" l="l" r="r" t="t"/>
                      <a:pathLst>
                        <a:path extrusionOk="0" h="74" w="63">
                          <a:moveTo>
                            <a:pt x="1" y="51"/>
                          </a:moveTo>
                          <a:lnTo>
                            <a:pt x="24" y="60"/>
                          </a:lnTo>
                          <a:lnTo>
                            <a:pt x="32" y="74"/>
                          </a:lnTo>
                          <a:lnTo>
                            <a:pt x="63" y="41"/>
                          </a:lnTo>
                          <a:lnTo>
                            <a:pt x="51" y="33"/>
                          </a:lnTo>
                          <a:lnTo>
                            <a:pt x="50" y="23"/>
                          </a:lnTo>
                          <a:lnTo>
                            <a:pt x="45" y="17"/>
                          </a:lnTo>
                          <a:lnTo>
                            <a:pt x="50" y="0"/>
                          </a:lnTo>
                          <a:lnTo>
                            <a:pt x="19" y="3"/>
                          </a:lnTo>
                          <a:lnTo>
                            <a:pt x="17" y="25"/>
                          </a:lnTo>
                          <a:lnTo>
                            <a:pt x="0" y="31"/>
                          </a:lnTo>
                          <a:lnTo>
                            <a:pt x="1" y="51"/>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5" name="Google Shape;765;p29"/>
                    <p:cNvSpPr/>
                    <p:nvPr/>
                  </p:nvSpPr>
                  <p:spPr>
                    <a:xfrm>
                      <a:off x="4928" y="2365"/>
                      <a:ext cx="4" cy="4"/>
                    </a:xfrm>
                    <a:custGeom>
                      <a:rect b="b" l="l" r="r" t="t"/>
                      <a:pathLst>
                        <a:path extrusionOk="0" h="55" w="54">
                          <a:moveTo>
                            <a:pt x="12" y="0"/>
                          </a:moveTo>
                          <a:lnTo>
                            <a:pt x="44" y="2"/>
                          </a:lnTo>
                          <a:lnTo>
                            <a:pt x="35" y="10"/>
                          </a:lnTo>
                          <a:lnTo>
                            <a:pt x="39" y="22"/>
                          </a:lnTo>
                          <a:lnTo>
                            <a:pt x="54" y="31"/>
                          </a:lnTo>
                          <a:lnTo>
                            <a:pt x="29" y="55"/>
                          </a:lnTo>
                          <a:lnTo>
                            <a:pt x="21" y="46"/>
                          </a:lnTo>
                          <a:lnTo>
                            <a:pt x="0" y="38"/>
                          </a:lnTo>
                          <a:lnTo>
                            <a:pt x="2" y="26"/>
                          </a:lnTo>
                          <a:lnTo>
                            <a:pt x="15" y="14"/>
                          </a:lnTo>
                          <a:lnTo>
                            <a:pt x="12" y="0"/>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6" name="Google Shape;766;p29"/>
                    <p:cNvSpPr/>
                    <p:nvPr/>
                  </p:nvSpPr>
                  <p:spPr>
                    <a:xfrm>
                      <a:off x="4932" y="2364"/>
                      <a:ext cx="5" cy="5"/>
                    </a:xfrm>
                    <a:custGeom>
                      <a:rect b="b" l="l" r="r" t="t"/>
                      <a:pathLst>
                        <a:path extrusionOk="0" h="71" w="63">
                          <a:moveTo>
                            <a:pt x="17" y="4"/>
                          </a:moveTo>
                          <a:lnTo>
                            <a:pt x="50" y="0"/>
                          </a:lnTo>
                          <a:lnTo>
                            <a:pt x="40" y="20"/>
                          </a:lnTo>
                          <a:lnTo>
                            <a:pt x="44" y="30"/>
                          </a:lnTo>
                          <a:lnTo>
                            <a:pt x="63" y="37"/>
                          </a:lnTo>
                          <a:lnTo>
                            <a:pt x="26" y="71"/>
                          </a:lnTo>
                          <a:lnTo>
                            <a:pt x="21" y="57"/>
                          </a:lnTo>
                          <a:lnTo>
                            <a:pt x="0" y="47"/>
                          </a:lnTo>
                          <a:lnTo>
                            <a:pt x="0" y="34"/>
                          </a:lnTo>
                          <a:lnTo>
                            <a:pt x="17" y="21"/>
                          </a:lnTo>
                          <a:lnTo>
                            <a:pt x="17" y="4"/>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7" name="Google Shape;767;p29"/>
                    <p:cNvSpPr/>
                    <p:nvPr/>
                  </p:nvSpPr>
                  <p:spPr>
                    <a:xfrm>
                      <a:off x="4939" y="2366"/>
                      <a:ext cx="11" cy="5"/>
                    </a:xfrm>
                    <a:custGeom>
                      <a:rect b="b" l="l" r="r" t="t"/>
                      <a:pathLst>
                        <a:path extrusionOk="0" h="77" w="170">
                          <a:moveTo>
                            <a:pt x="0" y="0"/>
                          </a:moveTo>
                          <a:lnTo>
                            <a:pt x="22" y="43"/>
                          </a:lnTo>
                          <a:lnTo>
                            <a:pt x="82" y="77"/>
                          </a:lnTo>
                          <a:lnTo>
                            <a:pt x="150" y="63"/>
                          </a:lnTo>
                          <a:lnTo>
                            <a:pt x="170" y="63"/>
                          </a:lnTo>
                          <a:lnTo>
                            <a:pt x="162" y="13"/>
                          </a:lnTo>
                          <a:lnTo>
                            <a:pt x="124" y="16"/>
                          </a:lnTo>
                          <a:lnTo>
                            <a:pt x="71" y="25"/>
                          </a:lnTo>
                          <a:lnTo>
                            <a:pt x="47" y="13"/>
                          </a:lnTo>
                          <a:lnTo>
                            <a:pt x="22" y="0"/>
                          </a:lnTo>
                          <a:lnTo>
                            <a:pt x="0" y="0"/>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8" name="Google Shape;768;p29"/>
                    <p:cNvSpPr/>
                    <p:nvPr/>
                  </p:nvSpPr>
                  <p:spPr>
                    <a:xfrm>
                      <a:off x="4943" y="2346"/>
                      <a:ext cx="8" cy="19"/>
                    </a:xfrm>
                    <a:custGeom>
                      <a:rect b="b" l="l" r="r" t="t"/>
                      <a:pathLst>
                        <a:path extrusionOk="0" h="285" w="126">
                          <a:moveTo>
                            <a:pt x="4" y="262"/>
                          </a:moveTo>
                          <a:lnTo>
                            <a:pt x="26" y="285"/>
                          </a:lnTo>
                          <a:lnTo>
                            <a:pt x="71" y="272"/>
                          </a:lnTo>
                          <a:lnTo>
                            <a:pt x="108" y="283"/>
                          </a:lnTo>
                          <a:lnTo>
                            <a:pt x="99" y="239"/>
                          </a:lnTo>
                          <a:lnTo>
                            <a:pt x="113" y="213"/>
                          </a:lnTo>
                          <a:lnTo>
                            <a:pt x="84" y="168"/>
                          </a:lnTo>
                          <a:lnTo>
                            <a:pt x="75" y="160"/>
                          </a:lnTo>
                          <a:lnTo>
                            <a:pt x="117" y="117"/>
                          </a:lnTo>
                          <a:lnTo>
                            <a:pt x="107" y="94"/>
                          </a:lnTo>
                          <a:lnTo>
                            <a:pt x="126" y="69"/>
                          </a:lnTo>
                          <a:lnTo>
                            <a:pt x="108" y="43"/>
                          </a:lnTo>
                          <a:lnTo>
                            <a:pt x="88" y="0"/>
                          </a:lnTo>
                          <a:lnTo>
                            <a:pt x="26" y="5"/>
                          </a:lnTo>
                          <a:lnTo>
                            <a:pt x="0" y="101"/>
                          </a:lnTo>
                          <a:lnTo>
                            <a:pt x="53" y="109"/>
                          </a:lnTo>
                          <a:lnTo>
                            <a:pt x="20" y="134"/>
                          </a:lnTo>
                          <a:lnTo>
                            <a:pt x="9" y="150"/>
                          </a:lnTo>
                          <a:lnTo>
                            <a:pt x="33" y="169"/>
                          </a:lnTo>
                          <a:lnTo>
                            <a:pt x="38" y="192"/>
                          </a:lnTo>
                          <a:lnTo>
                            <a:pt x="25" y="204"/>
                          </a:lnTo>
                          <a:lnTo>
                            <a:pt x="25" y="224"/>
                          </a:lnTo>
                          <a:lnTo>
                            <a:pt x="34" y="230"/>
                          </a:lnTo>
                          <a:lnTo>
                            <a:pt x="4" y="262"/>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9" name="Google Shape;769;p29"/>
                    <p:cNvSpPr/>
                    <p:nvPr/>
                  </p:nvSpPr>
                  <p:spPr>
                    <a:xfrm>
                      <a:off x="4951" y="2404"/>
                      <a:ext cx="12" cy="11"/>
                    </a:xfrm>
                    <a:custGeom>
                      <a:rect b="b" l="l" r="r" t="t"/>
                      <a:pathLst>
                        <a:path extrusionOk="0" h="158" w="175">
                          <a:moveTo>
                            <a:pt x="0" y="0"/>
                          </a:moveTo>
                          <a:lnTo>
                            <a:pt x="31" y="60"/>
                          </a:lnTo>
                          <a:lnTo>
                            <a:pt x="8" y="152"/>
                          </a:lnTo>
                          <a:lnTo>
                            <a:pt x="52" y="158"/>
                          </a:lnTo>
                          <a:lnTo>
                            <a:pt x="97" y="146"/>
                          </a:lnTo>
                          <a:lnTo>
                            <a:pt x="126" y="98"/>
                          </a:lnTo>
                          <a:lnTo>
                            <a:pt x="166" y="107"/>
                          </a:lnTo>
                          <a:lnTo>
                            <a:pt x="175" y="57"/>
                          </a:lnTo>
                          <a:lnTo>
                            <a:pt x="116" y="37"/>
                          </a:lnTo>
                          <a:lnTo>
                            <a:pt x="59" y="21"/>
                          </a:lnTo>
                          <a:lnTo>
                            <a:pt x="26" y="14"/>
                          </a:lnTo>
                          <a:lnTo>
                            <a:pt x="0" y="0"/>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0" name="Google Shape;770;p29"/>
                    <p:cNvSpPr/>
                    <p:nvPr/>
                  </p:nvSpPr>
                  <p:spPr>
                    <a:xfrm>
                      <a:off x="4958" y="2414"/>
                      <a:ext cx="4" cy="5"/>
                    </a:xfrm>
                    <a:custGeom>
                      <a:rect b="b" l="l" r="r" t="t"/>
                      <a:pathLst>
                        <a:path extrusionOk="0" h="73" w="56">
                          <a:moveTo>
                            <a:pt x="0" y="73"/>
                          </a:moveTo>
                          <a:lnTo>
                            <a:pt x="47" y="52"/>
                          </a:lnTo>
                          <a:lnTo>
                            <a:pt x="56" y="0"/>
                          </a:lnTo>
                          <a:lnTo>
                            <a:pt x="26" y="1"/>
                          </a:lnTo>
                          <a:lnTo>
                            <a:pt x="6" y="54"/>
                          </a:lnTo>
                          <a:lnTo>
                            <a:pt x="0" y="73"/>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71" name="Google Shape;771;p29"/>
                  <p:cNvSpPr/>
                  <p:nvPr/>
                </p:nvSpPr>
                <p:spPr>
                  <a:xfrm>
                    <a:off x="4850" y="2454"/>
                    <a:ext cx="14" cy="17"/>
                  </a:xfrm>
                  <a:custGeom>
                    <a:rect b="b" l="l" r="r" t="t"/>
                    <a:pathLst>
                      <a:path extrusionOk="0" h="247" w="208">
                        <a:moveTo>
                          <a:pt x="111" y="71"/>
                        </a:moveTo>
                        <a:lnTo>
                          <a:pt x="148" y="160"/>
                        </a:lnTo>
                        <a:lnTo>
                          <a:pt x="174" y="169"/>
                        </a:lnTo>
                        <a:lnTo>
                          <a:pt x="178" y="201"/>
                        </a:lnTo>
                        <a:lnTo>
                          <a:pt x="208" y="221"/>
                        </a:lnTo>
                        <a:lnTo>
                          <a:pt x="166" y="247"/>
                        </a:lnTo>
                        <a:lnTo>
                          <a:pt x="132" y="215"/>
                        </a:lnTo>
                        <a:lnTo>
                          <a:pt x="92" y="205"/>
                        </a:lnTo>
                        <a:lnTo>
                          <a:pt x="111" y="163"/>
                        </a:lnTo>
                        <a:lnTo>
                          <a:pt x="67" y="163"/>
                        </a:lnTo>
                        <a:lnTo>
                          <a:pt x="74" y="126"/>
                        </a:lnTo>
                        <a:lnTo>
                          <a:pt x="29" y="125"/>
                        </a:lnTo>
                        <a:lnTo>
                          <a:pt x="57" y="85"/>
                        </a:lnTo>
                        <a:lnTo>
                          <a:pt x="28" y="67"/>
                        </a:lnTo>
                        <a:lnTo>
                          <a:pt x="29" y="40"/>
                        </a:lnTo>
                        <a:lnTo>
                          <a:pt x="0" y="15"/>
                        </a:lnTo>
                        <a:lnTo>
                          <a:pt x="29" y="0"/>
                        </a:lnTo>
                        <a:lnTo>
                          <a:pt x="79" y="31"/>
                        </a:lnTo>
                        <a:lnTo>
                          <a:pt x="83" y="67"/>
                        </a:lnTo>
                        <a:lnTo>
                          <a:pt x="111" y="71"/>
                        </a:lnTo>
                        <a:close/>
                      </a:path>
                    </a:pathLst>
                  </a:custGeom>
                  <a:solidFill>
                    <a:srgbClr val="66FF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sp>
          <p:nvSpPr>
            <p:cNvPr id="772" name="Google Shape;772;p29"/>
            <p:cNvSpPr/>
            <p:nvPr/>
          </p:nvSpPr>
          <p:spPr>
            <a:xfrm>
              <a:off x="634" y="1137"/>
              <a:ext cx="593" cy="167"/>
            </a:xfrm>
            <a:prstGeom prst="ellipse">
              <a:avLst/>
            </a:prstGeom>
            <a:solidFill>
              <a:srgbClr val="F6F4A6"/>
            </a:solidFill>
            <a:ln cap="flat" cmpd="sng" w="9525">
              <a:solidFill>
                <a:srgbClr val="FF99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rPr b="0" lang="pt-BR" sz="800" u="none">
                  <a:solidFill>
                    <a:schemeClr val="dk1"/>
                  </a:solidFill>
                  <a:latin typeface="Calibri"/>
                  <a:ea typeface="Calibri"/>
                  <a:cs typeface="Calibri"/>
                  <a:sym typeface="Calibri"/>
                </a:rPr>
                <a:t>Visão de Conjunto</a:t>
              </a:r>
              <a:endParaRPr/>
            </a:p>
          </p:txBody>
        </p:sp>
        <p:sp>
          <p:nvSpPr>
            <p:cNvPr id="773" name="Google Shape;773;p29"/>
            <p:cNvSpPr/>
            <p:nvPr/>
          </p:nvSpPr>
          <p:spPr>
            <a:xfrm>
              <a:off x="2412" y="1137"/>
              <a:ext cx="593" cy="167"/>
            </a:xfrm>
            <a:prstGeom prst="ellipse">
              <a:avLst/>
            </a:prstGeom>
            <a:solidFill>
              <a:srgbClr val="F6F4A6"/>
            </a:solidFill>
            <a:ln cap="flat" cmpd="sng" w="9525">
              <a:solidFill>
                <a:srgbClr val="FF99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rPr b="0" lang="pt-BR" sz="800" u="none">
                  <a:solidFill>
                    <a:schemeClr val="dk1"/>
                  </a:solidFill>
                  <a:latin typeface="Calibri"/>
                  <a:ea typeface="Calibri"/>
                  <a:cs typeface="Calibri"/>
                  <a:sym typeface="Calibri"/>
                </a:rPr>
                <a:t>Visão das Partes</a:t>
              </a:r>
              <a:endParaRPr/>
            </a:p>
          </p:txBody>
        </p:sp>
      </p:grpSp>
      <p:sp>
        <p:nvSpPr>
          <p:cNvPr id="774" name="Google Shape;774;p29"/>
          <p:cNvSpPr/>
          <p:nvPr/>
        </p:nvSpPr>
        <p:spPr>
          <a:xfrm>
            <a:off x="4572000" y="4038600"/>
            <a:ext cx="3113088" cy="1406525"/>
          </a:xfrm>
          <a:prstGeom prst="rect">
            <a:avLst/>
          </a:prstGeom>
          <a:solidFill>
            <a:srgbClr val="EAEAEA"/>
          </a:solidFill>
          <a:ln cap="flat" cmpd="sng" w="9525">
            <a:solidFill>
              <a:schemeClr val="dk1"/>
            </a:solidFill>
            <a:prstDash val="solid"/>
            <a:miter lim="800000"/>
            <a:headEnd len="sm" w="sm" type="none"/>
            <a:tailEnd len="sm" w="sm" type="none"/>
          </a:ln>
          <a:effectLst>
            <a:outerShdw rotWithShape="0" algn="ctr" dir="2700000" dist="35921">
              <a:schemeClr val="lt2"/>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5" name="Google Shape;775;p29"/>
          <p:cNvSpPr/>
          <p:nvPr/>
        </p:nvSpPr>
        <p:spPr>
          <a:xfrm>
            <a:off x="6705600" y="1524000"/>
            <a:ext cx="533400" cy="2743200"/>
          </a:xfrm>
          <a:prstGeom prst="upArrow">
            <a:avLst>
              <a:gd fmla="val 50000" name="adj1"/>
              <a:gd fmla="val 128571" name="adj2"/>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76" name="Google Shape;776;p29"/>
          <p:cNvSpPr/>
          <p:nvPr/>
        </p:nvSpPr>
        <p:spPr>
          <a:xfrm>
            <a:off x="4583113" y="2438400"/>
            <a:ext cx="3113087" cy="1406525"/>
          </a:xfrm>
          <a:prstGeom prst="rect">
            <a:avLst/>
          </a:prstGeom>
          <a:solidFill>
            <a:srgbClr val="EAEAEA"/>
          </a:solidFill>
          <a:ln cap="flat" cmpd="sng" w="9525">
            <a:solidFill>
              <a:schemeClr val="dk1"/>
            </a:solidFill>
            <a:prstDash val="solid"/>
            <a:miter lim="800000"/>
            <a:headEnd len="sm" w="sm" type="none"/>
            <a:tailEnd len="sm" w="sm" type="none"/>
          </a:ln>
          <a:effectLst>
            <a:outerShdw rotWithShape="0" algn="ctr" dir="2700000" dist="35921">
              <a:schemeClr val="lt2"/>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77" name="Google Shape;777;p29"/>
          <p:cNvSpPr/>
          <p:nvPr/>
        </p:nvSpPr>
        <p:spPr>
          <a:xfrm>
            <a:off x="8147050" y="2819400"/>
            <a:ext cx="1911350" cy="2667000"/>
          </a:xfrm>
          <a:prstGeom prst="rect">
            <a:avLst/>
          </a:prstGeom>
          <a:solidFill>
            <a:srgbClr val="EAEAEA"/>
          </a:solidFill>
          <a:ln cap="flat" cmpd="sng" w="9525">
            <a:solidFill>
              <a:schemeClr val="dk1"/>
            </a:solidFill>
            <a:prstDash val="solid"/>
            <a:miter lim="800000"/>
            <a:headEnd len="sm" w="sm" type="none"/>
            <a:tailEnd len="sm" w="sm" type="none"/>
          </a:ln>
          <a:effectLst>
            <a:outerShdw rotWithShape="0" algn="ctr" dir="2700000" dist="35921">
              <a:schemeClr val="lt2"/>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78" name="Google Shape;778;p29"/>
          <p:cNvSpPr/>
          <p:nvPr/>
        </p:nvSpPr>
        <p:spPr>
          <a:xfrm>
            <a:off x="2286000" y="5715000"/>
            <a:ext cx="7848600" cy="873125"/>
          </a:xfrm>
          <a:prstGeom prst="rect">
            <a:avLst/>
          </a:prstGeom>
          <a:solidFill>
            <a:srgbClr val="EAEAEA"/>
          </a:solidFill>
          <a:ln cap="flat" cmpd="sng" w="9525">
            <a:solidFill>
              <a:schemeClr val="dk1"/>
            </a:solidFill>
            <a:prstDash val="solid"/>
            <a:miter lim="800000"/>
            <a:headEnd len="sm" w="sm" type="none"/>
            <a:tailEnd len="sm" w="sm" type="none"/>
          </a:ln>
          <a:effectLst>
            <a:outerShdw rotWithShape="0" algn="ctr" dir="2700000" dist="35921">
              <a:schemeClr val="lt2"/>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b="1" lang="pt-BR" sz="1400">
                <a:solidFill>
                  <a:schemeClr val="dk1"/>
                </a:solidFill>
                <a:latin typeface="Calibri"/>
                <a:ea typeface="Calibri"/>
                <a:cs typeface="Calibri"/>
                <a:sym typeface="Calibri"/>
              </a:rPr>
              <a:t>Processos Administrativos e Financeiros – Gestão Empresarial</a:t>
            </a:r>
            <a:endParaRPr/>
          </a:p>
          <a:p>
            <a:pPr indent="0" lvl="0" marL="0" marR="0" rtl="0" algn="ctr">
              <a:spcBef>
                <a:spcPts val="0"/>
              </a:spcBef>
              <a:spcAft>
                <a:spcPts val="0"/>
              </a:spcAft>
              <a:buNone/>
            </a:pPr>
            <a:r>
              <a:rPr b="1" lang="pt-BR" sz="1400">
                <a:solidFill>
                  <a:schemeClr val="dk1"/>
                </a:solidFill>
                <a:latin typeface="Calibri"/>
                <a:ea typeface="Calibri"/>
                <a:cs typeface="Calibri"/>
                <a:sym typeface="Calibri"/>
              </a:rPr>
              <a:t>Representados   pelo  ERP- e Projetos que afetaram os resultados ou Novos Projetos</a:t>
            </a:r>
            <a:endParaRPr/>
          </a:p>
          <a:p>
            <a:pPr indent="0" lvl="0" marL="0" marR="0" rtl="0" algn="ctr">
              <a:spcBef>
                <a:spcPts val="0"/>
              </a:spcBef>
              <a:spcAft>
                <a:spcPts val="0"/>
              </a:spcAft>
              <a:buNone/>
            </a:pPr>
            <a:r>
              <a:rPr b="1" lang="pt-BR" sz="1400">
                <a:solidFill>
                  <a:schemeClr val="dk1"/>
                </a:solidFill>
                <a:latin typeface="Calibri"/>
                <a:ea typeface="Calibri"/>
                <a:cs typeface="Calibri"/>
                <a:sym typeface="Calibri"/>
              </a:rPr>
              <a:t>Infraestrutura de suporte a TODOS os Sistemas</a:t>
            </a:r>
            <a:endParaRPr b="1" sz="1400">
              <a:solidFill>
                <a:schemeClr val="dk1"/>
              </a:solidFill>
              <a:latin typeface="Calibri"/>
              <a:ea typeface="Calibri"/>
              <a:cs typeface="Calibri"/>
              <a:sym typeface="Calibri"/>
            </a:endParaRPr>
          </a:p>
        </p:txBody>
      </p:sp>
      <p:sp>
        <p:nvSpPr>
          <p:cNvPr id="779" name="Google Shape;779;p29"/>
          <p:cNvSpPr/>
          <p:nvPr/>
        </p:nvSpPr>
        <p:spPr>
          <a:xfrm>
            <a:off x="2286000" y="2743200"/>
            <a:ext cx="1911350" cy="2743200"/>
          </a:xfrm>
          <a:prstGeom prst="rect">
            <a:avLst/>
          </a:prstGeom>
          <a:solidFill>
            <a:srgbClr val="EAEAEA"/>
          </a:solidFill>
          <a:ln cap="flat" cmpd="sng" w="9525">
            <a:solidFill>
              <a:schemeClr val="dk1"/>
            </a:solidFill>
            <a:prstDash val="solid"/>
            <a:miter lim="800000"/>
            <a:headEnd len="sm" w="sm" type="none"/>
            <a:tailEnd len="sm" w="sm" type="none"/>
          </a:ln>
          <a:effectLst>
            <a:outerShdw rotWithShape="0" algn="ctr" dir="2700000" dist="35921">
              <a:schemeClr val="lt2"/>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80" name="Google Shape;780;p29"/>
          <p:cNvGrpSpPr/>
          <p:nvPr/>
        </p:nvGrpSpPr>
        <p:grpSpPr>
          <a:xfrm>
            <a:off x="8305800" y="4114800"/>
            <a:ext cx="838200" cy="457200"/>
            <a:chOff x="4416" y="1056"/>
            <a:chExt cx="672" cy="432"/>
          </a:xfrm>
        </p:grpSpPr>
        <p:sp>
          <p:nvSpPr>
            <p:cNvPr id="781" name="Google Shape;781;p29"/>
            <p:cNvSpPr/>
            <p:nvPr/>
          </p:nvSpPr>
          <p:spPr>
            <a:xfrm>
              <a:off x="4416" y="129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82" name="Google Shape;782;p29"/>
            <p:cNvSpPr/>
            <p:nvPr/>
          </p:nvSpPr>
          <p:spPr>
            <a:xfrm>
              <a:off x="4752" y="105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83" name="Google Shape;783;p29"/>
            <p:cNvSpPr/>
            <p:nvPr/>
          </p:nvSpPr>
          <p:spPr>
            <a:xfrm>
              <a:off x="4416" y="105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grpSp>
      <p:grpSp>
        <p:nvGrpSpPr>
          <p:cNvPr id="784" name="Google Shape;784;p29"/>
          <p:cNvGrpSpPr/>
          <p:nvPr/>
        </p:nvGrpSpPr>
        <p:grpSpPr>
          <a:xfrm>
            <a:off x="2514600" y="4191000"/>
            <a:ext cx="838200" cy="457200"/>
            <a:chOff x="4416" y="1056"/>
            <a:chExt cx="672" cy="432"/>
          </a:xfrm>
        </p:grpSpPr>
        <p:sp>
          <p:nvSpPr>
            <p:cNvPr id="785" name="Google Shape;785;p29"/>
            <p:cNvSpPr/>
            <p:nvPr/>
          </p:nvSpPr>
          <p:spPr>
            <a:xfrm>
              <a:off x="4416" y="129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86" name="Google Shape;786;p29"/>
            <p:cNvSpPr/>
            <p:nvPr/>
          </p:nvSpPr>
          <p:spPr>
            <a:xfrm>
              <a:off x="4752" y="105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87" name="Google Shape;787;p29"/>
            <p:cNvSpPr/>
            <p:nvPr/>
          </p:nvSpPr>
          <p:spPr>
            <a:xfrm>
              <a:off x="4416" y="105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grpSp>
      <p:grpSp>
        <p:nvGrpSpPr>
          <p:cNvPr id="788" name="Google Shape;788;p29"/>
          <p:cNvGrpSpPr/>
          <p:nvPr/>
        </p:nvGrpSpPr>
        <p:grpSpPr>
          <a:xfrm>
            <a:off x="8305800" y="4114800"/>
            <a:ext cx="838200" cy="457200"/>
            <a:chOff x="4416" y="1056"/>
            <a:chExt cx="672" cy="432"/>
          </a:xfrm>
        </p:grpSpPr>
        <p:sp>
          <p:nvSpPr>
            <p:cNvPr id="789" name="Google Shape;789;p29"/>
            <p:cNvSpPr/>
            <p:nvPr/>
          </p:nvSpPr>
          <p:spPr>
            <a:xfrm>
              <a:off x="4416" y="129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90" name="Google Shape;790;p29"/>
            <p:cNvSpPr/>
            <p:nvPr/>
          </p:nvSpPr>
          <p:spPr>
            <a:xfrm>
              <a:off x="4752" y="105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91" name="Google Shape;791;p29"/>
            <p:cNvSpPr/>
            <p:nvPr/>
          </p:nvSpPr>
          <p:spPr>
            <a:xfrm>
              <a:off x="4416" y="105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grpSp>
      <p:grpSp>
        <p:nvGrpSpPr>
          <p:cNvPr id="792" name="Google Shape;792;p29"/>
          <p:cNvGrpSpPr/>
          <p:nvPr/>
        </p:nvGrpSpPr>
        <p:grpSpPr>
          <a:xfrm>
            <a:off x="2590800" y="5867400"/>
            <a:ext cx="838200" cy="457200"/>
            <a:chOff x="4416" y="1056"/>
            <a:chExt cx="672" cy="432"/>
          </a:xfrm>
        </p:grpSpPr>
        <p:sp>
          <p:nvSpPr>
            <p:cNvPr id="793" name="Google Shape;793;p29"/>
            <p:cNvSpPr/>
            <p:nvPr/>
          </p:nvSpPr>
          <p:spPr>
            <a:xfrm>
              <a:off x="4416" y="129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94" name="Google Shape;794;p29"/>
            <p:cNvSpPr/>
            <p:nvPr/>
          </p:nvSpPr>
          <p:spPr>
            <a:xfrm>
              <a:off x="4752" y="105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95" name="Google Shape;795;p29"/>
            <p:cNvSpPr/>
            <p:nvPr/>
          </p:nvSpPr>
          <p:spPr>
            <a:xfrm>
              <a:off x="4416" y="105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grpSp>
      <p:grpSp>
        <p:nvGrpSpPr>
          <p:cNvPr id="796" name="Google Shape;796;p29"/>
          <p:cNvGrpSpPr/>
          <p:nvPr/>
        </p:nvGrpSpPr>
        <p:grpSpPr>
          <a:xfrm>
            <a:off x="4648200" y="3200400"/>
            <a:ext cx="762000" cy="533400"/>
            <a:chOff x="4368" y="1872"/>
            <a:chExt cx="672" cy="480"/>
          </a:xfrm>
        </p:grpSpPr>
        <p:sp>
          <p:nvSpPr>
            <p:cNvPr id="797" name="Google Shape;797;p29"/>
            <p:cNvSpPr/>
            <p:nvPr/>
          </p:nvSpPr>
          <p:spPr>
            <a:xfrm>
              <a:off x="4368" y="1872"/>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98" name="Google Shape;798;p29"/>
            <p:cNvSpPr/>
            <p:nvPr/>
          </p:nvSpPr>
          <p:spPr>
            <a:xfrm>
              <a:off x="4416" y="2064"/>
              <a:ext cx="96" cy="96"/>
            </a:xfrm>
            <a:prstGeom prst="diamond">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799" name="Google Shape;799;p29"/>
            <p:cNvSpPr/>
            <p:nvPr/>
          </p:nvSpPr>
          <p:spPr>
            <a:xfrm>
              <a:off x="436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00" name="Google Shape;800;p29"/>
            <p:cNvSpPr/>
            <p:nvPr/>
          </p:nvSpPr>
          <p:spPr>
            <a:xfrm>
              <a:off x="436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01" name="Google Shape;801;p29"/>
            <p:cNvSpPr/>
            <p:nvPr/>
          </p:nvSpPr>
          <p:spPr>
            <a:xfrm>
              <a:off x="4656" y="2208"/>
              <a:ext cx="96" cy="96"/>
            </a:xfrm>
            <a:prstGeom prst="diamond">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02" name="Google Shape;802;p29"/>
            <p:cNvSpPr/>
            <p:nvPr/>
          </p:nvSpPr>
          <p:spPr>
            <a:xfrm>
              <a:off x="484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cxnSp>
          <p:nvCxnSpPr>
            <p:cNvPr id="803" name="Google Shape;803;p29"/>
            <p:cNvCxnSpPr/>
            <p:nvPr/>
          </p:nvCxnSpPr>
          <p:spPr>
            <a:xfrm>
              <a:off x="4464" y="2016"/>
              <a:ext cx="0" cy="48"/>
            </a:xfrm>
            <a:prstGeom prst="straightConnector1">
              <a:avLst/>
            </a:prstGeom>
            <a:noFill/>
            <a:ln cap="flat" cmpd="sng" w="9525">
              <a:solidFill>
                <a:srgbClr val="00FF00"/>
              </a:solidFill>
              <a:prstDash val="solid"/>
              <a:round/>
              <a:headEnd len="med" w="med" type="none"/>
              <a:tailEnd len="med" w="med" type="none"/>
            </a:ln>
          </p:spPr>
        </p:cxnSp>
        <p:cxnSp>
          <p:nvCxnSpPr>
            <p:cNvPr id="804" name="Google Shape;804;p29"/>
            <p:cNvCxnSpPr/>
            <p:nvPr/>
          </p:nvCxnSpPr>
          <p:spPr>
            <a:xfrm>
              <a:off x="4464" y="2160"/>
              <a:ext cx="0" cy="48"/>
            </a:xfrm>
            <a:prstGeom prst="straightConnector1">
              <a:avLst/>
            </a:prstGeom>
            <a:noFill/>
            <a:ln cap="flat" cmpd="sng" w="9525">
              <a:solidFill>
                <a:srgbClr val="00FF00"/>
              </a:solidFill>
              <a:prstDash val="solid"/>
              <a:round/>
              <a:headEnd len="med" w="med" type="none"/>
              <a:tailEnd len="med" w="med" type="none"/>
            </a:ln>
          </p:spPr>
        </p:cxnSp>
        <p:cxnSp>
          <p:nvCxnSpPr>
            <p:cNvPr id="805" name="Google Shape;805;p29"/>
            <p:cNvCxnSpPr/>
            <p:nvPr/>
          </p:nvCxnSpPr>
          <p:spPr>
            <a:xfrm>
              <a:off x="4560" y="2256"/>
              <a:ext cx="96" cy="0"/>
            </a:xfrm>
            <a:prstGeom prst="straightConnector1">
              <a:avLst/>
            </a:prstGeom>
            <a:noFill/>
            <a:ln cap="flat" cmpd="sng" w="9525">
              <a:solidFill>
                <a:srgbClr val="00FF00"/>
              </a:solidFill>
              <a:prstDash val="solid"/>
              <a:round/>
              <a:headEnd len="med" w="med" type="none"/>
              <a:tailEnd len="med" w="med" type="none"/>
            </a:ln>
          </p:spPr>
        </p:cxnSp>
        <p:cxnSp>
          <p:nvCxnSpPr>
            <p:cNvPr id="806" name="Google Shape;806;p29"/>
            <p:cNvCxnSpPr/>
            <p:nvPr/>
          </p:nvCxnSpPr>
          <p:spPr>
            <a:xfrm>
              <a:off x="4752" y="2256"/>
              <a:ext cx="96" cy="0"/>
            </a:xfrm>
            <a:prstGeom prst="straightConnector1">
              <a:avLst/>
            </a:prstGeom>
            <a:noFill/>
            <a:ln cap="flat" cmpd="sng" w="9525">
              <a:solidFill>
                <a:srgbClr val="00FF00"/>
              </a:solidFill>
              <a:prstDash val="solid"/>
              <a:round/>
              <a:headEnd len="med" w="med" type="none"/>
              <a:tailEnd len="med" w="med" type="none"/>
            </a:ln>
          </p:spPr>
        </p:cxnSp>
      </p:grpSp>
      <p:grpSp>
        <p:nvGrpSpPr>
          <p:cNvPr id="807" name="Google Shape;807;p29"/>
          <p:cNvGrpSpPr/>
          <p:nvPr/>
        </p:nvGrpSpPr>
        <p:grpSpPr>
          <a:xfrm>
            <a:off x="4648200" y="4800600"/>
            <a:ext cx="762000" cy="533400"/>
            <a:chOff x="4368" y="1872"/>
            <a:chExt cx="672" cy="480"/>
          </a:xfrm>
        </p:grpSpPr>
        <p:sp>
          <p:nvSpPr>
            <p:cNvPr id="808" name="Google Shape;808;p29"/>
            <p:cNvSpPr/>
            <p:nvPr/>
          </p:nvSpPr>
          <p:spPr>
            <a:xfrm>
              <a:off x="4368" y="1872"/>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09" name="Google Shape;809;p29"/>
            <p:cNvSpPr/>
            <p:nvPr/>
          </p:nvSpPr>
          <p:spPr>
            <a:xfrm>
              <a:off x="4416" y="2064"/>
              <a:ext cx="96" cy="96"/>
            </a:xfrm>
            <a:prstGeom prst="diamond">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10" name="Google Shape;810;p29"/>
            <p:cNvSpPr/>
            <p:nvPr/>
          </p:nvSpPr>
          <p:spPr>
            <a:xfrm>
              <a:off x="436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11" name="Google Shape;811;p29"/>
            <p:cNvSpPr/>
            <p:nvPr/>
          </p:nvSpPr>
          <p:spPr>
            <a:xfrm>
              <a:off x="436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12" name="Google Shape;812;p29"/>
            <p:cNvSpPr/>
            <p:nvPr/>
          </p:nvSpPr>
          <p:spPr>
            <a:xfrm>
              <a:off x="4656" y="2208"/>
              <a:ext cx="96" cy="96"/>
            </a:xfrm>
            <a:prstGeom prst="diamond">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13" name="Google Shape;813;p29"/>
            <p:cNvSpPr/>
            <p:nvPr/>
          </p:nvSpPr>
          <p:spPr>
            <a:xfrm>
              <a:off x="484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cxnSp>
          <p:nvCxnSpPr>
            <p:cNvPr id="814" name="Google Shape;814;p29"/>
            <p:cNvCxnSpPr/>
            <p:nvPr/>
          </p:nvCxnSpPr>
          <p:spPr>
            <a:xfrm>
              <a:off x="4464" y="2016"/>
              <a:ext cx="0" cy="48"/>
            </a:xfrm>
            <a:prstGeom prst="straightConnector1">
              <a:avLst/>
            </a:prstGeom>
            <a:noFill/>
            <a:ln cap="flat" cmpd="sng" w="9525">
              <a:solidFill>
                <a:srgbClr val="00FF00"/>
              </a:solidFill>
              <a:prstDash val="solid"/>
              <a:round/>
              <a:headEnd len="med" w="med" type="none"/>
              <a:tailEnd len="med" w="med" type="none"/>
            </a:ln>
          </p:spPr>
        </p:cxnSp>
        <p:cxnSp>
          <p:nvCxnSpPr>
            <p:cNvPr id="815" name="Google Shape;815;p29"/>
            <p:cNvCxnSpPr/>
            <p:nvPr/>
          </p:nvCxnSpPr>
          <p:spPr>
            <a:xfrm>
              <a:off x="4464" y="2160"/>
              <a:ext cx="0" cy="48"/>
            </a:xfrm>
            <a:prstGeom prst="straightConnector1">
              <a:avLst/>
            </a:prstGeom>
            <a:noFill/>
            <a:ln cap="flat" cmpd="sng" w="9525">
              <a:solidFill>
                <a:srgbClr val="00FF00"/>
              </a:solidFill>
              <a:prstDash val="solid"/>
              <a:round/>
              <a:headEnd len="med" w="med" type="none"/>
              <a:tailEnd len="med" w="med" type="none"/>
            </a:ln>
          </p:spPr>
        </p:cxnSp>
        <p:cxnSp>
          <p:nvCxnSpPr>
            <p:cNvPr id="816" name="Google Shape;816;p29"/>
            <p:cNvCxnSpPr/>
            <p:nvPr/>
          </p:nvCxnSpPr>
          <p:spPr>
            <a:xfrm>
              <a:off x="4560" y="2256"/>
              <a:ext cx="96" cy="0"/>
            </a:xfrm>
            <a:prstGeom prst="straightConnector1">
              <a:avLst/>
            </a:prstGeom>
            <a:noFill/>
            <a:ln cap="flat" cmpd="sng" w="9525">
              <a:solidFill>
                <a:srgbClr val="00FF00"/>
              </a:solidFill>
              <a:prstDash val="solid"/>
              <a:round/>
              <a:headEnd len="med" w="med" type="none"/>
              <a:tailEnd len="med" w="med" type="none"/>
            </a:ln>
          </p:spPr>
        </p:cxnSp>
        <p:cxnSp>
          <p:nvCxnSpPr>
            <p:cNvPr id="817" name="Google Shape;817;p29"/>
            <p:cNvCxnSpPr/>
            <p:nvPr/>
          </p:nvCxnSpPr>
          <p:spPr>
            <a:xfrm>
              <a:off x="4752" y="2256"/>
              <a:ext cx="96" cy="0"/>
            </a:xfrm>
            <a:prstGeom prst="straightConnector1">
              <a:avLst/>
            </a:prstGeom>
            <a:noFill/>
            <a:ln cap="flat" cmpd="sng" w="9525">
              <a:solidFill>
                <a:srgbClr val="00FF00"/>
              </a:solidFill>
              <a:prstDash val="solid"/>
              <a:round/>
              <a:headEnd len="med" w="med" type="none"/>
              <a:tailEnd len="med" w="med" type="none"/>
            </a:ln>
          </p:spPr>
        </p:cxnSp>
      </p:grpSp>
      <p:grpSp>
        <p:nvGrpSpPr>
          <p:cNvPr id="818" name="Google Shape;818;p29"/>
          <p:cNvGrpSpPr/>
          <p:nvPr/>
        </p:nvGrpSpPr>
        <p:grpSpPr>
          <a:xfrm>
            <a:off x="8382000" y="4800600"/>
            <a:ext cx="762000" cy="533400"/>
            <a:chOff x="4368" y="1872"/>
            <a:chExt cx="672" cy="480"/>
          </a:xfrm>
        </p:grpSpPr>
        <p:sp>
          <p:nvSpPr>
            <p:cNvPr id="819" name="Google Shape;819;p29"/>
            <p:cNvSpPr/>
            <p:nvPr/>
          </p:nvSpPr>
          <p:spPr>
            <a:xfrm>
              <a:off x="4368" y="1872"/>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20" name="Google Shape;820;p29"/>
            <p:cNvSpPr/>
            <p:nvPr/>
          </p:nvSpPr>
          <p:spPr>
            <a:xfrm>
              <a:off x="4416" y="2064"/>
              <a:ext cx="96" cy="96"/>
            </a:xfrm>
            <a:prstGeom prst="diamond">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21" name="Google Shape;821;p29"/>
            <p:cNvSpPr/>
            <p:nvPr/>
          </p:nvSpPr>
          <p:spPr>
            <a:xfrm>
              <a:off x="436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22" name="Google Shape;822;p29"/>
            <p:cNvSpPr/>
            <p:nvPr/>
          </p:nvSpPr>
          <p:spPr>
            <a:xfrm>
              <a:off x="436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23" name="Google Shape;823;p29"/>
            <p:cNvSpPr/>
            <p:nvPr/>
          </p:nvSpPr>
          <p:spPr>
            <a:xfrm>
              <a:off x="4656" y="2208"/>
              <a:ext cx="96" cy="96"/>
            </a:xfrm>
            <a:prstGeom prst="diamond">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24" name="Google Shape;824;p29"/>
            <p:cNvSpPr/>
            <p:nvPr/>
          </p:nvSpPr>
          <p:spPr>
            <a:xfrm>
              <a:off x="484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cxnSp>
          <p:nvCxnSpPr>
            <p:cNvPr id="825" name="Google Shape;825;p29"/>
            <p:cNvCxnSpPr/>
            <p:nvPr/>
          </p:nvCxnSpPr>
          <p:spPr>
            <a:xfrm>
              <a:off x="4464" y="2016"/>
              <a:ext cx="0" cy="48"/>
            </a:xfrm>
            <a:prstGeom prst="straightConnector1">
              <a:avLst/>
            </a:prstGeom>
            <a:noFill/>
            <a:ln cap="flat" cmpd="sng" w="9525">
              <a:solidFill>
                <a:srgbClr val="00FF00"/>
              </a:solidFill>
              <a:prstDash val="solid"/>
              <a:round/>
              <a:headEnd len="med" w="med" type="none"/>
              <a:tailEnd len="med" w="med" type="none"/>
            </a:ln>
          </p:spPr>
        </p:cxnSp>
        <p:cxnSp>
          <p:nvCxnSpPr>
            <p:cNvPr id="826" name="Google Shape;826;p29"/>
            <p:cNvCxnSpPr/>
            <p:nvPr/>
          </p:nvCxnSpPr>
          <p:spPr>
            <a:xfrm>
              <a:off x="4464" y="2160"/>
              <a:ext cx="0" cy="48"/>
            </a:xfrm>
            <a:prstGeom prst="straightConnector1">
              <a:avLst/>
            </a:prstGeom>
            <a:noFill/>
            <a:ln cap="flat" cmpd="sng" w="9525">
              <a:solidFill>
                <a:srgbClr val="00FF00"/>
              </a:solidFill>
              <a:prstDash val="solid"/>
              <a:round/>
              <a:headEnd len="med" w="med" type="none"/>
              <a:tailEnd len="med" w="med" type="none"/>
            </a:ln>
          </p:spPr>
        </p:cxnSp>
        <p:cxnSp>
          <p:nvCxnSpPr>
            <p:cNvPr id="827" name="Google Shape;827;p29"/>
            <p:cNvCxnSpPr/>
            <p:nvPr/>
          </p:nvCxnSpPr>
          <p:spPr>
            <a:xfrm>
              <a:off x="4560" y="2256"/>
              <a:ext cx="96" cy="0"/>
            </a:xfrm>
            <a:prstGeom prst="straightConnector1">
              <a:avLst/>
            </a:prstGeom>
            <a:noFill/>
            <a:ln cap="flat" cmpd="sng" w="9525">
              <a:solidFill>
                <a:srgbClr val="00FF00"/>
              </a:solidFill>
              <a:prstDash val="solid"/>
              <a:round/>
              <a:headEnd len="med" w="med" type="none"/>
              <a:tailEnd len="med" w="med" type="none"/>
            </a:ln>
          </p:spPr>
        </p:cxnSp>
        <p:cxnSp>
          <p:nvCxnSpPr>
            <p:cNvPr id="828" name="Google Shape;828;p29"/>
            <p:cNvCxnSpPr/>
            <p:nvPr/>
          </p:nvCxnSpPr>
          <p:spPr>
            <a:xfrm>
              <a:off x="4752" y="2256"/>
              <a:ext cx="96" cy="0"/>
            </a:xfrm>
            <a:prstGeom prst="straightConnector1">
              <a:avLst/>
            </a:prstGeom>
            <a:noFill/>
            <a:ln cap="flat" cmpd="sng" w="9525">
              <a:solidFill>
                <a:srgbClr val="00FF00"/>
              </a:solidFill>
              <a:prstDash val="solid"/>
              <a:round/>
              <a:headEnd len="med" w="med" type="none"/>
              <a:tailEnd len="med" w="med" type="none"/>
            </a:ln>
          </p:spPr>
        </p:cxnSp>
      </p:grpSp>
      <p:grpSp>
        <p:nvGrpSpPr>
          <p:cNvPr id="829" name="Google Shape;829;p29"/>
          <p:cNvGrpSpPr/>
          <p:nvPr/>
        </p:nvGrpSpPr>
        <p:grpSpPr>
          <a:xfrm>
            <a:off x="2514600" y="4800600"/>
            <a:ext cx="762000" cy="533400"/>
            <a:chOff x="4368" y="1872"/>
            <a:chExt cx="672" cy="480"/>
          </a:xfrm>
        </p:grpSpPr>
        <p:sp>
          <p:nvSpPr>
            <p:cNvPr id="830" name="Google Shape;830;p29"/>
            <p:cNvSpPr/>
            <p:nvPr/>
          </p:nvSpPr>
          <p:spPr>
            <a:xfrm>
              <a:off x="4368" y="1872"/>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31" name="Google Shape;831;p29"/>
            <p:cNvSpPr/>
            <p:nvPr/>
          </p:nvSpPr>
          <p:spPr>
            <a:xfrm>
              <a:off x="4416" y="2064"/>
              <a:ext cx="96" cy="96"/>
            </a:xfrm>
            <a:prstGeom prst="diamond">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32" name="Google Shape;832;p29"/>
            <p:cNvSpPr/>
            <p:nvPr/>
          </p:nvSpPr>
          <p:spPr>
            <a:xfrm>
              <a:off x="436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33" name="Google Shape;833;p29"/>
            <p:cNvSpPr/>
            <p:nvPr/>
          </p:nvSpPr>
          <p:spPr>
            <a:xfrm>
              <a:off x="436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34" name="Google Shape;834;p29"/>
            <p:cNvSpPr/>
            <p:nvPr/>
          </p:nvSpPr>
          <p:spPr>
            <a:xfrm>
              <a:off x="4656" y="2208"/>
              <a:ext cx="96" cy="96"/>
            </a:xfrm>
            <a:prstGeom prst="diamond">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35" name="Google Shape;835;p29"/>
            <p:cNvSpPr/>
            <p:nvPr/>
          </p:nvSpPr>
          <p:spPr>
            <a:xfrm>
              <a:off x="484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cxnSp>
          <p:nvCxnSpPr>
            <p:cNvPr id="836" name="Google Shape;836;p29"/>
            <p:cNvCxnSpPr/>
            <p:nvPr/>
          </p:nvCxnSpPr>
          <p:spPr>
            <a:xfrm>
              <a:off x="4464" y="2016"/>
              <a:ext cx="0" cy="48"/>
            </a:xfrm>
            <a:prstGeom prst="straightConnector1">
              <a:avLst/>
            </a:prstGeom>
            <a:noFill/>
            <a:ln cap="flat" cmpd="sng" w="9525">
              <a:solidFill>
                <a:srgbClr val="00FF00"/>
              </a:solidFill>
              <a:prstDash val="solid"/>
              <a:round/>
              <a:headEnd len="med" w="med" type="none"/>
              <a:tailEnd len="med" w="med" type="none"/>
            </a:ln>
          </p:spPr>
        </p:cxnSp>
        <p:cxnSp>
          <p:nvCxnSpPr>
            <p:cNvPr id="837" name="Google Shape;837;p29"/>
            <p:cNvCxnSpPr/>
            <p:nvPr/>
          </p:nvCxnSpPr>
          <p:spPr>
            <a:xfrm>
              <a:off x="4464" y="2160"/>
              <a:ext cx="0" cy="48"/>
            </a:xfrm>
            <a:prstGeom prst="straightConnector1">
              <a:avLst/>
            </a:prstGeom>
            <a:noFill/>
            <a:ln cap="flat" cmpd="sng" w="9525">
              <a:solidFill>
                <a:srgbClr val="00FF00"/>
              </a:solidFill>
              <a:prstDash val="solid"/>
              <a:round/>
              <a:headEnd len="med" w="med" type="none"/>
              <a:tailEnd len="med" w="med" type="none"/>
            </a:ln>
          </p:spPr>
        </p:cxnSp>
        <p:cxnSp>
          <p:nvCxnSpPr>
            <p:cNvPr id="838" name="Google Shape;838;p29"/>
            <p:cNvCxnSpPr/>
            <p:nvPr/>
          </p:nvCxnSpPr>
          <p:spPr>
            <a:xfrm>
              <a:off x="4560" y="2256"/>
              <a:ext cx="96" cy="0"/>
            </a:xfrm>
            <a:prstGeom prst="straightConnector1">
              <a:avLst/>
            </a:prstGeom>
            <a:noFill/>
            <a:ln cap="flat" cmpd="sng" w="9525">
              <a:solidFill>
                <a:srgbClr val="00FF00"/>
              </a:solidFill>
              <a:prstDash val="solid"/>
              <a:round/>
              <a:headEnd len="med" w="med" type="none"/>
              <a:tailEnd len="med" w="med" type="none"/>
            </a:ln>
          </p:spPr>
        </p:cxnSp>
        <p:cxnSp>
          <p:nvCxnSpPr>
            <p:cNvPr id="839" name="Google Shape;839;p29"/>
            <p:cNvCxnSpPr/>
            <p:nvPr/>
          </p:nvCxnSpPr>
          <p:spPr>
            <a:xfrm>
              <a:off x="4752" y="2256"/>
              <a:ext cx="96" cy="0"/>
            </a:xfrm>
            <a:prstGeom prst="straightConnector1">
              <a:avLst/>
            </a:prstGeom>
            <a:noFill/>
            <a:ln cap="flat" cmpd="sng" w="9525">
              <a:solidFill>
                <a:srgbClr val="00FF00"/>
              </a:solidFill>
              <a:prstDash val="solid"/>
              <a:round/>
              <a:headEnd len="med" w="med" type="none"/>
              <a:tailEnd len="med" w="med" type="none"/>
            </a:ln>
          </p:spPr>
        </p:cxnSp>
      </p:grpSp>
      <p:grpSp>
        <p:nvGrpSpPr>
          <p:cNvPr id="840" name="Google Shape;840;p29"/>
          <p:cNvGrpSpPr/>
          <p:nvPr/>
        </p:nvGrpSpPr>
        <p:grpSpPr>
          <a:xfrm>
            <a:off x="9144000" y="5943600"/>
            <a:ext cx="762000" cy="533400"/>
            <a:chOff x="4368" y="1872"/>
            <a:chExt cx="672" cy="480"/>
          </a:xfrm>
        </p:grpSpPr>
        <p:sp>
          <p:nvSpPr>
            <p:cNvPr id="841" name="Google Shape;841;p29"/>
            <p:cNvSpPr/>
            <p:nvPr/>
          </p:nvSpPr>
          <p:spPr>
            <a:xfrm>
              <a:off x="4368" y="1872"/>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42" name="Google Shape;842;p29"/>
            <p:cNvSpPr/>
            <p:nvPr/>
          </p:nvSpPr>
          <p:spPr>
            <a:xfrm>
              <a:off x="4416" y="2064"/>
              <a:ext cx="96" cy="96"/>
            </a:xfrm>
            <a:prstGeom prst="diamond">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43" name="Google Shape;843;p29"/>
            <p:cNvSpPr/>
            <p:nvPr/>
          </p:nvSpPr>
          <p:spPr>
            <a:xfrm>
              <a:off x="436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44" name="Google Shape;844;p29"/>
            <p:cNvSpPr/>
            <p:nvPr/>
          </p:nvSpPr>
          <p:spPr>
            <a:xfrm>
              <a:off x="436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45" name="Google Shape;845;p29"/>
            <p:cNvSpPr/>
            <p:nvPr/>
          </p:nvSpPr>
          <p:spPr>
            <a:xfrm>
              <a:off x="4656" y="2208"/>
              <a:ext cx="96" cy="96"/>
            </a:xfrm>
            <a:prstGeom prst="diamond">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46" name="Google Shape;846;p29"/>
            <p:cNvSpPr/>
            <p:nvPr/>
          </p:nvSpPr>
          <p:spPr>
            <a:xfrm>
              <a:off x="484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cxnSp>
          <p:nvCxnSpPr>
            <p:cNvPr id="847" name="Google Shape;847;p29"/>
            <p:cNvCxnSpPr/>
            <p:nvPr/>
          </p:nvCxnSpPr>
          <p:spPr>
            <a:xfrm>
              <a:off x="4464" y="2016"/>
              <a:ext cx="0" cy="48"/>
            </a:xfrm>
            <a:prstGeom prst="straightConnector1">
              <a:avLst/>
            </a:prstGeom>
            <a:noFill/>
            <a:ln cap="flat" cmpd="sng" w="9525">
              <a:solidFill>
                <a:srgbClr val="00FF00"/>
              </a:solidFill>
              <a:prstDash val="solid"/>
              <a:round/>
              <a:headEnd len="med" w="med" type="none"/>
              <a:tailEnd len="med" w="med" type="none"/>
            </a:ln>
          </p:spPr>
        </p:cxnSp>
        <p:cxnSp>
          <p:nvCxnSpPr>
            <p:cNvPr id="848" name="Google Shape;848;p29"/>
            <p:cNvCxnSpPr/>
            <p:nvPr/>
          </p:nvCxnSpPr>
          <p:spPr>
            <a:xfrm>
              <a:off x="4464" y="2160"/>
              <a:ext cx="0" cy="48"/>
            </a:xfrm>
            <a:prstGeom prst="straightConnector1">
              <a:avLst/>
            </a:prstGeom>
            <a:noFill/>
            <a:ln cap="flat" cmpd="sng" w="9525">
              <a:solidFill>
                <a:srgbClr val="00FF00"/>
              </a:solidFill>
              <a:prstDash val="solid"/>
              <a:round/>
              <a:headEnd len="med" w="med" type="none"/>
              <a:tailEnd len="med" w="med" type="none"/>
            </a:ln>
          </p:spPr>
        </p:cxnSp>
        <p:cxnSp>
          <p:nvCxnSpPr>
            <p:cNvPr id="849" name="Google Shape;849;p29"/>
            <p:cNvCxnSpPr/>
            <p:nvPr/>
          </p:nvCxnSpPr>
          <p:spPr>
            <a:xfrm>
              <a:off x="4560" y="2256"/>
              <a:ext cx="96" cy="0"/>
            </a:xfrm>
            <a:prstGeom prst="straightConnector1">
              <a:avLst/>
            </a:prstGeom>
            <a:noFill/>
            <a:ln cap="flat" cmpd="sng" w="9525">
              <a:solidFill>
                <a:srgbClr val="00FF00"/>
              </a:solidFill>
              <a:prstDash val="solid"/>
              <a:round/>
              <a:headEnd len="med" w="med" type="none"/>
              <a:tailEnd len="med" w="med" type="none"/>
            </a:ln>
          </p:spPr>
        </p:cxnSp>
        <p:cxnSp>
          <p:nvCxnSpPr>
            <p:cNvPr id="850" name="Google Shape;850;p29"/>
            <p:cNvCxnSpPr/>
            <p:nvPr/>
          </p:nvCxnSpPr>
          <p:spPr>
            <a:xfrm>
              <a:off x="4752" y="2256"/>
              <a:ext cx="96" cy="0"/>
            </a:xfrm>
            <a:prstGeom prst="straightConnector1">
              <a:avLst/>
            </a:prstGeom>
            <a:noFill/>
            <a:ln cap="flat" cmpd="sng" w="9525">
              <a:solidFill>
                <a:srgbClr val="00FF00"/>
              </a:solidFill>
              <a:prstDash val="solid"/>
              <a:round/>
              <a:headEnd len="med" w="med" type="none"/>
              <a:tailEnd len="med" w="med" type="none"/>
            </a:ln>
          </p:spPr>
        </p:cxnSp>
      </p:grpSp>
      <p:sp>
        <p:nvSpPr>
          <p:cNvPr id="851" name="Google Shape;851;p29"/>
          <p:cNvSpPr/>
          <p:nvPr/>
        </p:nvSpPr>
        <p:spPr>
          <a:xfrm>
            <a:off x="8147050" y="1066800"/>
            <a:ext cx="1911350" cy="1600200"/>
          </a:xfrm>
          <a:prstGeom prst="rect">
            <a:avLst/>
          </a:prstGeom>
          <a:solidFill>
            <a:srgbClr val="EAEAEA"/>
          </a:solidFill>
          <a:ln cap="flat" cmpd="sng" w="9525">
            <a:solidFill>
              <a:schemeClr val="dk1"/>
            </a:solidFill>
            <a:prstDash val="solid"/>
            <a:miter lim="800000"/>
            <a:headEnd len="sm" w="sm" type="none"/>
            <a:tailEnd len="sm" w="sm" type="none"/>
          </a:ln>
          <a:effectLst>
            <a:outerShdw rotWithShape="0" algn="ctr" dir="2700000" dist="35921">
              <a:schemeClr val="lt2"/>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b="1" lang="pt-BR" sz="1400">
                <a:solidFill>
                  <a:schemeClr val="dk1"/>
                </a:solidFill>
                <a:latin typeface="Calibri"/>
                <a:ea typeface="Calibri"/>
                <a:cs typeface="Calibri"/>
                <a:sym typeface="Calibri"/>
              </a:rPr>
              <a:t>Funções de CRM</a:t>
            </a:r>
            <a:endParaRPr/>
          </a:p>
          <a:p>
            <a:pPr indent="0" lvl="0" marL="0" marR="0" rtl="0" algn="l">
              <a:spcBef>
                <a:spcPts val="0"/>
              </a:spcBef>
              <a:spcAft>
                <a:spcPts val="0"/>
              </a:spcAft>
              <a:buNone/>
            </a:pPr>
            <a:r>
              <a:rPr b="1" lang="pt-BR" sz="1400">
                <a:solidFill>
                  <a:schemeClr val="dk1"/>
                </a:solidFill>
                <a:latin typeface="Calibri"/>
                <a:ea typeface="Calibri"/>
                <a:cs typeface="Calibri"/>
                <a:sym typeface="Calibri"/>
              </a:rPr>
              <a:t>Web Aplications</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b="1" lang="pt-BR" sz="1400">
                <a:solidFill>
                  <a:schemeClr val="dk1"/>
                </a:solidFill>
                <a:latin typeface="Calibri"/>
                <a:ea typeface="Calibri"/>
                <a:cs typeface="Calibri"/>
                <a:sym typeface="Calibri"/>
              </a:rPr>
              <a:t>Androis / IoS</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b="1" lang="pt-BR" sz="1400">
                <a:solidFill>
                  <a:schemeClr val="dk1"/>
                </a:solidFill>
                <a:latin typeface="Calibri"/>
                <a:ea typeface="Calibri"/>
                <a:cs typeface="Calibri"/>
                <a:sym typeface="Calibri"/>
              </a:rPr>
              <a:t>Atuais  /  Futuras (*)</a:t>
            </a:r>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852" name="Google Shape;852;p29"/>
          <p:cNvGrpSpPr/>
          <p:nvPr/>
        </p:nvGrpSpPr>
        <p:grpSpPr>
          <a:xfrm>
            <a:off x="8534400" y="2133600"/>
            <a:ext cx="685800" cy="457200"/>
            <a:chOff x="4368" y="1872"/>
            <a:chExt cx="672" cy="480"/>
          </a:xfrm>
        </p:grpSpPr>
        <p:sp>
          <p:nvSpPr>
            <p:cNvPr id="853" name="Google Shape;853;p29"/>
            <p:cNvSpPr/>
            <p:nvPr/>
          </p:nvSpPr>
          <p:spPr>
            <a:xfrm>
              <a:off x="4368" y="1872"/>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54" name="Google Shape;854;p29"/>
            <p:cNvSpPr/>
            <p:nvPr/>
          </p:nvSpPr>
          <p:spPr>
            <a:xfrm>
              <a:off x="4416" y="2064"/>
              <a:ext cx="96" cy="96"/>
            </a:xfrm>
            <a:prstGeom prst="diamond">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55" name="Google Shape;855;p29"/>
            <p:cNvSpPr/>
            <p:nvPr/>
          </p:nvSpPr>
          <p:spPr>
            <a:xfrm>
              <a:off x="436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56" name="Google Shape;856;p29"/>
            <p:cNvSpPr/>
            <p:nvPr/>
          </p:nvSpPr>
          <p:spPr>
            <a:xfrm>
              <a:off x="436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57" name="Google Shape;857;p29"/>
            <p:cNvSpPr/>
            <p:nvPr/>
          </p:nvSpPr>
          <p:spPr>
            <a:xfrm>
              <a:off x="4656" y="2208"/>
              <a:ext cx="96" cy="96"/>
            </a:xfrm>
            <a:prstGeom prst="diamond">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58" name="Google Shape;858;p29"/>
            <p:cNvSpPr/>
            <p:nvPr/>
          </p:nvSpPr>
          <p:spPr>
            <a:xfrm>
              <a:off x="4848" y="2208"/>
              <a:ext cx="192" cy="144"/>
            </a:xfrm>
            <a:prstGeom prst="rect">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cxnSp>
          <p:nvCxnSpPr>
            <p:cNvPr id="859" name="Google Shape;859;p29"/>
            <p:cNvCxnSpPr/>
            <p:nvPr/>
          </p:nvCxnSpPr>
          <p:spPr>
            <a:xfrm>
              <a:off x="4464" y="2016"/>
              <a:ext cx="0" cy="48"/>
            </a:xfrm>
            <a:prstGeom prst="straightConnector1">
              <a:avLst/>
            </a:prstGeom>
            <a:noFill/>
            <a:ln cap="flat" cmpd="sng" w="9525">
              <a:solidFill>
                <a:srgbClr val="00FF00"/>
              </a:solidFill>
              <a:prstDash val="solid"/>
              <a:round/>
              <a:headEnd len="med" w="med" type="none"/>
              <a:tailEnd len="med" w="med" type="none"/>
            </a:ln>
          </p:spPr>
        </p:cxnSp>
        <p:cxnSp>
          <p:nvCxnSpPr>
            <p:cNvPr id="860" name="Google Shape;860;p29"/>
            <p:cNvCxnSpPr/>
            <p:nvPr/>
          </p:nvCxnSpPr>
          <p:spPr>
            <a:xfrm>
              <a:off x="4464" y="2160"/>
              <a:ext cx="0" cy="48"/>
            </a:xfrm>
            <a:prstGeom prst="straightConnector1">
              <a:avLst/>
            </a:prstGeom>
            <a:noFill/>
            <a:ln cap="flat" cmpd="sng" w="9525">
              <a:solidFill>
                <a:srgbClr val="00FF00"/>
              </a:solidFill>
              <a:prstDash val="solid"/>
              <a:round/>
              <a:headEnd len="med" w="med" type="none"/>
              <a:tailEnd len="med" w="med" type="none"/>
            </a:ln>
          </p:spPr>
        </p:cxnSp>
        <p:cxnSp>
          <p:nvCxnSpPr>
            <p:cNvPr id="861" name="Google Shape;861;p29"/>
            <p:cNvCxnSpPr/>
            <p:nvPr/>
          </p:nvCxnSpPr>
          <p:spPr>
            <a:xfrm>
              <a:off x="4560" y="2256"/>
              <a:ext cx="96" cy="0"/>
            </a:xfrm>
            <a:prstGeom prst="straightConnector1">
              <a:avLst/>
            </a:prstGeom>
            <a:noFill/>
            <a:ln cap="flat" cmpd="sng" w="9525">
              <a:solidFill>
                <a:srgbClr val="00FF00"/>
              </a:solidFill>
              <a:prstDash val="solid"/>
              <a:round/>
              <a:headEnd len="med" w="med" type="none"/>
              <a:tailEnd len="med" w="med" type="none"/>
            </a:ln>
          </p:spPr>
        </p:cxnSp>
        <p:cxnSp>
          <p:nvCxnSpPr>
            <p:cNvPr id="862" name="Google Shape;862;p29"/>
            <p:cNvCxnSpPr/>
            <p:nvPr/>
          </p:nvCxnSpPr>
          <p:spPr>
            <a:xfrm>
              <a:off x="4752" y="2256"/>
              <a:ext cx="96" cy="0"/>
            </a:xfrm>
            <a:prstGeom prst="straightConnector1">
              <a:avLst/>
            </a:prstGeom>
            <a:noFill/>
            <a:ln cap="flat" cmpd="sng" w="9525">
              <a:solidFill>
                <a:srgbClr val="00FF00"/>
              </a:solidFill>
              <a:prstDash val="solid"/>
              <a:round/>
              <a:headEnd len="med" w="med" type="none"/>
              <a:tailEnd len="med" w="med" type="none"/>
            </a:ln>
          </p:spPr>
        </p:cxnSp>
      </p:grpSp>
      <p:sp>
        <p:nvSpPr>
          <p:cNvPr id="863" name="Google Shape;863;p29"/>
          <p:cNvSpPr txBox="1"/>
          <p:nvPr/>
        </p:nvSpPr>
        <p:spPr>
          <a:xfrm>
            <a:off x="2438400" y="2590800"/>
            <a:ext cx="184150"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4" name="Google Shape;864;p29"/>
          <p:cNvSpPr txBox="1"/>
          <p:nvPr/>
        </p:nvSpPr>
        <p:spPr>
          <a:xfrm>
            <a:off x="2316163" y="2708275"/>
            <a:ext cx="1031875" cy="15700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1600">
                <a:solidFill>
                  <a:schemeClr val="dk1"/>
                </a:solidFill>
                <a:latin typeface="Calibri"/>
                <a:ea typeface="Calibri"/>
                <a:cs typeface="Calibri"/>
                <a:sym typeface="Calibri"/>
              </a:rPr>
              <a:t>Comercial</a:t>
            </a:r>
            <a:endParaRPr/>
          </a:p>
          <a:p>
            <a:pPr indent="0" lvl="0" marL="0" marR="0" rtl="0" algn="l">
              <a:spcBef>
                <a:spcPts val="0"/>
              </a:spcBef>
              <a:spcAft>
                <a:spcPts val="0"/>
              </a:spcAft>
              <a:buNone/>
            </a:pPr>
            <a:r>
              <a:rPr b="1" lang="pt-BR" sz="1600">
                <a:solidFill>
                  <a:schemeClr val="dk1"/>
                </a:solidFill>
                <a:latin typeface="Calibri"/>
                <a:ea typeface="Calibri"/>
                <a:cs typeface="Calibri"/>
                <a:sym typeface="Calibri"/>
              </a:rPr>
              <a:t>Pedidos</a:t>
            </a:r>
            <a:endParaRPr/>
          </a:p>
          <a:p>
            <a:pPr indent="0" lvl="0" marL="0" marR="0" rtl="0" algn="l">
              <a:spcBef>
                <a:spcPts val="0"/>
              </a:spcBef>
              <a:spcAft>
                <a:spcPts val="0"/>
              </a:spcAft>
              <a:buNone/>
            </a:pPr>
            <a:r>
              <a:rPr b="1" lang="pt-BR" sz="1600">
                <a:solidFill>
                  <a:schemeClr val="dk1"/>
                </a:solidFill>
                <a:latin typeface="Calibri"/>
                <a:ea typeface="Calibri"/>
                <a:cs typeface="Calibri"/>
                <a:sym typeface="Calibri"/>
              </a:rPr>
              <a:t>Vendas</a:t>
            </a:r>
            <a:endParaRPr/>
          </a:p>
          <a:p>
            <a:pPr indent="0" lvl="0" marL="0" marR="0" rtl="0" algn="l">
              <a:spcBef>
                <a:spcPts val="0"/>
              </a:spcBef>
              <a:spcAft>
                <a:spcPts val="0"/>
              </a:spcAft>
              <a:buNone/>
            </a:pPr>
            <a:r>
              <a:t/>
            </a:r>
            <a:endParaRPr b="1" sz="1600">
              <a:solidFill>
                <a:schemeClr val="dk1"/>
              </a:solidFill>
              <a:latin typeface="Calibri"/>
              <a:ea typeface="Calibri"/>
              <a:cs typeface="Calibri"/>
              <a:sym typeface="Calibri"/>
            </a:endParaRPr>
          </a:p>
          <a:p>
            <a:pPr indent="0" lvl="0" marL="0" marR="0" rtl="0" algn="l">
              <a:spcBef>
                <a:spcPts val="0"/>
              </a:spcBef>
              <a:spcAft>
                <a:spcPts val="0"/>
              </a:spcAft>
              <a:buNone/>
            </a:pPr>
            <a:r>
              <a:rPr b="1" lang="pt-BR" sz="1600">
                <a:solidFill>
                  <a:schemeClr val="dk1"/>
                </a:solidFill>
                <a:latin typeface="Calibri"/>
                <a:ea typeface="Calibri"/>
                <a:cs typeface="Calibri"/>
                <a:sym typeface="Calibri"/>
              </a:rPr>
              <a:t>EX:</a:t>
            </a:r>
            <a:endParaRPr/>
          </a:p>
          <a:p>
            <a:pPr indent="0" lvl="0" marL="0" marR="0" rtl="0" algn="l">
              <a:spcBef>
                <a:spcPts val="0"/>
              </a:spcBef>
              <a:spcAft>
                <a:spcPts val="0"/>
              </a:spcAft>
              <a:buNone/>
            </a:pPr>
            <a:r>
              <a:rPr b="1" lang="pt-BR" sz="1600">
                <a:solidFill>
                  <a:schemeClr val="dk1"/>
                </a:solidFill>
                <a:latin typeface="Calibri"/>
                <a:ea typeface="Calibri"/>
                <a:cs typeface="Calibri"/>
                <a:sym typeface="Calibri"/>
              </a:rPr>
              <a:t>( ERP )</a:t>
            </a:r>
            <a:endParaRPr b="1" sz="1600">
              <a:solidFill>
                <a:schemeClr val="dk1"/>
              </a:solidFill>
              <a:latin typeface="Calibri"/>
              <a:ea typeface="Calibri"/>
              <a:cs typeface="Calibri"/>
              <a:sym typeface="Calibri"/>
            </a:endParaRPr>
          </a:p>
        </p:txBody>
      </p:sp>
      <p:sp>
        <p:nvSpPr>
          <p:cNvPr id="865" name="Google Shape;865;p29"/>
          <p:cNvSpPr txBox="1"/>
          <p:nvPr/>
        </p:nvSpPr>
        <p:spPr>
          <a:xfrm>
            <a:off x="5735638" y="4143375"/>
            <a:ext cx="1716087" cy="1446213"/>
          </a:xfrm>
          <a:prstGeom prst="rect">
            <a:avLst/>
          </a:prstGeom>
          <a:noFill/>
          <a:ln cap="flat" cmpd="sng" w="9525">
            <a:solidFill>
              <a:srgbClr val="FF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1400">
                <a:solidFill>
                  <a:schemeClr val="dk1"/>
                </a:solidFill>
                <a:latin typeface="Calibri"/>
                <a:ea typeface="Calibri"/>
                <a:cs typeface="Calibri"/>
                <a:sym typeface="Calibri"/>
              </a:rPr>
              <a:t>BW</a:t>
            </a:r>
            <a:endParaRPr/>
          </a:p>
          <a:p>
            <a:pPr indent="0" lvl="0" marL="0" marR="0" rtl="0" algn="l">
              <a:spcBef>
                <a:spcPts val="0"/>
              </a:spcBef>
              <a:spcAft>
                <a:spcPts val="0"/>
              </a:spcAft>
              <a:buNone/>
            </a:pPr>
            <a:r>
              <a:rPr b="1" lang="pt-BR" sz="1400">
                <a:solidFill>
                  <a:schemeClr val="dk1"/>
                </a:solidFill>
                <a:latin typeface="Calibri"/>
                <a:ea typeface="Calibri"/>
                <a:cs typeface="Calibri"/>
                <a:sym typeface="Calibri"/>
              </a:rPr>
              <a:t>Business Warehouse</a:t>
            </a:r>
            <a:endParaRPr/>
          </a:p>
          <a:p>
            <a:pPr indent="0" lvl="0" marL="0" marR="0" rtl="0" algn="l">
              <a:spcBef>
                <a:spcPts val="0"/>
              </a:spcBef>
              <a:spcAft>
                <a:spcPts val="0"/>
              </a:spcAft>
              <a:buNone/>
            </a:pPr>
            <a:r>
              <a:rPr b="1" lang="pt-BR" sz="1400">
                <a:solidFill>
                  <a:schemeClr val="dk1"/>
                </a:solidFill>
                <a:latin typeface="Calibri"/>
                <a:ea typeface="Calibri"/>
                <a:cs typeface="Calibri"/>
                <a:sym typeface="Calibri"/>
              </a:rPr>
              <a:t>. BSC</a:t>
            </a:r>
            <a:endParaRPr/>
          </a:p>
          <a:p>
            <a:pPr indent="0" lvl="0" marL="0" marR="0" rtl="0" algn="l">
              <a:spcBef>
                <a:spcPts val="0"/>
              </a:spcBef>
              <a:spcAft>
                <a:spcPts val="0"/>
              </a:spcAft>
              <a:buNone/>
            </a:pPr>
            <a:r>
              <a:rPr b="1" lang="pt-BR" sz="1400">
                <a:solidFill>
                  <a:schemeClr val="dk1"/>
                </a:solidFill>
                <a:latin typeface="Calibri"/>
                <a:ea typeface="Calibri"/>
                <a:cs typeface="Calibri"/>
                <a:sym typeface="Calibri"/>
              </a:rPr>
              <a:t>. Objetivos</a:t>
            </a:r>
            <a:endParaRPr/>
          </a:p>
          <a:p>
            <a:pPr indent="0" lvl="0" marL="0" marR="0" rtl="0" algn="l">
              <a:spcBef>
                <a:spcPts val="0"/>
              </a:spcBef>
              <a:spcAft>
                <a:spcPts val="0"/>
              </a:spcAft>
              <a:buNone/>
            </a:pPr>
            <a:r>
              <a:rPr b="1" lang="pt-BR" sz="1400">
                <a:solidFill>
                  <a:schemeClr val="dk1"/>
                </a:solidFill>
                <a:latin typeface="Calibri"/>
                <a:ea typeface="Calibri"/>
                <a:cs typeface="Calibri"/>
                <a:sym typeface="Calibri"/>
              </a:rPr>
              <a:t>. KPI ´s</a:t>
            </a:r>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p:txBody>
      </p:sp>
      <p:sp>
        <p:nvSpPr>
          <p:cNvPr id="866" name="Google Shape;866;p29"/>
          <p:cNvSpPr txBox="1"/>
          <p:nvPr/>
        </p:nvSpPr>
        <p:spPr>
          <a:xfrm>
            <a:off x="5486400" y="2438400"/>
            <a:ext cx="1944688" cy="15081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1200">
                <a:solidFill>
                  <a:schemeClr val="dk1"/>
                </a:solidFill>
                <a:latin typeface="Calibri"/>
                <a:ea typeface="Calibri"/>
                <a:cs typeface="Calibri"/>
                <a:sym typeface="Calibri"/>
              </a:rPr>
              <a:t>Information Warehouse(BI</a:t>
            </a:r>
            <a:r>
              <a:rPr b="1" lang="pt-BR" sz="1400">
                <a:solidFill>
                  <a:schemeClr val="dk1"/>
                </a:solidFill>
                <a:latin typeface="Calibri"/>
                <a:ea typeface="Calibri"/>
                <a:cs typeface="Calibri"/>
                <a:sym typeface="Calibri"/>
              </a:rPr>
              <a:t>)</a:t>
            </a:r>
            <a:endParaRPr/>
          </a:p>
          <a:p>
            <a:pPr indent="0" lvl="0" marL="0" marR="0" rtl="0" algn="l">
              <a:spcBef>
                <a:spcPts val="0"/>
              </a:spcBef>
              <a:spcAft>
                <a:spcPts val="0"/>
              </a:spcAft>
              <a:buNone/>
            </a:pPr>
            <a:r>
              <a:rPr b="1" lang="pt-BR" sz="1800">
                <a:solidFill>
                  <a:schemeClr val="dk1"/>
                </a:solidFill>
                <a:latin typeface="Calibri"/>
                <a:ea typeface="Calibri"/>
                <a:cs typeface="Calibri"/>
                <a:sym typeface="Calibri"/>
              </a:rPr>
              <a:t>. </a:t>
            </a:r>
            <a:r>
              <a:rPr b="1" lang="pt-BR" sz="1000">
                <a:solidFill>
                  <a:schemeClr val="dk1"/>
                </a:solidFill>
                <a:latin typeface="Calibri"/>
                <a:ea typeface="Calibri"/>
                <a:cs typeface="Calibri"/>
                <a:sym typeface="Calibri"/>
              </a:rPr>
              <a:t>Segmentação  Por Região</a:t>
            </a:r>
            <a:endParaRPr/>
          </a:p>
          <a:p>
            <a:pPr indent="0" lvl="0" marL="0" marR="0" rtl="0" algn="l">
              <a:spcBef>
                <a:spcPts val="0"/>
              </a:spcBef>
              <a:spcAft>
                <a:spcPts val="0"/>
              </a:spcAft>
              <a:buNone/>
            </a:pPr>
            <a:r>
              <a:rPr b="1" lang="pt-BR" sz="1000">
                <a:solidFill>
                  <a:schemeClr val="dk1"/>
                </a:solidFill>
                <a:latin typeface="Calibri"/>
                <a:ea typeface="Calibri"/>
                <a:cs typeface="Calibri"/>
                <a:sym typeface="Calibri"/>
              </a:rPr>
              <a:t>.  Campanhas e clientes</a:t>
            </a:r>
            <a:endParaRPr/>
          </a:p>
          <a:p>
            <a:pPr indent="0" lvl="0" marL="0" marR="0" rtl="0" algn="l">
              <a:spcBef>
                <a:spcPts val="0"/>
              </a:spcBef>
              <a:spcAft>
                <a:spcPts val="0"/>
              </a:spcAft>
              <a:buNone/>
            </a:pPr>
            <a:r>
              <a:rPr b="1" lang="pt-BR" sz="1000">
                <a:solidFill>
                  <a:schemeClr val="dk1"/>
                </a:solidFill>
                <a:latin typeface="Calibri"/>
                <a:ea typeface="Calibri"/>
                <a:cs typeface="Calibri"/>
                <a:sym typeface="Calibri"/>
              </a:rPr>
              <a:t>.  DB Mktng</a:t>
            </a:r>
            <a:endParaRPr b="1" sz="1000">
              <a:solidFill>
                <a:schemeClr val="dk1"/>
              </a:solidFill>
              <a:latin typeface="Calibri"/>
              <a:ea typeface="Calibri"/>
              <a:cs typeface="Calibri"/>
              <a:sym typeface="Calibri"/>
            </a:endParaRPr>
          </a:p>
          <a:p>
            <a:pPr indent="0" lvl="0" marL="0" marR="0" rtl="0" algn="l">
              <a:spcBef>
                <a:spcPts val="0"/>
              </a:spcBef>
              <a:spcAft>
                <a:spcPts val="0"/>
              </a:spcAft>
              <a:buNone/>
            </a:pPr>
            <a:r>
              <a:rPr b="1" lang="pt-BR" sz="1000">
                <a:solidFill>
                  <a:schemeClr val="dk1"/>
                </a:solidFill>
                <a:latin typeface="Calibri"/>
                <a:ea typeface="Calibri"/>
                <a:cs typeface="Calibri"/>
                <a:sym typeface="Calibri"/>
              </a:rPr>
              <a:t>.  Data Mining</a:t>
            </a:r>
            <a:endParaRPr b="1" sz="1000">
              <a:solidFill>
                <a:schemeClr val="dk1"/>
              </a:solidFill>
              <a:latin typeface="Calibri"/>
              <a:ea typeface="Calibri"/>
              <a:cs typeface="Calibri"/>
              <a:sym typeface="Calibri"/>
            </a:endParaRPr>
          </a:p>
          <a:p>
            <a:pPr indent="0" lvl="0" marL="0" marR="0" rtl="0" algn="l">
              <a:spcBef>
                <a:spcPts val="0"/>
              </a:spcBef>
              <a:spcAft>
                <a:spcPts val="0"/>
              </a:spcAft>
              <a:buNone/>
            </a:pPr>
            <a:r>
              <a:rPr b="1" lang="pt-BR" sz="1000">
                <a:solidFill>
                  <a:schemeClr val="dk1"/>
                </a:solidFill>
                <a:latin typeface="Calibri"/>
                <a:ea typeface="Calibri"/>
                <a:cs typeface="Calibri"/>
                <a:sym typeface="Calibri"/>
              </a:rPr>
              <a:t>.  Dados granulares</a:t>
            </a:r>
            <a:endParaRPr/>
          </a:p>
          <a:p>
            <a:pPr indent="0" lvl="0" marL="0" marR="0" rtl="0" algn="l">
              <a:spcBef>
                <a:spcPts val="0"/>
              </a:spcBef>
              <a:spcAft>
                <a:spcPts val="0"/>
              </a:spcAft>
              <a:buNone/>
            </a:pPr>
            <a:r>
              <a:rPr b="1" lang="pt-BR" sz="1000">
                <a:solidFill>
                  <a:schemeClr val="dk1"/>
                </a:solidFill>
                <a:latin typeface="Calibri"/>
                <a:ea typeface="Calibri"/>
                <a:cs typeface="Calibri"/>
                <a:sym typeface="Calibri"/>
              </a:rPr>
              <a:t>.  Lucratividade Por produto</a:t>
            </a:r>
            <a:endParaRPr/>
          </a:p>
          <a:p>
            <a:pPr indent="0" lvl="0" marL="0" marR="0" rtl="0" algn="l">
              <a:spcBef>
                <a:spcPts val="0"/>
              </a:spcBef>
              <a:spcAft>
                <a:spcPts val="0"/>
              </a:spcAft>
              <a:buNone/>
            </a:pPr>
            <a:r>
              <a:rPr b="1" lang="pt-BR" sz="1000">
                <a:solidFill>
                  <a:schemeClr val="dk1"/>
                </a:solidFill>
                <a:latin typeface="Calibri"/>
                <a:ea typeface="Calibri"/>
                <a:cs typeface="Calibri"/>
                <a:sym typeface="Calibri"/>
              </a:rPr>
              <a:t>.  Lucratividade por Clientes </a:t>
            </a:r>
            <a:endParaRPr b="1" sz="1000">
              <a:solidFill>
                <a:schemeClr val="dk1"/>
              </a:solidFill>
              <a:latin typeface="Calibri"/>
              <a:ea typeface="Calibri"/>
              <a:cs typeface="Calibri"/>
              <a:sym typeface="Calibri"/>
            </a:endParaRPr>
          </a:p>
        </p:txBody>
      </p:sp>
      <p:sp>
        <p:nvSpPr>
          <p:cNvPr id="867" name="Google Shape;867;p29"/>
          <p:cNvSpPr txBox="1"/>
          <p:nvPr/>
        </p:nvSpPr>
        <p:spPr>
          <a:xfrm>
            <a:off x="8688388" y="3246438"/>
            <a:ext cx="1141412" cy="23383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1400">
                <a:solidFill>
                  <a:schemeClr val="dk1"/>
                </a:solidFill>
                <a:latin typeface="Calibri"/>
                <a:ea typeface="Calibri"/>
                <a:cs typeface="Calibri"/>
                <a:sym typeface="Calibri"/>
              </a:rPr>
              <a:t>Faturamento</a:t>
            </a:r>
            <a:endParaRPr/>
          </a:p>
          <a:p>
            <a:pPr indent="0" lvl="0" marL="0" marR="0" rtl="0" algn="l">
              <a:spcBef>
                <a:spcPts val="0"/>
              </a:spcBef>
              <a:spcAft>
                <a:spcPts val="0"/>
              </a:spcAft>
              <a:buNone/>
            </a:pPr>
            <a:r>
              <a:rPr b="1" lang="pt-BR" sz="1400">
                <a:solidFill>
                  <a:schemeClr val="dk1"/>
                </a:solidFill>
                <a:latin typeface="Calibri"/>
                <a:ea typeface="Calibri"/>
                <a:cs typeface="Calibri"/>
                <a:sym typeface="Calibri"/>
              </a:rPr>
              <a:t>Cobrança</a:t>
            </a:r>
            <a:endParaRPr/>
          </a:p>
          <a:p>
            <a:pPr indent="0" lvl="0" marL="0" marR="0" rtl="0" algn="l">
              <a:spcBef>
                <a:spcPts val="0"/>
              </a:spcBef>
              <a:spcAft>
                <a:spcPts val="0"/>
              </a:spcAft>
              <a:buNone/>
            </a:pPr>
            <a:r>
              <a:rPr b="1" lang="pt-BR" sz="1400">
                <a:solidFill>
                  <a:schemeClr val="dk1"/>
                </a:solidFill>
                <a:latin typeface="Calibri"/>
                <a:ea typeface="Calibri"/>
                <a:cs typeface="Calibri"/>
                <a:sym typeface="Calibri"/>
              </a:rPr>
              <a:t>Business </a:t>
            </a:r>
            <a:endParaRPr/>
          </a:p>
          <a:p>
            <a:pPr indent="0" lvl="0" marL="0" marR="0" rtl="0" algn="l">
              <a:spcBef>
                <a:spcPts val="0"/>
              </a:spcBef>
              <a:spcAft>
                <a:spcPts val="0"/>
              </a:spcAft>
              <a:buNone/>
            </a:pPr>
            <a:r>
              <a:rPr b="1" lang="pt-BR" sz="1400">
                <a:solidFill>
                  <a:schemeClr val="dk1"/>
                </a:solidFill>
                <a:latin typeface="Calibri"/>
                <a:ea typeface="Calibri"/>
                <a:cs typeface="Calibri"/>
                <a:sym typeface="Calibri"/>
              </a:rPr>
              <a:t>Assurance</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b="1" lang="pt-BR" sz="1400">
                <a:solidFill>
                  <a:schemeClr val="dk1"/>
                </a:solidFill>
                <a:latin typeface="Calibri"/>
                <a:ea typeface="Calibri"/>
                <a:cs typeface="Calibri"/>
                <a:sym typeface="Calibri"/>
              </a:rPr>
              <a:t>Contábeis</a:t>
            </a:r>
            <a:endParaRPr/>
          </a:p>
          <a:p>
            <a:pPr indent="0" lvl="0" marL="0" marR="0" rtl="0" algn="l">
              <a:spcBef>
                <a:spcPts val="0"/>
              </a:spcBef>
              <a:spcAft>
                <a:spcPts val="0"/>
              </a:spcAft>
              <a:buNone/>
            </a:pPr>
            <a:r>
              <a:rPr b="1" lang="pt-BR" sz="1400">
                <a:solidFill>
                  <a:schemeClr val="dk1"/>
                </a:solidFill>
                <a:latin typeface="Calibri"/>
                <a:ea typeface="Calibri"/>
                <a:cs typeface="Calibri"/>
                <a:sym typeface="Calibri"/>
              </a:rPr>
              <a:t>Impostos</a:t>
            </a:r>
            <a:endParaRPr/>
          </a:p>
          <a:p>
            <a:pPr indent="0" lvl="0" marL="0" marR="0" rtl="0" algn="l">
              <a:spcBef>
                <a:spcPts val="0"/>
              </a:spcBef>
              <a:spcAft>
                <a:spcPts val="0"/>
              </a:spcAft>
              <a:buNone/>
            </a:pPr>
            <a:r>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8" name="Google Shape;868;p29"/>
          <p:cNvSpPr/>
          <p:nvPr/>
        </p:nvSpPr>
        <p:spPr>
          <a:xfrm>
            <a:off x="3657600" y="3124200"/>
            <a:ext cx="900113" cy="333375"/>
          </a:xfrm>
          <a:prstGeom prst="rightArrow">
            <a:avLst>
              <a:gd fmla="val 50000" name="adj1"/>
              <a:gd fmla="val 67500" name="adj2"/>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69" name="Google Shape;869;p29"/>
          <p:cNvSpPr/>
          <p:nvPr/>
        </p:nvSpPr>
        <p:spPr>
          <a:xfrm>
            <a:off x="3671888" y="4572000"/>
            <a:ext cx="900112" cy="381000"/>
          </a:xfrm>
          <a:prstGeom prst="rightArrow">
            <a:avLst>
              <a:gd fmla="val 50000" name="adj1"/>
              <a:gd fmla="val 59062" name="adj2"/>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70" name="Google Shape;870;p29"/>
          <p:cNvSpPr/>
          <p:nvPr/>
        </p:nvSpPr>
        <p:spPr>
          <a:xfrm>
            <a:off x="7848600" y="3200400"/>
            <a:ext cx="838200" cy="381000"/>
          </a:xfrm>
          <a:prstGeom prst="leftArrow">
            <a:avLst>
              <a:gd fmla="val 50000" name="adj1"/>
              <a:gd fmla="val 55000" name="adj2"/>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71" name="Google Shape;871;p29"/>
          <p:cNvSpPr/>
          <p:nvPr/>
        </p:nvSpPr>
        <p:spPr>
          <a:xfrm>
            <a:off x="7002463" y="5343525"/>
            <a:ext cx="533400" cy="533400"/>
          </a:xfrm>
          <a:prstGeom prst="upArrow">
            <a:avLst>
              <a:gd fmla="val 50000" name="adj1"/>
              <a:gd fmla="val 25000" name="adj2"/>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72" name="Google Shape;872;p29"/>
          <p:cNvSpPr/>
          <p:nvPr/>
        </p:nvSpPr>
        <p:spPr>
          <a:xfrm>
            <a:off x="5105400" y="1981200"/>
            <a:ext cx="533400" cy="685800"/>
          </a:xfrm>
          <a:prstGeom prst="upArrow">
            <a:avLst>
              <a:gd fmla="val 50000" name="adj1"/>
              <a:gd fmla="val 32143" name="adj2"/>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73" name="Google Shape;873;p29"/>
          <p:cNvSpPr/>
          <p:nvPr/>
        </p:nvSpPr>
        <p:spPr>
          <a:xfrm>
            <a:off x="3657600" y="2362200"/>
            <a:ext cx="900113" cy="257175"/>
          </a:xfrm>
          <a:prstGeom prst="rightArrow">
            <a:avLst>
              <a:gd fmla="val 50000" name="adj1"/>
              <a:gd fmla="val 87500" name="adj2"/>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74" name="Google Shape;874;p29"/>
          <p:cNvSpPr/>
          <p:nvPr/>
        </p:nvSpPr>
        <p:spPr>
          <a:xfrm>
            <a:off x="7772400" y="2362200"/>
            <a:ext cx="685800" cy="304800"/>
          </a:xfrm>
          <a:prstGeom prst="leftArrow">
            <a:avLst>
              <a:gd fmla="val 50000" name="adj1"/>
              <a:gd fmla="val 56250" name="adj2"/>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75" name="Google Shape;875;p29"/>
          <p:cNvSpPr/>
          <p:nvPr/>
        </p:nvSpPr>
        <p:spPr>
          <a:xfrm>
            <a:off x="3756025" y="1155700"/>
            <a:ext cx="900113" cy="257175"/>
          </a:xfrm>
          <a:prstGeom prst="rightArrow">
            <a:avLst>
              <a:gd fmla="val 50000" name="adj1"/>
              <a:gd fmla="val 87500" name="adj2"/>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grpSp>
        <p:nvGrpSpPr>
          <p:cNvPr id="876" name="Google Shape;876;p29"/>
          <p:cNvGrpSpPr/>
          <p:nvPr/>
        </p:nvGrpSpPr>
        <p:grpSpPr>
          <a:xfrm>
            <a:off x="9372600" y="2286000"/>
            <a:ext cx="533400" cy="304800"/>
            <a:chOff x="4416" y="1056"/>
            <a:chExt cx="672" cy="432"/>
          </a:xfrm>
        </p:grpSpPr>
        <p:sp>
          <p:nvSpPr>
            <p:cNvPr id="877" name="Google Shape;877;p29"/>
            <p:cNvSpPr/>
            <p:nvPr/>
          </p:nvSpPr>
          <p:spPr>
            <a:xfrm>
              <a:off x="4416" y="129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78" name="Google Shape;878;p29"/>
            <p:cNvSpPr/>
            <p:nvPr/>
          </p:nvSpPr>
          <p:spPr>
            <a:xfrm>
              <a:off x="4752" y="105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sp>
          <p:nvSpPr>
            <p:cNvPr id="879" name="Google Shape;879;p29"/>
            <p:cNvSpPr/>
            <p:nvPr/>
          </p:nvSpPr>
          <p:spPr>
            <a:xfrm>
              <a:off x="4416" y="1056"/>
              <a:ext cx="336" cy="192"/>
            </a:xfrm>
            <a:prstGeom prst="chevron">
              <a:avLst>
                <a:gd fmla="val 43750" name="adj"/>
              </a:avLst>
            </a:prstGeom>
            <a:solidFill>
              <a:srgbClr val="FFFFFF"/>
            </a:solidFill>
            <a:ln cap="flat" cmpd="sng" w="9525">
              <a:solidFill>
                <a:srgbClr val="00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sz="1800" u="none">
                <a:solidFill>
                  <a:schemeClr val="dk1"/>
                </a:solidFill>
                <a:latin typeface="Calibri"/>
                <a:ea typeface="Calibri"/>
                <a:cs typeface="Calibri"/>
                <a:sym typeface="Calibri"/>
              </a:endParaRPr>
            </a:p>
          </p:txBody>
        </p:sp>
      </p:grpSp>
      <p:sp>
        <p:nvSpPr>
          <p:cNvPr id="880" name="Google Shape;880;p29"/>
          <p:cNvSpPr/>
          <p:nvPr/>
        </p:nvSpPr>
        <p:spPr>
          <a:xfrm>
            <a:off x="4648200" y="1479550"/>
            <a:ext cx="3124200" cy="457200"/>
          </a:xfrm>
          <a:prstGeom prst="ellipse">
            <a:avLst/>
          </a:prstGeom>
          <a:solidFill>
            <a:srgbClr val="FFFFFF">
              <a:alpha val="49803"/>
            </a:srgbClr>
          </a:solidFill>
          <a:ln cap="flat" cmpd="sng" w="9525">
            <a:solidFill>
              <a:srgbClr val="00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81" name="Google Shape;881;p29"/>
          <p:cNvSpPr/>
          <p:nvPr/>
        </p:nvSpPr>
        <p:spPr>
          <a:xfrm>
            <a:off x="5257800" y="1620838"/>
            <a:ext cx="2005013" cy="239712"/>
          </a:xfrm>
          <a:prstGeom prst="rect">
            <a:avLst/>
          </a:prstGeom>
        </p:spPr>
        <p:txBody>
          <a:bodyPr>
            <a:prstTxWarp prst="textPlain"/>
          </a:bodyPr>
          <a:lstStyle/>
          <a:p>
            <a:pPr lvl="0" algn="ctr"/>
            <a:r>
              <a:rPr b="0" i="1">
                <a:ln cap="flat" cmpd="sng" w="9525">
                  <a:solidFill>
                    <a:srgbClr val="FFFF00"/>
                  </a:solidFill>
                  <a:prstDash val="solid"/>
                  <a:round/>
                  <a:headEnd len="sm" w="sm" type="none"/>
                  <a:tailEnd len="sm" w="sm" type="none"/>
                </a:ln>
                <a:solidFill>
                  <a:srgbClr val="99CC00"/>
                </a:solidFill>
                <a:latin typeface="Arial Black"/>
              </a:rPr>
              <a:t>Aplicação</a:t>
            </a:r>
          </a:p>
        </p:txBody>
      </p:sp>
      <p:sp>
        <p:nvSpPr>
          <p:cNvPr id="882" name="Google Shape;882;p29"/>
          <p:cNvSpPr txBox="1"/>
          <p:nvPr/>
        </p:nvSpPr>
        <p:spPr>
          <a:xfrm>
            <a:off x="8616950" y="6597650"/>
            <a:ext cx="1808163" cy="2460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pt-BR" sz="1000">
                <a:solidFill>
                  <a:schemeClr val="dk1"/>
                </a:solidFill>
                <a:latin typeface="Calibri"/>
                <a:ea typeface="Calibri"/>
                <a:cs typeface="Calibri"/>
                <a:sym typeface="Calibri"/>
              </a:rPr>
              <a:t>By  Nobile Oristanio  July 2001  </a:t>
            </a:r>
            <a:endParaRPr/>
          </a:p>
        </p:txBody>
      </p:sp>
      <p:sp>
        <p:nvSpPr>
          <p:cNvPr id="883" name="Google Shape;883;p29"/>
          <p:cNvSpPr/>
          <p:nvPr/>
        </p:nvSpPr>
        <p:spPr>
          <a:xfrm rot="-2301409">
            <a:off x="-251033" y="727987"/>
            <a:ext cx="3610860"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3200">
                <a:solidFill>
                  <a:srgbClr val="FFFFFF"/>
                </a:solidFill>
                <a:latin typeface="Calibri"/>
                <a:ea typeface="Calibri"/>
                <a:cs typeface="Calibri"/>
                <a:sym typeface="Calibri"/>
              </a:rPr>
              <a:t>Criar a Visão Futura </a:t>
            </a:r>
            <a:endParaRPr/>
          </a:p>
          <a:p>
            <a:pPr indent="0" lvl="0" marL="0" marR="0" rtl="0" algn="ctr">
              <a:spcBef>
                <a:spcPts val="0"/>
              </a:spcBef>
              <a:spcAft>
                <a:spcPts val="0"/>
              </a:spcAft>
              <a:buNone/>
            </a:pPr>
            <a:r>
              <a:rPr b="1" lang="pt-BR" sz="3200">
                <a:solidFill>
                  <a:srgbClr val="FFFFFF"/>
                </a:solidFill>
                <a:latin typeface="Calibri"/>
                <a:ea typeface="Calibri"/>
                <a:cs typeface="Calibri"/>
                <a:sym typeface="Calibri"/>
              </a:rPr>
              <a:t>De Gestão</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Escritório">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Escritório">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2019-04-04T02:55:50Z</dcterms:created>
  <dc:creator>Nobile Oristanio</dc:creator>
</cp:coreProperties>
</file>